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1236" r:id="rId3"/>
    <p:sldId id="1262" r:id="rId4"/>
    <p:sldId id="271" r:id="rId5"/>
    <p:sldId id="1238" r:id="rId6"/>
    <p:sldId id="1239" r:id="rId7"/>
    <p:sldId id="1240" r:id="rId8"/>
    <p:sldId id="1263" r:id="rId9"/>
    <p:sldId id="1241" r:id="rId10"/>
    <p:sldId id="1264" r:id="rId11"/>
    <p:sldId id="269" r:id="rId12"/>
    <p:sldId id="1243" r:id="rId13"/>
    <p:sldId id="1246" r:id="rId14"/>
    <p:sldId id="1247" r:id="rId15"/>
    <p:sldId id="1248" r:id="rId16"/>
    <p:sldId id="1249" r:id="rId17"/>
    <p:sldId id="1250" r:id="rId18"/>
    <p:sldId id="1251" r:id="rId19"/>
    <p:sldId id="1252" r:id="rId20"/>
    <p:sldId id="1253" r:id="rId21"/>
    <p:sldId id="1254" r:id="rId22"/>
    <p:sldId id="1255" r:id="rId23"/>
    <p:sldId id="1256" r:id="rId24"/>
    <p:sldId id="1257" r:id="rId25"/>
    <p:sldId id="1258" r:id="rId26"/>
    <p:sldId id="1259" r:id="rId27"/>
    <p:sldId id="1260" r:id="rId28"/>
    <p:sldId id="1261" r:id="rId29"/>
    <p:sldId id="1265" r:id="rId30"/>
    <p:sldId id="1266" r:id="rId31"/>
    <p:sldId id="1267" r:id="rId32"/>
    <p:sldId id="1268" r:id="rId33"/>
    <p:sldId id="1269" r:id="rId34"/>
    <p:sldId id="1270" r:id="rId35"/>
    <p:sldId id="1271" r:id="rId36"/>
    <p:sldId id="1272" r:id="rId37"/>
    <p:sldId id="1273"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210" autoAdjust="0"/>
  </p:normalViewPr>
  <p:slideViewPr>
    <p:cSldViewPr snapToGrid="0">
      <p:cViewPr varScale="1">
        <p:scale>
          <a:sx n="56" d="100"/>
          <a:sy n="56" d="100"/>
        </p:scale>
        <p:origin x="106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936196-381A-4DC7-A991-619B3382B2B2}" type="datetimeFigureOut">
              <a:rPr lang="en-US" smtClean="0"/>
              <a:t>06-Jun-19</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4EFBA9-D62E-4743-A187-39E45B71718B}" type="slidenum">
              <a:rPr lang="en-US" smtClean="0"/>
              <a:t>‹Nº›</a:t>
            </a:fld>
            <a:endParaRPr lang="en-US"/>
          </a:p>
        </p:txBody>
      </p:sp>
    </p:spTree>
    <p:extLst>
      <p:ext uri="{BB962C8B-B14F-4D97-AF65-F5344CB8AC3E}">
        <p14:creationId xmlns:p14="http://schemas.microsoft.com/office/powerpoint/2010/main" val="331335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C" altLang="ko-KR" dirty="0"/>
              <a:t>La definición de objetivos no estuvo acompañada de una estrategia instituciona sólida, por lo que no se logró consolidar un marco de política integral alrededor de las TIC.</a:t>
            </a:r>
            <a:endParaRPr lang="ko-KR" altLang="en-US" dirty="0"/>
          </a:p>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11</a:t>
            </a:fld>
            <a:endParaRPr lang="ko-KR" altLang="en-US"/>
          </a:p>
        </p:txBody>
      </p:sp>
    </p:spTree>
    <p:extLst>
      <p:ext uri="{BB962C8B-B14F-4D97-AF65-F5344CB8AC3E}">
        <p14:creationId xmlns:p14="http://schemas.microsoft.com/office/powerpoint/2010/main" val="573970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20</a:t>
            </a:fld>
            <a:endParaRPr lang="ko-KR" altLang="en-US"/>
          </a:p>
        </p:txBody>
      </p:sp>
    </p:spTree>
    <p:extLst>
      <p:ext uri="{BB962C8B-B14F-4D97-AF65-F5344CB8AC3E}">
        <p14:creationId xmlns:p14="http://schemas.microsoft.com/office/powerpoint/2010/main" val="4244012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21</a:t>
            </a:fld>
            <a:endParaRPr lang="ko-KR" altLang="en-US"/>
          </a:p>
        </p:txBody>
      </p:sp>
    </p:spTree>
    <p:extLst>
      <p:ext uri="{BB962C8B-B14F-4D97-AF65-F5344CB8AC3E}">
        <p14:creationId xmlns:p14="http://schemas.microsoft.com/office/powerpoint/2010/main" val="2924273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22</a:t>
            </a:fld>
            <a:endParaRPr lang="ko-KR" altLang="en-US"/>
          </a:p>
        </p:txBody>
      </p:sp>
    </p:spTree>
    <p:extLst>
      <p:ext uri="{BB962C8B-B14F-4D97-AF65-F5344CB8AC3E}">
        <p14:creationId xmlns:p14="http://schemas.microsoft.com/office/powerpoint/2010/main" val="40018148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23</a:t>
            </a:fld>
            <a:endParaRPr lang="ko-KR" altLang="en-US"/>
          </a:p>
        </p:txBody>
      </p:sp>
    </p:spTree>
    <p:extLst>
      <p:ext uri="{BB962C8B-B14F-4D97-AF65-F5344CB8AC3E}">
        <p14:creationId xmlns:p14="http://schemas.microsoft.com/office/powerpoint/2010/main" val="2730403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24</a:t>
            </a:fld>
            <a:endParaRPr lang="ko-KR" altLang="en-US"/>
          </a:p>
        </p:txBody>
      </p:sp>
    </p:spTree>
    <p:extLst>
      <p:ext uri="{BB962C8B-B14F-4D97-AF65-F5344CB8AC3E}">
        <p14:creationId xmlns:p14="http://schemas.microsoft.com/office/powerpoint/2010/main" val="42666390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25</a:t>
            </a:fld>
            <a:endParaRPr lang="ko-KR" altLang="en-US"/>
          </a:p>
        </p:txBody>
      </p:sp>
    </p:spTree>
    <p:extLst>
      <p:ext uri="{BB962C8B-B14F-4D97-AF65-F5344CB8AC3E}">
        <p14:creationId xmlns:p14="http://schemas.microsoft.com/office/powerpoint/2010/main" val="35458085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26</a:t>
            </a:fld>
            <a:endParaRPr lang="ko-KR" altLang="en-US"/>
          </a:p>
        </p:txBody>
      </p:sp>
    </p:spTree>
    <p:extLst>
      <p:ext uri="{BB962C8B-B14F-4D97-AF65-F5344CB8AC3E}">
        <p14:creationId xmlns:p14="http://schemas.microsoft.com/office/powerpoint/2010/main" val="21783417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27</a:t>
            </a:fld>
            <a:endParaRPr lang="ko-KR" altLang="en-US"/>
          </a:p>
        </p:txBody>
      </p:sp>
    </p:spTree>
    <p:extLst>
      <p:ext uri="{BB962C8B-B14F-4D97-AF65-F5344CB8AC3E}">
        <p14:creationId xmlns:p14="http://schemas.microsoft.com/office/powerpoint/2010/main" val="22250101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28</a:t>
            </a:fld>
            <a:endParaRPr lang="ko-KR" altLang="en-US"/>
          </a:p>
        </p:txBody>
      </p:sp>
    </p:spTree>
    <p:extLst>
      <p:ext uri="{BB962C8B-B14F-4D97-AF65-F5344CB8AC3E}">
        <p14:creationId xmlns:p14="http://schemas.microsoft.com/office/powerpoint/2010/main" val="17505508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30</a:t>
            </a:fld>
            <a:endParaRPr lang="ko-KR" altLang="en-US"/>
          </a:p>
        </p:txBody>
      </p:sp>
    </p:spTree>
    <p:extLst>
      <p:ext uri="{BB962C8B-B14F-4D97-AF65-F5344CB8AC3E}">
        <p14:creationId xmlns:p14="http://schemas.microsoft.com/office/powerpoint/2010/main" val="633761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r>
              <a:rPr lang="es-EC" dirty="0"/>
              <a:t>La incorporación de tecnologías digitales en la gestión empresarial ha respondido a condiciones generales de un entorno favorable para su aprovechamiento.</a:t>
            </a:r>
          </a:p>
          <a:p>
            <a:pPr>
              <a:spcBef>
                <a:spcPts val="0"/>
              </a:spcBef>
              <a:spcAft>
                <a:spcPts val="1200"/>
              </a:spcAft>
              <a:buFont typeface="Wingdings" panose="05000000000000000000" pitchFamily="2" charset="2"/>
              <a:buChar char="§"/>
            </a:pPr>
            <a:r>
              <a:rPr lang="es-EC" dirty="0"/>
              <a:t>La adopción de las TIC en las empresas dentro de la agenda política ha tomado mayor relevancia con la Agenda Digital Argentina 2030.</a:t>
            </a:r>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12</a:t>
            </a:fld>
            <a:endParaRPr lang="ko-KR" altLang="en-US"/>
          </a:p>
        </p:txBody>
      </p:sp>
    </p:spTree>
    <p:extLst>
      <p:ext uri="{BB962C8B-B14F-4D97-AF65-F5344CB8AC3E}">
        <p14:creationId xmlns:p14="http://schemas.microsoft.com/office/powerpoint/2010/main" val="34377793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s-EC" b="1" i="1" dirty="0">
                <a:solidFill>
                  <a:schemeClr val="accent2">
                    <a:lumMod val="75000"/>
                  </a:schemeClr>
                </a:solidFill>
              </a:rPr>
              <a:t>SEBRAE y EMBRAPII actúan como actores clave para facilitar el entorno y apoyar a los diferentes procesos de innovación empresarial.</a:t>
            </a:r>
            <a:endParaRPr lang="en-US" sz="1600" dirty="0"/>
          </a:p>
          <a:p>
            <a:pPr marL="0" indent="0">
              <a:spcBef>
                <a:spcPts val="0"/>
              </a:spcBef>
              <a:spcAft>
                <a:spcPts val="1200"/>
              </a:spcAft>
              <a:buNone/>
            </a:pPr>
            <a:endParaRPr lang="es-EC" sz="1600" b="1" i="1" dirty="0">
              <a:solidFill>
                <a:schemeClr val="accent2">
                  <a:lumMod val="75000"/>
                </a:schemeClr>
              </a:solidFill>
            </a:endParaRPr>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31</a:t>
            </a:fld>
            <a:endParaRPr lang="ko-KR" altLang="en-US"/>
          </a:p>
        </p:txBody>
      </p:sp>
    </p:spTree>
    <p:extLst>
      <p:ext uri="{BB962C8B-B14F-4D97-AF65-F5344CB8AC3E}">
        <p14:creationId xmlns:p14="http://schemas.microsoft.com/office/powerpoint/2010/main" val="33391717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Wingdings" panose="05000000000000000000" pitchFamily="2" charset="2"/>
              <a:buChar char="§"/>
              <a:tabLst/>
              <a:defRPr/>
            </a:pPr>
            <a:r>
              <a:rPr lang="es-EC" sz="1200" kern="1200" dirty="0">
                <a:solidFill>
                  <a:schemeClr val="tx1"/>
                </a:solidFill>
                <a:effectLst/>
                <a:latin typeface="+mn-lt"/>
                <a:ea typeface="+mn-ea"/>
                <a:cs typeface="+mn-cs"/>
              </a:rPr>
              <a:t>, la plataforma adquiere un rol importante en la difusión efectiva de aplicaciones y servicios tecnológicos, conectando oferta y demanda.</a:t>
            </a:r>
            <a:endParaRPr lang="en-US" sz="1200" kern="1200" dirty="0">
              <a:solidFill>
                <a:schemeClr val="tx1"/>
              </a:solidFill>
              <a:effectLst/>
              <a:latin typeface="+mn-lt"/>
              <a:ea typeface="+mn-ea"/>
              <a:cs typeface="+mn-cs"/>
            </a:endParaRPr>
          </a:p>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32</a:t>
            </a:fld>
            <a:endParaRPr lang="ko-KR" altLang="en-US"/>
          </a:p>
        </p:txBody>
      </p:sp>
    </p:spTree>
    <p:extLst>
      <p:ext uri="{BB962C8B-B14F-4D97-AF65-F5344CB8AC3E}">
        <p14:creationId xmlns:p14="http://schemas.microsoft.com/office/powerpoint/2010/main" val="365604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1200"/>
              </a:spcAft>
              <a:buClrTx/>
              <a:buSzTx/>
              <a:buFont typeface="Wingdings" panose="05000000000000000000" pitchFamily="2" charset="2"/>
              <a:buChar char="§"/>
              <a:tabLst/>
              <a:defRPr/>
            </a:pPr>
            <a:r>
              <a:rPr lang="es-ES" sz="1200" kern="1200" dirty="0">
                <a:solidFill>
                  <a:schemeClr val="tx1"/>
                </a:solidFill>
                <a:effectLst/>
                <a:latin typeface="+mn-lt"/>
                <a:ea typeface="+mn-ea"/>
                <a:cs typeface="+mn-cs"/>
              </a:rPr>
              <a:t>El aprovechamiento de las tecnologías digitales ha sido planteado bajo un enfoque de ecosistema digital; por lo que además de promover el acceso a infraestructura y la eficiencia de los servicios de conectividad, se pone especial énfasis en la necesidad de impulsar la generación de aplicaciones y contenidos digitales, y en la importancia de incentivar la apropiación de las TIC en los usuarios, particularmente en las empresas.</a:t>
            </a:r>
            <a:endParaRPr lang="en-US" sz="1200" kern="1200" dirty="0">
              <a:solidFill>
                <a:schemeClr val="tx1"/>
              </a:solidFill>
              <a:effectLst/>
              <a:latin typeface="+mn-lt"/>
              <a:ea typeface="+mn-ea"/>
              <a:cs typeface="+mn-cs"/>
            </a:endParaRPr>
          </a:p>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33</a:t>
            </a:fld>
            <a:endParaRPr lang="ko-KR" altLang="en-US"/>
          </a:p>
        </p:txBody>
      </p:sp>
    </p:spTree>
    <p:extLst>
      <p:ext uri="{BB962C8B-B14F-4D97-AF65-F5344CB8AC3E}">
        <p14:creationId xmlns:p14="http://schemas.microsoft.com/office/powerpoint/2010/main" val="302660231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EC" sz="1200" kern="1200" dirty="0">
                <a:solidFill>
                  <a:schemeClr val="tx1"/>
                </a:solidFill>
                <a:effectLst/>
                <a:latin typeface="+mn-lt"/>
                <a:ea typeface="+mn-ea"/>
                <a:cs typeface="+mn-cs"/>
              </a:rPr>
              <a:t>Si bien los componentes del programa Tu Empresa se veían en un inicio de manera independiente, actualmente se está promoviendo un enfoque de ruta productiva que implica una visión integral para brindar los diferentes servicios en base a una asesoría personalizada y ajustada a las características particulares de las </a:t>
            </a:r>
            <a:r>
              <a:rPr lang="es-EC" sz="1200" kern="1200" dirty="0" err="1">
                <a:solidFill>
                  <a:schemeClr val="tx1"/>
                </a:solidFill>
                <a:effectLst/>
                <a:latin typeface="+mn-lt"/>
                <a:ea typeface="+mn-ea"/>
                <a:cs typeface="+mn-cs"/>
              </a:rPr>
              <a:t>MyPE</a:t>
            </a:r>
            <a:r>
              <a:rPr lang="es-EC" sz="1200" kern="1200" dirty="0">
                <a:solidFill>
                  <a:schemeClr val="tx1"/>
                </a:solidFill>
                <a:effectLst/>
                <a:latin typeface="+mn-lt"/>
                <a:ea typeface="+mn-ea"/>
                <a:cs typeface="+mn-cs"/>
              </a:rPr>
              <a:t>. El apoyo para promover la transformación digital de las empresas, en este sentido, ha ido ganando fuerza como un factor relevante para fortalecer la gestión y desarrollo empresarial.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34</a:t>
            </a:fld>
            <a:endParaRPr lang="ko-KR" altLang="en-US"/>
          </a:p>
        </p:txBody>
      </p:sp>
    </p:spTree>
    <p:extLst>
      <p:ext uri="{BB962C8B-B14F-4D97-AF65-F5344CB8AC3E}">
        <p14:creationId xmlns:p14="http://schemas.microsoft.com/office/powerpoint/2010/main" val="397773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13</a:t>
            </a:fld>
            <a:endParaRPr lang="ko-KR" altLang="en-US"/>
          </a:p>
        </p:txBody>
      </p:sp>
    </p:spTree>
    <p:extLst>
      <p:ext uri="{BB962C8B-B14F-4D97-AF65-F5344CB8AC3E}">
        <p14:creationId xmlns:p14="http://schemas.microsoft.com/office/powerpoint/2010/main" val="1212039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14</a:t>
            </a:fld>
            <a:endParaRPr lang="ko-KR" altLang="en-US"/>
          </a:p>
        </p:txBody>
      </p:sp>
    </p:spTree>
    <p:extLst>
      <p:ext uri="{BB962C8B-B14F-4D97-AF65-F5344CB8AC3E}">
        <p14:creationId xmlns:p14="http://schemas.microsoft.com/office/powerpoint/2010/main" val="132058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15</a:t>
            </a:fld>
            <a:endParaRPr lang="ko-KR" altLang="en-US"/>
          </a:p>
        </p:txBody>
      </p:sp>
    </p:spTree>
    <p:extLst>
      <p:ext uri="{BB962C8B-B14F-4D97-AF65-F5344CB8AC3E}">
        <p14:creationId xmlns:p14="http://schemas.microsoft.com/office/powerpoint/2010/main" val="38175652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16</a:t>
            </a:fld>
            <a:endParaRPr lang="ko-KR" altLang="en-US"/>
          </a:p>
        </p:txBody>
      </p:sp>
    </p:spTree>
    <p:extLst>
      <p:ext uri="{BB962C8B-B14F-4D97-AF65-F5344CB8AC3E}">
        <p14:creationId xmlns:p14="http://schemas.microsoft.com/office/powerpoint/2010/main" val="25269830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17</a:t>
            </a:fld>
            <a:endParaRPr lang="ko-KR" altLang="en-US"/>
          </a:p>
        </p:txBody>
      </p:sp>
    </p:spTree>
    <p:extLst>
      <p:ext uri="{BB962C8B-B14F-4D97-AF65-F5344CB8AC3E}">
        <p14:creationId xmlns:p14="http://schemas.microsoft.com/office/powerpoint/2010/main" val="3805743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1200"/>
              </a:spcAft>
              <a:buFont typeface="Wingdings" panose="05000000000000000000" pitchFamily="2" charset="2"/>
              <a:buChar char="§"/>
            </a:pPr>
            <a:endParaRPr lang="es-EC"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18</a:t>
            </a:fld>
            <a:endParaRPr lang="ko-KR" altLang="en-US"/>
          </a:p>
        </p:txBody>
      </p:sp>
    </p:spTree>
    <p:extLst>
      <p:ext uri="{BB962C8B-B14F-4D97-AF65-F5344CB8AC3E}">
        <p14:creationId xmlns:p14="http://schemas.microsoft.com/office/powerpoint/2010/main" val="27211896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ko-KR" altLang="en-US" dirty="0"/>
          </a:p>
        </p:txBody>
      </p:sp>
      <p:sp>
        <p:nvSpPr>
          <p:cNvPr id="4" name="Slide Number Placeholder 3"/>
          <p:cNvSpPr>
            <a:spLocks noGrp="1"/>
          </p:cNvSpPr>
          <p:nvPr>
            <p:ph type="sldNum" sz="quarter" idx="10"/>
          </p:nvPr>
        </p:nvSpPr>
        <p:spPr/>
        <p:txBody>
          <a:bodyPr/>
          <a:lstStyle/>
          <a:p>
            <a:fld id="{96CE6118-A8F0-4C13-BF86-10944E626E13}" type="slidenum">
              <a:rPr lang="ko-KR" altLang="en-US" smtClean="0"/>
              <a:t>19</a:t>
            </a:fld>
            <a:endParaRPr lang="ko-KR" altLang="en-US"/>
          </a:p>
        </p:txBody>
      </p:sp>
    </p:spTree>
    <p:extLst>
      <p:ext uri="{BB962C8B-B14F-4D97-AF65-F5344CB8AC3E}">
        <p14:creationId xmlns:p14="http://schemas.microsoft.com/office/powerpoint/2010/main" val="822998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468FF2-FD67-45A5-8709-BA649D1128F9}"/>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a:extLst>
              <a:ext uri="{FF2B5EF4-FFF2-40B4-BE49-F238E27FC236}">
                <a16:creationId xmlns:a16="http://schemas.microsoft.com/office/drawing/2014/main" id="{78A22BC1-9B41-420B-A5EF-FE95DE82E1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a:p>
        </p:txBody>
      </p:sp>
      <p:sp>
        <p:nvSpPr>
          <p:cNvPr id="4" name="Marcador de fecha 3">
            <a:extLst>
              <a:ext uri="{FF2B5EF4-FFF2-40B4-BE49-F238E27FC236}">
                <a16:creationId xmlns:a16="http://schemas.microsoft.com/office/drawing/2014/main" id="{B2183623-93B7-4517-8759-23E582FFF2D3}"/>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5" name="Marcador de pie de página 4">
            <a:extLst>
              <a:ext uri="{FF2B5EF4-FFF2-40B4-BE49-F238E27FC236}">
                <a16:creationId xmlns:a16="http://schemas.microsoft.com/office/drawing/2014/main" id="{B1B89B67-D39E-4EAF-BAE5-61BF1D639CBB}"/>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FC7EFAAD-9B13-4B30-A965-D06004AD0925}"/>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25251140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9B13755-A701-4A03-BA79-F7DE5592762E}"/>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0BF92224-16D0-4A4A-984F-D61533F80399}"/>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5CD61CDB-14C7-425C-8C53-40467563D12D}"/>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5" name="Marcador de pie de página 4">
            <a:extLst>
              <a:ext uri="{FF2B5EF4-FFF2-40B4-BE49-F238E27FC236}">
                <a16:creationId xmlns:a16="http://schemas.microsoft.com/office/drawing/2014/main" id="{E9AB4771-A524-4EB5-A0C3-CDE3D75E8DC5}"/>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798C6692-CC89-4032-8D72-23D5A4EFF7DC}"/>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128811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DCA4336-E1B2-498C-A95F-A1F20E83658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a:extLst>
              <a:ext uri="{FF2B5EF4-FFF2-40B4-BE49-F238E27FC236}">
                <a16:creationId xmlns:a16="http://schemas.microsoft.com/office/drawing/2014/main" id="{804430DD-84AF-4677-A7DF-C6C3BD905E27}"/>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F544986E-E4D3-4C30-BD2B-18F1C9DD2749}"/>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5" name="Marcador de pie de página 4">
            <a:extLst>
              <a:ext uri="{FF2B5EF4-FFF2-40B4-BE49-F238E27FC236}">
                <a16:creationId xmlns:a16="http://schemas.microsoft.com/office/drawing/2014/main" id="{DB625DC6-203E-49B8-821C-9B10D835FD91}"/>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FFB80FD6-93B7-48E3-80DB-436EDF5A1674}"/>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3890744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asic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11631"/>
            <a:ext cx="12192000" cy="768085"/>
          </a:xfrm>
          <a:prstGeom prst="rect">
            <a:avLst/>
          </a:prstGeom>
        </p:spPr>
        <p:txBody>
          <a:bodyPr anchor="ctr"/>
          <a:lstStyle>
            <a:lvl1pPr marL="0" indent="0" algn="ctr">
              <a:buNone/>
              <a:defRPr sz="48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879716"/>
            <a:ext cx="12192000" cy="384043"/>
          </a:xfrm>
          <a:prstGeom prst="rect">
            <a:avLst/>
          </a:prstGeom>
        </p:spPr>
        <p:txBody>
          <a:bodyPr anchor="ctr"/>
          <a:lstStyle>
            <a:lvl1pPr marL="0" indent="0" algn="ctr">
              <a:buNone/>
              <a:defRPr sz="1867"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037815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DFA3AD-24EF-4927-8BD7-F2F4298C4A0C}"/>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10C406D9-67B9-4950-B9F2-52FDD969F349}"/>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AA77AC49-DBE7-4D66-A05D-ACB4B44226EF}"/>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5" name="Marcador de pie de página 4">
            <a:extLst>
              <a:ext uri="{FF2B5EF4-FFF2-40B4-BE49-F238E27FC236}">
                <a16:creationId xmlns:a16="http://schemas.microsoft.com/office/drawing/2014/main" id="{DBE2D17A-F2DC-4D8A-AFC1-F9C7EFAD88D0}"/>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91BC6CDE-52DB-4965-89FA-43122CAC3F80}"/>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2964149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717342-4331-4253-8935-5EA1CF3D593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1C0B51D-C82D-49BB-B638-EB916EEC49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26619D8A-3994-4362-8E89-39C8801A7729}"/>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5" name="Marcador de pie de página 4">
            <a:extLst>
              <a:ext uri="{FF2B5EF4-FFF2-40B4-BE49-F238E27FC236}">
                <a16:creationId xmlns:a16="http://schemas.microsoft.com/office/drawing/2014/main" id="{7F3B5C26-3705-44E8-BFE6-726BC9F14D24}"/>
              </a:ext>
            </a:extLst>
          </p:cNvPr>
          <p:cNvSpPr>
            <a:spLocks noGrp="1"/>
          </p:cNvSpPr>
          <p:nvPr>
            <p:ph type="ftr" sz="quarter" idx="11"/>
          </p:nvPr>
        </p:nvSpPr>
        <p:spPr/>
        <p:txBody>
          <a:bodyPr/>
          <a:lstStyle/>
          <a:p>
            <a:endParaRPr lang="en-US"/>
          </a:p>
        </p:txBody>
      </p:sp>
      <p:sp>
        <p:nvSpPr>
          <p:cNvPr id="6" name="Marcador de número de diapositiva 5">
            <a:extLst>
              <a:ext uri="{FF2B5EF4-FFF2-40B4-BE49-F238E27FC236}">
                <a16:creationId xmlns:a16="http://schemas.microsoft.com/office/drawing/2014/main" id="{0614B2D5-4E6E-47B7-8134-911F2C5261A5}"/>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1704712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9AA9A4-D3D9-4FBB-A2C3-43386C1047E0}"/>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AE1CEA8-5FFD-451E-ABFE-B0E1FC90407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a:extLst>
              <a:ext uri="{FF2B5EF4-FFF2-40B4-BE49-F238E27FC236}">
                <a16:creationId xmlns:a16="http://schemas.microsoft.com/office/drawing/2014/main" id="{2EF2CD00-C500-4B38-8FD3-A8A9EA859B2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a:extLst>
              <a:ext uri="{FF2B5EF4-FFF2-40B4-BE49-F238E27FC236}">
                <a16:creationId xmlns:a16="http://schemas.microsoft.com/office/drawing/2014/main" id="{39CB8E2E-A069-4C56-BC7C-95689DADDDCD}"/>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6" name="Marcador de pie de página 5">
            <a:extLst>
              <a:ext uri="{FF2B5EF4-FFF2-40B4-BE49-F238E27FC236}">
                <a16:creationId xmlns:a16="http://schemas.microsoft.com/office/drawing/2014/main" id="{042E84AD-B9A4-4352-8208-5ADA32C9723B}"/>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1B032659-63E1-4584-93C9-F5E2D30311C3}"/>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4248022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CA948E-7848-48E5-BB38-F3BEADE3CA1B}"/>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E8067750-E5FC-49F6-84FA-DF69DCB31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8827503F-5735-4B8A-B655-AB2740E007E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a:extLst>
              <a:ext uri="{FF2B5EF4-FFF2-40B4-BE49-F238E27FC236}">
                <a16:creationId xmlns:a16="http://schemas.microsoft.com/office/drawing/2014/main" id="{15572254-AC0D-426D-BD66-87C8D99846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830F089-D72F-4530-9D5F-D04C00FB924C}"/>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a:extLst>
              <a:ext uri="{FF2B5EF4-FFF2-40B4-BE49-F238E27FC236}">
                <a16:creationId xmlns:a16="http://schemas.microsoft.com/office/drawing/2014/main" id="{7F70A552-88F6-4C96-975D-B3BC28B568F1}"/>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8" name="Marcador de pie de página 7">
            <a:extLst>
              <a:ext uri="{FF2B5EF4-FFF2-40B4-BE49-F238E27FC236}">
                <a16:creationId xmlns:a16="http://schemas.microsoft.com/office/drawing/2014/main" id="{85FBE61D-92DE-44ED-8294-F56C8BB1782A}"/>
              </a:ext>
            </a:extLst>
          </p:cNvPr>
          <p:cNvSpPr>
            <a:spLocks noGrp="1"/>
          </p:cNvSpPr>
          <p:nvPr>
            <p:ph type="ftr" sz="quarter" idx="11"/>
          </p:nvPr>
        </p:nvSpPr>
        <p:spPr/>
        <p:txBody>
          <a:bodyPr/>
          <a:lstStyle/>
          <a:p>
            <a:endParaRPr lang="en-US"/>
          </a:p>
        </p:txBody>
      </p:sp>
      <p:sp>
        <p:nvSpPr>
          <p:cNvPr id="9" name="Marcador de número de diapositiva 8">
            <a:extLst>
              <a:ext uri="{FF2B5EF4-FFF2-40B4-BE49-F238E27FC236}">
                <a16:creationId xmlns:a16="http://schemas.microsoft.com/office/drawing/2014/main" id="{C508B4B3-571C-4526-A9F6-C6A3E25FAB5E}"/>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4065139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E3FB5A-E288-4CD4-A983-63F8C995B959}"/>
              </a:ext>
            </a:extLst>
          </p:cNvPr>
          <p:cNvSpPr>
            <a:spLocks noGrp="1"/>
          </p:cNvSpPr>
          <p:nvPr>
            <p:ph type="title"/>
          </p:nvPr>
        </p:nvSpPr>
        <p:spPr/>
        <p:txBody>
          <a:bodyPr/>
          <a:lstStyle/>
          <a:p>
            <a:r>
              <a:rPr lang="es-ES"/>
              <a:t>Haga clic para modificar el estilo de título del patrón</a:t>
            </a:r>
            <a:endParaRPr lang="en-US"/>
          </a:p>
        </p:txBody>
      </p:sp>
      <p:sp>
        <p:nvSpPr>
          <p:cNvPr id="3" name="Marcador de fecha 2">
            <a:extLst>
              <a:ext uri="{FF2B5EF4-FFF2-40B4-BE49-F238E27FC236}">
                <a16:creationId xmlns:a16="http://schemas.microsoft.com/office/drawing/2014/main" id="{9466FEBC-7238-460B-8167-9FD136BEBF17}"/>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4" name="Marcador de pie de página 3">
            <a:extLst>
              <a:ext uri="{FF2B5EF4-FFF2-40B4-BE49-F238E27FC236}">
                <a16:creationId xmlns:a16="http://schemas.microsoft.com/office/drawing/2014/main" id="{CEB46DA3-87A6-4B78-9C41-96873D02FB35}"/>
              </a:ext>
            </a:extLst>
          </p:cNvPr>
          <p:cNvSpPr>
            <a:spLocks noGrp="1"/>
          </p:cNvSpPr>
          <p:nvPr>
            <p:ph type="ftr" sz="quarter" idx="11"/>
          </p:nvPr>
        </p:nvSpPr>
        <p:spPr/>
        <p:txBody>
          <a:bodyPr/>
          <a:lstStyle/>
          <a:p>
            <a:endParaRPr lang="en-US"/>
          </a:p>
        </p:txBody>
      </p:sp>
      <p:sp>
        <p:nvSpPr>
          <p:cNvPr id="5" name="Marcador de número de diapositiva 4">
            <a:extLst>
              <a:ext uri="{FF2B5EF4-FFF2-40B4-BE49-F238E27FC236}">
                <a16:creationId xmlns:a16="http://schemas.microsoft.com/office/drawing/2014/main" id="{7B539B83-1A64-4C9E-8D83-17D4991242B7}"/>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2515121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F261649C-8F4B-4926-AF4C-CA3922A2A110}"/>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3" name="Marcador de pie de página 2">
            <a:extLst>
              <a:ext uri="{FF2B5EF4-FFF2-40B4-BE49-F238E27FC236}">
                <a16:creationId xmlns:a16="http://schemas.microsoft.com/office/drawing/2014/main" id="{9EC5316F-FF79-4C12-8BA0-F13D7D0301EA}"/>
              </a:ext>
            </a:extLst>
          </p:cNvPr>
          <p:cNvSpPr>
            <a:spLocks noGrp="1"/>
          </p:cNvSpPr>
          <p:nvPr>
            <p:ph type="ftr" sz="quarter" idx="11"/>
          </p:nvPr>
        </p:nvSpPr>
        <p:spPr/>
        <p:txBody>
          <a:bodyPr/>
          <a:lstStyle/>
          <a:p>
            <a:endParaRPr lang="en-US"/>
          </a:p>
        </p:txBody>
      </p:sp>
      <p:sp>
        <p:nvSpPr>
          <p:cNvPr id="4" name="Marcador de número de diapositiva 3">
            <a:extLst>
              <a:ext uri="{FF2B5EF4-FFF2-40B4-BE49-F238E27FC236}">
                <a16:creationId xmlns:a16="http://schemas.microsoft.com/office/drawing/2014/main" id="{DB9A4C06-66EA-4D71-AE06-DBEFC7A8DB26}"/>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339749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3A78BB-03FD-4880-8B2C-54AA2A116456}"/>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a:extLst>
              <a:ext uri="{FF2B5EF4-FFF2-40B4-BE49-F238E27FC236}">
                <a16:creationId xmlns:a16="http://schemas.microsoft.com/office/drawing/2014/main" id="{009042F9-D61E-4154-89CE-4DD4864154B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a:extLst>
              <a:ext uri="{FF2B5EF4-FFF2-40B4-BE49-F238E27FC236}">
                <a16:creationId xmlns:a16="http://schemas.microsoft.com/office/drawing/2014/main" id="{3A350AE9-1F40-49E5-B635-09050C01D4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BAD7A5B-0A87-488A-9A1C-003472246D2F}"/>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6" name="Marcador de pie de página 5">
            <a:extLst>
              <a:ext uri="{FF2B5EF4-FFF2-40B4-BE49-F238E27FC236}">
                <a16:creationId xmlns:a16="http://schemas.microsoft.com/office/drawing/2014/main" id="{E2C64817-2346-47EC-AC5B-44026DD842C0}"/>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8F5ED22D-D817-42B2-B6F3-8114561FE9A6}"/>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84048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F6D730-5EA2-4CFD-87A4-716EE8B4AC5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a:extLst>
              <a:ext uri="{FF2B5EF4-FFF2-40B4-BE49-F238E27FC236}">
                <a16:creationId xmlns:a16="http://schemas.microsoft.com/office/drawing/2014/main" id="{C37035BB-68BE-4FFB-834F-FBE598E3E5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a:extLst>
              <a:ext uri="{FF2B5EF4-FFF2-40B4-BE49-F238E27FC236}">
                <a16:creationId xmlns:a16="http://schemas.microsoft.com/office/drawing/2014/main" id="{396EFF0F-3490-4F5A-8754-6F16D8BC5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5104AB7-07A6-4641-A124-CCD41C1FC8BC}"/>
              </a:ext>
            </a:extLst>
          </p:cNvPr>
          <p:cNvSpPr>
            <a:spLocks noGrp="1"/>
          </p:cNvSpPr>
          <p:nvPr>
            <p:ph type="dt" sz="half" idx="10"/>
          </p:nvPr>
        </p:nvSpPr>
        <p:spPr/>
        <p:txBody>
          <a:bodyPr/>
          <a:lstStyle/>
          <a:p>
            <a:fld id="{CAEF9D9F-B630-43AD-A8F1-737825788D81}" type="datetimeFigureOut">
              <a:rPr lang="en-US" smtClean="0"/>
              <a:t>06-Jun-19</a:t>
            </a:fld>
            <a:endParaRPr lang="en-US"/>
          </a:p>
        </p:txBody>
      </p:sp>
      <p:sp>
        <p:nvSpPr>
          <p:cNvPr id="6" name="Marcador de pie de página 5">
            <a:extLst>
              <a:ext uri="{FF2B5EF4-FFF2-40B4-BE49-F238E27FC236}">
                <a16:creationId xmlns:a16="http://schemas.microsoft.com/office/drawing/2014/main" id="{AB988FBD-13F4-44A0-892D-AC6E2D0930DC}"/>
              </a:ext>
            </a:extLst>
          </p:cNvPr>
          <p:cNvSpPr>
            <a:spLocks noGrp="1"/>
          </p:cNvSpPr>
          <p:nvPr>
            <p:ph type="ftr" sz="quarter" idx="11"/>
          </p:nvPr>
        </p:nvSpPr>
        <p:spPr/>
        <p:txBody>
          <a:bodyPr/>
          <a:lstStyle/>
          <a:p>
            <a:endParaRPr lang="en-US"/>
          </a:p>
        </p:txBody>
      </p:sp>
      <p:sp>
        <p:nvSpPr>
          <p:cNvPr id="7" name="Marcador de número de diapositiva 6">
            <a:extLst>
              <a:ext uri="{FF2B5EF4-FFF2-40B4-BE49-F238E27FC236}">
                <a16:creationId xmlns:a16="http://schemas.microsoft.com/office/drawing/2014/main" id="{528E732D-BE61-41F7-9CD8-532AAA02350F}"/>
              </a:ext>
            </a:extLst>
          </p:cNvPr>
          <p:cNvSpPr>
            <a:spLocks noGrp="1"/>
          </p:cNvSpPr>
          <p:nvPr>
            <p:ph type="sldNum" sz="quarter" idx="12"/>
          </p:nvPr>
        </p:nvSpPr>
        <p:spPr/>
        <p:txBody>
          <a:bodyPr/>
          <a:lstStyle/>
          <a:p>
            <a:fld id="{88B56873-EC7F-422C-BADC-E090CC99E2EC}" type="slidenum">
              <a:rPr lang="en-US" smtClean="0"/>
              <a:t>‹Nº›</a:t>
            </a:fld>
            <a:endParaRPr lang="en-US"/>
          </a:p>
        </p:txBody>
      </p:sp>
    </p:spTree>
    <p:extLst>
      <p:ext uri="{BB962C8B-B14F-4D97-AF65-F5344CB8AC3E}">
        <p14:creationId xmlns:p14="http://schemas.microsoft.com/office/powerpoint/2010/main" val="3006414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F07DBB56-8E60-4886-B5E5-7BA4D11E6C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a:extLst>
              <a:ext uri="{FF2B5EF4-FFF2-40B4-BE49-F238E27FC236}">
                <a16:creationId xmlns:a16="http://schemas.microsoft.com/office/drawing/2014/main" id="{23B37F0B-9A6B-41C2-A4D5-7FCA44060E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a:extLst>
              <a:ext uri="{FF2B5EF4-FFF2-40B4-BE49-F238E27FC236}">
                <a16:creationId xmlns:a16="http://schemas.microsoft.com/office/drawing/2014/main" id="{6F518EEE-4789-4858-B852-768E6A1C79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EF9D9F-B630-43AD-A8F1-737825788D81}" type="datetimeFigureOut">
              <a:rPr lang="en-US" smtClean="0"/>
              <a:t>06-Jun-19</a:t>
            </a:fld>
            <a:endParaRPr lang="en-US"/>
          </a:p>
        </p:txBody>
      </p:sp>
      <p:sp>
        <p:nvSpPr>
          <p:cNvPr id="5" name="Marcador de pie de página 4">
            <a:extLst>
              <a:ext uri="{FF2B5EF4-FFF2-40B4-BE49-F238E27FC236}">
                <a16:creationId xmlns:a16="http://schemas.microsoft.com/office/drawing/2014/main" id="{66AFDCBA-12FB-448E-8BFB-0E70F59023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a:extLst>
              <a:ext uri="{FF2B5EF4-FFF2-40B4-BE49-F238E27FC236}">
                <a16:creationId xmlns:a16="http://schemas.microsoft.com/office/drawing/2014/main" id="{ADCD009D-0B8E-43C1-B163-9BD73F90DE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B56873-EC7F-422C-BADC-E090CC99E2EC}" type="slidenum">
              <a:rPr lang="en-US" smtClean="0"/>
              <a:t>‹Nº›</a:t>
            </a:fld>
            <a:endParaRPr lang="en-US"/>
          </a:p>
        </p:txBody>
      </p:sp>
    </p:spTree>
    <p:extLst>
      <p:ext uri="{BB962C8B-B14F-4D97-AF65-F5344CB8AC3E}">
        <p14:creationId xmlns:p14="http://schemas.microsoft.com/office/powerpoint/2010/main" val="1560280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638481-F5D4-43C7-8546-C07871EEAA0E}"/>
              </a:ext>
            </a:extLst>
          </p:cNvPr>
          <p:cNvSpPr>
            <a:spLocks noGrp="1"/>
          </p:cNvSpPr>
          <p:nvPr>
            <p:ph type="ctrTitle"/>
          </p:nvPr>
        </p:nvSpPr>
        <p:spPr>
          <a:xfrm>
            <a:off x="1595021" y="2610490"/>
            <a:ext cx="9144000" cy="2387600"/>
          </a:xfrm>
        </p:spPr>
        <p:txBody>
          <a:bodyPr>
            <a:noAutofit/>
          </a:bodyPr>
          <a:lstStyle/>
          <a:p>
            <a:r>
              <a:rPr lang="es-EC" sz="4400" b="1" dirty="0"/>
              <a:t>Políticas e instrumentos para fomentar la incorporación de tecnologías digitales en el desarrollo empresarial de las MIPYMES en América Latina</a:t>
            </a:r>
            <a:endParaRPr lang="en-US" sz="4400" dirty="0"/>
          </a:p>
        </p:txBody>
      </p:sp>
      <p:sp>
        <p:nvSpPr>
          <p:cNvPr id="3" name="Subtítulo 2">
            <a:extLst>
              <a:ext uri="{FF2B5EF4-FFF2-40B4-BE49-F238E27FC236}">
                <a16:creationId xmlns:a16="http://schemas.microsoft.com/office/drawing/2014/main" id="{C6498EF1-66A5-44CC-A5A0-6F98FEB67553}"/>
              </a:ext>
            </a:extLst>
          </p:cNvPr>
          <p:cNvSpPr>
            <a:spLocks noGrp="1"/>
          </p:cNvSpPr>
          <p:nvPr>
            <p:ph type="subTitle" idx="1"/>
          </p:nvPr>
        </p:nvSpPr>
        <p:spPr>
          <a:xfrm>
            <a:off x="1595021" y="5742050"/>
            <a:ext cx="9144000" cy="1655762"/>
          </a:xfrm>
        </p:spPr>
        <p:txBody>
          <a:bodyPr/>
          <a:lstStyle/>
          <a:p>
            <a:r>
              <a:rPr lang="es-EC" dirty="0"/>
              <a:t>Junio 2019</a:t>
            </a:r>
            <a:endParaRPr lang="en-US" dirty="0"/>
          </a:p>
        </p:txBody>
      </p:sp>
      <p:pic>
        <p:nvPicPr>
          <p:cNvPr id="5" name="Imagen 4">
            <a:extLst>
              <a:ext uri="{FF2B5EF4-FFF2-40B4-BE49-F238E27FC236}">
                <a16:creationId xmlns:a16="http://schemas.microsoft.com/office/drawing/2014/main" id="{4B51317E-F740-4F18-928D-310A9705E17C}"/>
              </a:ext>
            </a:extLst>
          </p:cNvPr>
          <p:cNvPicPr>
            <a:picLocks noChangeAspect="1"/>
          </p:cNvPicPr>
          <p:nvPr/>
        </p:nvPicPr>
        <p:blipFill>
          <a:blip r:embed="rId2"/>
          <a:stretch>
            <a:fillRect/>
          </a:stretch>
        </p:blipFill>
        <p:spPr>
          <a:xfrm>
            <a:off x="8995451" y="150816"/>
            <a:ext cx="3131446" cy="1449384"/>
          </a:xfrm>
          <a:prstGeom prst="rect">
            <a:avLst/>
          </a:prstGeom>
        </p:spPr>
      </p:pic>
      <p:sp>
        <p:nvSpPr>
          <p:cNvPr id="6" name="Rectángulo 40">
            <a:extLst>
              <a:ext uri="{FF2B5EF4-FFF2-40B4-BE49-F238E27FC236}">
                <a16:creationId xmlns:a16="http://schemas.microsoft.com/office/drawing/2014/main" id="{B26DE30C-D1BF-4A79-B73E-AF90A41FFC8A}"/>
              </a:ext>
            </a:extLst>
          </p:cNvPr>
          <p:cNvSpPr/>
          <p:nvPr/>
        </p:nvSpPr>
        <p:spPr>
          <a:xfrm>
            <a:off x="1713686" y="5234854"/>
            <a:ext cx="9144000"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pic>
        <p:nvPicPr>
          <p:cNvPr id="7" name="Imagen 6">
            <a:extLst>
              <a:ext uri="{FF2B5EF4-FFF2-40B4-BE49-F238E27FC236}">
                <a16:creationId xmlns:a16="http://schemas.microsoft.com/office/drawing/2014/main" id="{6D6CBBC4-7177-4B06-8B4B-CED17599FA30}"/>
              </a:ext>
            </a:extLst>
          </p:cNvPr>
          <p:cNvPicPr>
            <a:picLocks noChangeAspect="1"/>
          </p:cNvPicPr>
          <p:nvPr/>
        </p:nvPicPr>
        <p:blipFill>
          <a:blip r:embed="rId3"/>
          <a:stretch>
            <a:fillRect/>
          </a:stretch>
        </p:blipFill>
        <p:spPr>
          <a:xfrm>
            <a:off x="159798" y="278143"/>
            <a:ext cx="2675522" cy="1194730"/>
          </a:xfrm>
          <a:prstGeom prst="rect">
            <a:avLst/>
          </a:prstGeom>
        </p:spPr>
      </p:pic>
    </p:spTree>
    <p:extLst>
      <p:ext uri="{BB962C8B-B14F-4D97-AF65-F5344CB8AC3E}">
        <p14:creationId xmlns:p14="http://schemas.microsoft.com/office/powerpoint/2010/main" val="26686989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descr="Imagen que contiene texto, mapa&#10;&#10;Descripción generada automáticamente">
            <a:extLst>
              <a:ext uri="{FF2B5EF4-FFF2-40B4-BE49-F238E27FC236}">
                <a16:creationId xmlns:a16="http://schemas.microsoft.com/office/drawing/2014/main" id="{CEE1D686-2E84-4B23-9FE1-B7F6E5500E81}"/>
              </a:ext>
            </a:extLst>
          </p:cNvPr>
          <p:cNvPicPr>
            <a:picLocks noChangeAspect="1"/>
          </p:cNvPicPr>
          <p:nvPr/>
        </p:nvPicPr>
        <p:blipFill rotWithShape="1">
          <a:blip r:embed="rId2">
            <a:extLst>
              <a:ext uri="{28A0092B-C50C-407E-A947-70E740481C1C}">
                <a14:useLocalDpi xmlns:a14="http://schemas.microsoft.com/office/drawing/2010/main" val="0"/>
              </a:ext>
            </a:extLst>
          </a:blip>
          <a:srcRect l="1946"/>
          <a:stretch/>
        </p:blipFill>
        <p:spPr>
          <a:xfrm>
            <a:off x="-13690" y="91440"/>
            <a:ext cx="5734993" cy="6723104"/>
          </a:xfrm>
          <a:prstGeom prst="rect">
            <a:avLst/>
          </a:prstGeom>
        </p:spPr>
      </p:pic>
      <p:cxnSp>
        <p:nvCxnSpPr>
          <p:cNvPr id="4" name="Straight Connector 4">
            <a:extLst>
              <a:ext uri="{FF2B5EF4-FFF2-40B4-BE49-F238E27FC236}">
                <a16:creationId xmlns:a16="http://schemas.microsoft.com/office/drawing/2014/main" id="{10FBCA72-7585-4DD6-AC16-0ABA324806B0}"/>
              </a:ext>
            </a:extLst>
          </p:cNvPr>
          <p:cNvCxnSpPr/>
          <p:nvPr/>
        </p:nvCxnSpPr>
        <p:spPr>
          <a:xfrm>
            <a:off x="6128551" y="91440"/>
            <a:ext cx="0" cy="667512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lowchart: Connector 6">
            <a:extLst>
              <a:ext uri="{FF2B5EF4-FFF2-40B4-BE49-F238E27FC236}">
                <a16:creationId xmlns:a16="http://schemas.microsoft.com/office/drawing/2014/main" id="{EFC58605-5F64-4326-9526-439454667A53}"/>
              </a:ext>
            </a:extLst>
          </p:cNvPr>
          <p:cNvSpPr/>
          <p:nvPr/>
        </p:nvSpPr>
        <p:spPr>
          <a:xfrm>
            <a:off x="6729221" y="1116143"/>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Flowchart: Connector 7">
            <a:extLst>
              <a:ext uri="{FF2B5EF4-FFF2-40B4-BE49-F238E27FC236}">
                <a16:creationId xmlns:a16="http://schemas.microsoft.com/office/drawing/2014/main" id="{15E63090-EA71-4AC8-8048-EEC26EB7C931}"/>
              </a:ext>
            </a:extLst>
          </p:cNvPr>
          <p:cNvSpPr/>
          <p:nvPr/>
        </p:nvSpPr>
        <p:spPr>
          <a:xfrm>
            <a:off x="6738085" y="3423558"/>
            <a:ext cx="288000" cy="288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solidFill>
                <a:schemeClr val="accent1"/>
              </a:solidFill>
            </a:endParaRPr>
          </a:p>
        </p:txBody>
      </p:sp>
      <p:sp>
        <p:nvSpPr>
          <p:cNvPr id="7" name="Flowchart: Connector 8">
            <a:extLst>
              <a:ext uri="{FF2B5EF4-FFF2-40B4-BE49-F238E27FC236}">
                <a16:creationId xmlns:a16="http://schemas.microsoft.com/office/drawing/2014/main" id="{F1CC2B04-AA16-4A90-A62A-67645524CCFB}"/>
              </a:ext>
            </a:extLst>
          </p:cNvPr>
          <p:cNvSpPr/>
          <p:nvPr/>
        </p:nvSpPr>
        <p:spPr>
          <a:xfrm>
            <a:off x="6750483" y="4631315"/>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Flowchart: Connector 9">
            <a:extLst>
              <a:ext uri="{FF2B5EF4-FFF2-40B4-BE49-F238E27FC236}">
                <a16:creationId xmlns:a16="http://schemas.microsoft.com/office/drawing/2014/main" id="{F197A1BC-F719-48A8-9E93-DC1DBCD77929}"/>
              </a:ext>
            </a:extLst>
          </p:cNvPr>
          <p:cNvSpPr/>
          <p:nvPr/>
        </p:nvSpPr>
        <p:spPr>
          <a:xfrm>
            <a:off x="6768211" y="57980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9" name="Group 11">
            <a:extLst>
              <a:ext uri="{FF2B5EF4-FFF2-40B4-BE49-F238E27FC236}">
                <a16:creationId xmlns:a16="http://schemas.microsoft.com/office/drawing/2014/main" id="{CBD9E74F-876F-4413-88C7-54F30F26AC50}"/>
              </a:ext>
            </a:extLst>
          </p:cNvPr>
          <p:cNvGrpSpPr/>
          <p:nvPr/>
        </p:nvGrpSpPr>
        <p:grpSpPr>
          <a:xfrm>
            <a:off x="7449252" y="1058065"/>
            <a:ext cx="6498604" cy="684633"/>
            <a:chOff x="803640" y="3320303"/>
            <a:chExt cx="2845112" cy="513475"/>
          </a:xfrm>
        </p:grpSpPr>
        <p:sp>
          <p:nvSpPr>
            <p:cNvPr id="10" name="TextBox 12">
              <a:extLst>
                <a:ext uri="{FF2B5EF4-FFF2-40B4-BE49-F238E27FC236}">
                  <a16:creationId xmlns:a16="http://schemas.microsoft.com/office/drawing/2014/main" id="{6F00331D-63A0-4783-B7E8-1FF9007ECCC8}"/>
                </a:ext>
              </a:extLst>
            </p:cNvPr>
            <p:cNvSpPr txBox="1"/>
            <p:nvPr/>
          </p:nvSpPr>
          <p:spPr>
            <a:xfrm>
              <a:off x="803640" y="3579862"/>
              <a:ext cx="2845112"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La economía digital en el contexto del </a:t>
              </a:r>
              <a:r>
                <a:rPr lang="es-EC" altLang="ko-KR" sz="1600" dirty="0" err="1">
                  <a:solidFill>
                    <a:schemeClr val="tx1">
                      <a:lumMod val="75000"/>
                      <a:lumOff val="25000"/>
                    </a:schemeClr>
                  </a:solidFill>
                  <a:cs typeface="Arial" pitchFamily="34" charset="0"/>
                </a:rPr>
                <a:t>eLAC</a:t>
              </a:r>
              <a:endParaRPr lang="ko-KR" altLang="en-US" sz="1600" dirty="0">
                <a:solidFill>
                  <a:schemeClr val="tx1">
                    <a:lumMod val="75000"/>
                    <a:lumOff val="25000"/>
                  </a:schemeClr>
                </a:solidFill>
                <a:cs typeface="Arial" pitchFamily="34" charset="0"/>
              </a:endParaRPr>
            </a:p>
          </p:txBody>
        </p:sp>
        <p:sp>
          <p:nvSpPr>
            <p:cNvPr id="11" name="TextBox 13">
              <a:extLst>
                <a:ext uri="{FF2B5EF4-FFF2-40B4-BE49-F238E27FC236}">
                  <a16:creationId xmlns:a16="http://schemas.microsoft.com/office/drawing/2014/main" id="{89F57FF4-0CA6-46A6-BBD8-7E7EC590D288}"/>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C</a:t>
              </a:r>
              <a:r>
                <a:rPr lang="en-US" altLang="ko-KR" sz="2000" b="1" dirty="0" err="1">
                  <a:solidFill>
                    <a:schemeClr val="tx1">
                      <a:lumMod val="75000"/>
                      <a:lumOff val="25000"/>
                    </a:schemeClr>
                  </a:solidFill>
                  <a:cs typeface="Arial" pitchFamily="34" charset="0"/>
                </a:rPr>
                <a:t>ontexto</a:t>
              </a:r>
              <a:endParaRPr lang="ko-KR" altLang="en-US" sz="2000" b="1" dirty="0">
                <a:solidFill>
                  <a:schemeClr val="tx1">
                    <a:lumMod val="75000"/>
                    <a:lumOff val="25000"/>
                  </a:schemeClr>
                </a:solidFill>
                <a:cs typeface="Arial" pitchFamily="34" charset="0"/>
              </a:endParaRPr>
            </a:p>
          </p:txBody>
        </p:sp>
      </p:grpSp>
      <p:grpSp>
        <p:nvGrpSpPr>
          <p:cNvPr id="12" name="Group 14">
            <a:extLst>
              <a:ext uri="{FF2B5EF4-FFF2-40B4-BE49-F238E27FC236}">
                <a16:creationId xmlns:a16="http://schemas.microsoft.com/office/drawing/2014/main" id="{5EED47AC-5B0D-4ADB-B9F1-96B31FF8EB18}"/>
              </a:ext>
            </a:extLst>
          </p:cNvPr>
          <p:cNvGrpSpPr/>
          <p:nvPr/>
        </p:nvGrpSpPr>
        <p:grpSpPr>
          <a:xfrm>
            <a:off x="7407456" y="3302201"/>
            <a:ext cx="4584676" cy="930853"/>
            <a:chOff x="803640" y="3320303"/>
            <a:chExt cx="2059657" cy="698140"/>
          </a:xfrm>
        </p:grpSpPr>
        <p:sp>
          <p:nvSpPr>
            <p:cNvPr id="13" name="TextBox 15">
              <a:extLst>
                <a:ext uri="{FF2B5EF4-FFF2-40B4-BE49-F238E27FC236}">
                  <a16:creationId xmlns:a16="http://schemas.microsoft.com/office/drawing/2014/main" id="{A52D5051-0755-4282-AC21-A5E2D0B2AE52}"/>
                </a:ext>
              </a:extLst>
            </p:cNvPr>
            <p:cNvSpPr txBox="1"/>
            <p:nvPr/>
          </p:nvSpPr>
          <p:spPr>
            <a:xfrm>
              <a:off x="803640" y="3579862"/>
              <a:ext cx="2059657" cy="438581"/>
            </a:xfrm>
            <a:prstGeom prst="rect">
              <a:avLst/>
            </a:prstGeom>
            <a:noFill/>
          </p:spPr>
          <p:txBody>
            <a:bodyPr wrap="square" rtlCol="0">
              <a:spAutoFit/>
            </a:bodyPr>
            <a:lstStyle/>
            <a:p>
              <a:r>
                <a:rPr lang="en-US" altLang="ko-KR" sz="1600" dirty="0">
                  <a:solidFill>
                    <a:schemeClr val="tx1">
                      <a:lumMod val="75000"/>
                      <a:lumOff val="25000"/>
                    </a:schemeClr>
                  </a:solidFill>
                  <a:cs typeface="Arial" pitchFamily="34" charset="0"/>
                </a:rPr>
                <a:t>Marco general de </a:t>
              </a:r>
              <a:r>
                <a:rPr lang="en-US" altLang="ko-KR" sz="1600" dirty="0" err="1">
                  <a:solidFill>
                    <a:schemeClr val="tx1">
                      <a:lumMod val="75000"/>
                      <a:lumOff val="25000"/>
                    </a:schemeClr>
                  </a:solidFill>
                  <a:cs typeface="Arial" pitchFamily="34" charset="0"/>
                </a:rPr>
                <a:t>política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institucionalidad</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9 </a:t>
              </a:r>
              <a:r>
                <a:rPr lang="en-US" altLang="ko-KR" sz="1600" dirty="0" err="1">
                  <a:solidFill>
                    <a:schemeClr val="tx1">
                      <a:lumMod val="75000"/>
                      <a:lumOff val="25000"/>
                    </a:schemeClr>
                  </a:solidFill>
                  <a:cs typeface="Arial" pitchFamily="34" charset="0"/>
                </a:rPr>
                <a:t>países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región</a:t>
              </a:r>
              <a:endParaRPr lang="ko-KR" altLang="en-US" sz="1600" dirty="0">
                <a:solidFill>
                  <a:schemeClr val="tx1">
                    <a:lumMod val="75000"/>
                    <a:lumOff val="25000"/>
                  </a:schemeClr>
                </a:solidFill>
                <a:cs typeface="Arial" pitchFamily="34" charset="0"/>
              </a:endParaRPr>
            </a:p>
          </p:txBody>
        </p:sp>
        <p:sp>
          <p:nvSpPr>
            <p:cNvPr id="14" name="TextBox 16">
              <a:extLst>
                <a:ext uri="{FF2B5EF4-FFF2-40B4-BE49-F238E27FC236}">
                  <a16:creationId xmlns:a16="http://schemas.microsoft.com/office/drawing/2014/main" id="{40351364-C019-4EA3-B1FD-376534A198AE}"/>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accent1"/>
                  </a:solidFill>
                  <a:cs typeface="Arial" pitchFamily="34" charset="0"/>
                </a:rPr>
                <a:t>Políticas de apoyo a la digitalización</a:t>
              </a:r>
              <a:endParaRPr lang="ko-KR" altLang="en-US" sz="2000" b="1" dirty="0">
                <a:solidFill>
                  <a:schemeClr val="accent1"/>
                </a:solidFill>
                <a:cs typeface="Arial" pitchFamily="34" charset="0"/>
              </a:endParaRPr>
            </a:p>
          </p:txBody>
        </p:sp>
      </p:grpSp>
      <p:grpSp>
        <p:nvGrpSpPr>
          <p:cNvPr id="15" name="Group 17">
            <a:extLst>
              <a:ext uri="{FF2B5EF4-FFF2-40B4-BE49-F238E27FC236}">
                <a16:creationId xmlns:a16="http://schemas.microsoft.com/office/drawing/2014/main" id="{F0BD0FA0-51F6-4549-A230-D8FFAC8A2423}"/>
              </a:ext>
            </a:extLst>
          </p:cNvPr>
          <p:cNvGrpSpPr/>
          <p:nvPr/>
        </p:nvGrpSpPr>
        <p:grpSpPr>
          <a:xfrm>
            <a:off x="7413803" y="4538570"/>
            <a:ext cx="4563779" cy="1028797"/>
            <a:chOff x="794165" y="3320306"/>
            <a:chExt cx="2069132" cy="771599"/>
          </a:xfrm>
        </p:grpSpPr>
        <p:sp>
          <p:nvSpPr>
            <p:cNvPr id="16" name="TextBox 18">
              <a:extLst>
                <a:ext uri="{FF2B5EF4-FFF2-40B4-BE49-F238E27FC236}">
                  <a16:creationId xmlns:a16="http://schemas.microsoft.com/office/drawing/2014/main" id="{BD23CDC0-B28C-44A7-8B3F-6185377AA8BE}"/>
                </a:ext>
              </a:extLst>
            </p:cNvPr>
            <p:cNvSpPr txBox="1"/>
            <p:nvPr/>
          </p:nvSpPr>
          <p:spPr>
            <a:xfrm>
              <a:off x="794165" y="3837989"/>
              <a:ext cx="2059657"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Implementación de iniciativas específicas </a:t>
              </a:r>
              <a:endParaRPr lang="ko-KR" altLang="en-US" sz="1600" dirty="0">
                <a:solidFill>
                  <a:schemeClr val="tx1">
                    <a:lumMod val="75000"/>
                    <a:lumOff val="25000"/>
                  </a:schemeClr>
                </a:solidFill>
                <a:cs typeface="Arial" pitchFamily="34" charset="0"/>
              </a:endParaRPr>
            </a:p>
          </p:txBody>
        </p:sp>
        <p:sp>
          <p:nvSpPr>
            <p:cNvPr id="17" name="TextBox 19">
              <a:extLst>
                <a:ext uri="{FF2B5EF4-FFF2-40B4-BE49-F238E27FC236}">
                  <a16:creationId xmlns:a16="http://schemas.microsoft.com/office/drawing/2014/main" id="{B172D6E3-62CA-49F5-955E-822CBD17E5CB}"/>
                </a:ext>
              </a:extLst>
            </p:cNvPr>
            <p:cNvSpPr txBox="1"/>
            <p:nvPr/>
          </p:nvSpPr>
          <p:spPr>
            <a:xfrm>
              <a:off x="803640" y="3320306"/>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Instrumentos</a:t>
              </a:r>
              <a:r>
                <a:rPr lang="en-US" altLang="ko-KR" sz="2000" b="1" dirty="0">
                  <a:solidFill>
                    <a:schemeClr val="tx1">
                      <a:lumMod val="75000"/>
                      <a:lumOff val="25000"/>
                    </a:schemeClr>
                  </a:solidFill>
                  <a:cs typeface="Arial" pitchFamily="34" charset="0"/>
                </a:rPr>
                <a:t> de </a:t>
              </a:r>
              <a:r>
                <a:rPr lang="en-US" altLang="ko-KR" sz="2000" b="1" dirty="0" err="1">
                  <a:solidFill>
                    <a:schemeClr val="tx1">
                      <a:lumMod val="75000"/>
                      <a:lumOff val="25000"/>
                    </a:schemeClr>
                  </a:solidFill>
                  <a:cs typeface="Arial" pitchFamily="34" charset="0"/>
                </a:rPr>
                <a:t>política</a:t>
              </a:r>
              <a:r>
                <a:rPr lang="en-US" altLang="ko-KR" sz="2000" b="1" dirty="0">
                  <a:solidFill>
                    <a:schemeClr val="tx1">
                      <a:lumMod val="75000"/>
                      <a:lumOff val="25000"/>
                    </a:schemeClr>
                  </a:solidFill>
                  <a:cs typeface="Arial" pitchFamily="34" charset="0"/>
                </a:rPr>
                <a:t> digital para las </a:t>
              </a:r>
              <a:r>
                <a:rPr lang="en-US" altLang="ko-KR" sz="2000" b="1" dirty="0" err="1">
                  <a:solidFill>
                    <a:schemeClr val="tx1">
                      <a:lumMod val="75000"/>
                      <a:lumOff val="25000"/>
                    </a:schemeClr>
                  </a:solidFill>
                  <a:cs typeface="Arial" pitchFamily="34" charset="0"/>
                </a:rPr>
                <a:t>Mipyme</a:t>
              </a:r>
              <a:endParaRPr lang="ko-KR" altLang="en-US" sz="2000" b="1" dirty="0">
                <a:solidFill>
                  <a:schemeClr val="tx1">
                    <a:lumMod val="75000"/>
                    <a:lumOff val="25000"/>
                  </a:schemeClr>
                </a:solidFill>
                <a:cs typeface="Arial" pitchFamily="34" charset="0"/>
              </a:endParaRPr>
            </a:p>
          </p:txBody>
        </p:sp>
      </p:grpSp>
      <p:grpSp>
        <p:nvGrpSpPr>
          <p:cNvPr id="18" name="Group 20">
            <a:extLst>
              <a:ext uri="{FF2B5EF4-FFF2-40B4-BE49-F238E27FC236}">
                <a16:creationId xmlns:a16="http://schemas.microsoft.com/office/drawing/2014/main" id="{CB158A6D-AB16-4F0E-8893-428E4058DA80}"/>
              </a:ext>
            </a:extLst>
          </p:cNvPr>
          <p:cNvGrpSpPr/>
          <p:nvPr/>
        </p:nvGrpSpPr>
        <p:grpSpPr>
          <a:xfrm>
            <a:off x="7479376" y="5788275"/>
            <a:ext cx="5633055" cy="684633"/>
            <a:chOff x="803640" y="3320303"/>
            <a:chExt cx="2059657" cy="513475"/>
          </a:xfrm>
        </p:grpSpPr>
        <p:sp>
          <p:nvSpPr>
            <p:cNvPr id="19" name="TextBox 21">
              <a:extLst>
                <a:ext uri="{FF2B5EF4-FFF2-40B4-BE49-F238E27FC236}">
                  <a16:creationId xmlns:a16="http://schemas.microsoft.com/office/drawing/2014/main" id="{669A4183-A4E4-4DFC-817A-A1C7A5C1F738}"/>
                </a:ext>
              </a:extLst>
            </p:cNvPr>
            <p:cNvSpPr txBox="1"/>
            <p:nvPr/>
          </p:nvSpPr>
          <p:spPr>
            <a:xfrm>
              <a:off x="803640" y="3579862"/>
              <a:ext cx="2059657" cy="253916"/>
            </a:xfrm>
            <a:prstGeom prst="rect">
              <a:avLst/>
            </a:prstGeom>
            <a:noFill/>
          </p:spPr>
          <p:txBody>
            <a:bodyPr wrap="square" rtlCol="0">
              <a:spAutoFit/>
            </a:bodyPr>
            <a:lstStyle/>
            <a:p>
              <a:endParaRPr lang="ko-KR" altLang="en-US" sz="1600" dirty="0">
                <a:solidFill>
                  <a:schemeClr val="tx1">
                    <a:lumMod val="75000"/>
                    <a:lumOff val="25000"/>
                  </a:schemeClr>
                </a:solidFill>
                <a:cs typeface="Arial" pitchFamily="34" charset="0"/>
              </a:endParaRPr>
            </a:p>
          </p:txBody>
        </p:sp>
        <p:sp>
          <p:nvSpPr>
            <p:cNvPr id="20" name="TextBox 22">
              <a:extLst>
                <a:ext uri="{FF2B5EF4-FFF2-40B4-BE49-F238E27FC236}">
                  <a16:creationId xmlns:a16="http://schemas.microsoft.com/office/drawing/2014/main" id="{BDD12CB6-5707-46BD-9E47-53F068F91DDE}"/>
                </a:ext>
              </a:extLst>
            </p:cNvPr>
            <p:cNvSpPr txBox="1"/>
            <p:nvPr/>
          </p:nvSpPr>
          <p:spPr>
            <a:xfrm>
              <a:off x="803640" y="3320303"/>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Conclusiones</a:t>
              </a:r>
              <a:endParaRPr lang="ko-KR" altLang="en-US" sz="1867" b="1" dirty="0">
                <a:solidFill>
                  <a:schemeClr val="tx1">
                    <a:lumMod val="75000"/>
                    <a:lumOff val="25000"/>
                  </a:schemeClr>
                </a:solidFill>
                <a:cs typeface="Arial" pitchFamily="34" charset="0"/>
              </a:endParaRPr>
            </a:p>
          </p:txBody>
        </p:sp>
      </p:grpSp>
      <p:pic>
        <p:nvPicPr>
          <p:cNvPr id="1028" name="Picture 4" descr="Bildergebnis für bandera brasil">
            <a:extLst>
              <a:ext uri="{FF2B5EF4-FFF2-40B4-BE49-F238E27FC236}">
                <a16:creationId xmlns:a16="http://schemas.microsoft.com/office/drawing/2014/main" id="{D815526F-70B5-4639-89B1-FC5EE8E42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272" y="311840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bandera argentina boton">
            <a:extLst>
              <a:ext uri="{FF2B5EF4-FFF2-40B4-BE49-F238E27FC236}">
                <a16:creationId xmlns:a16="http://schemas.microsoft.com/office/drawing/2014/main" id="{5ECBDCCE-B31E-4F34-8141-DB53511B3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632" y="4856443"/>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deporte&#10;&#10;Descripción generada automáticamente">
            <a:extLst>
              <a:ext uri="{FF2B5EF4-FFF2-40B4-BE49-F238E27FC236}">
                <a16:creationId xmlns:a16="http://schemas.microsoft.com/office/drawing/2014/main" id="{3CE7A09A-CFF8-4F5F-9E76-07A09C7CB7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292" y="2217396"/>
            <a:ext cx="457200" cy="457200"/>
          </a:xfrm>
          <a:prstGeom prst="rect">
            <a:avLst/>
          </a:prstGeom>
        </p:spPr>
      </p:pic>
      <p:pic>
        <p:nvPicPr>
          <p:cNvPr id="26" name="Imagen 25" descr="Imagen que contiene suelo&#10;&#10;Descripción generada automáticamente">
            <a:extLst>
              <a:ext uri="{FF2B5EF4-FFF2-40B4-BE49-F238E27FC236}">
                <a16:creationId xmlns:a16="http://schemas.microsoft.com/office/drawing/2014/main" id="{DD4D7CA8-A21D-4DB7-B6F8-457CA2531D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419" y="2515172"/>
            <a:ext cx="457200" cy="457200"/>
          </a:xfrm>
          <a:prstGeom prst="rect">
            <a:avLst/>
          </a:prstGeom>
        </p:spPr>
      </p:pic>
      <p:pic>
        <p:nvPicPr>
          <p:cNvPr id="28" name="Imagen 27">
            <a:extLst>
              <a:ext uri="{FF2B5EF4-FFF2-40B4-BE49-F238E27FC236}">
                <a16:creationId xmlns:a16="http://schemas.microsoft.com/office/drawing/2014/main" id="{8279073C-D926-42B8-9CBC-FFA1C0E87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975" y="1491386"/>
            <a:ext cx="457200" cy="457200"/>
          </a:xfrm>
          <a:prstGeom prst="rect">
            <a:avLst/>
          </a:prstGeom>
        </p:spPr>
      </p:pic>
      <p:pic>
        <p:nvPicPr>
          <p:cNvPr id="30" name="Imagen 29">
            <a:extLst>
              <a:ext uri="{FF2B5EF4-FFF2-40B4-BE49-F238E27FC236}">
                <a16:creationId xmlns:a16="http://schemas.microsoft.com/office/drawing/2014/main" id="{FC481D3E-152E-43EC-8226-52CD22D654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692" y="1688381"/>
            <a:ext cx="457200" cy="457200"/>
          </a:xfrm>
          <a:prstGeom prst="rect">
            <a:avLst/>
          </a:prstGeom>
        </p:spPr>
      </p:pic>
      <p:pic>
        <p:nvPicPr>
          <p:cNvPr id="1024" name="Imagen 1023" descr="Imagen que contiene imágenes prediseñadas&#10;&#10;Descripción generada automáticamente">
            <a:extLst>
              <a:ext uri="{FF2B5EF4-FFF2-40B4-BE49-F238E27FC236}">
                <a16:creationId xmlns:a16="http://schemas.microsoft.com/office/drawing/2014/main" id="{A267099D-3334-414C-B4A9-B4CA78C647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380" y="719091"/>
            <a:ext cx="457200" cy="457200"/>
          </a:xfrm>
          <a:prstGeom prst="rect">
            <a:avLst/>
          </a:prstGeom>
        </p:spPr>
      </p:pic>
      <p:pic>
        <p:nvPicPr>
          <p:cNvPr id="1027" name="Imagen 1026">
            <a:extLst>
              <a:ext uri="{FF2B5EF4-FFF2-40B4-BE49-F238E27FC236}">
                <a16:creationId xmlns:a16="http://schemas.microsoft.com/office/drawing/2014/main" id="{DA5591AB-6452-4CD3-8951-CE80A2970F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25269" y="3077801"/>
            <a:ext cx="416870" cy="416870"/>
          </a:xfrm>
          <a:prstGeom prst="rect">
            <a:avLst/>
          </a:prstGeom>
        </p:spPr>
      </p:pic>
      <p:pic>
        <p:nvPicPr>
          <p:cNvPr id="1031" name="Imagen 1030">
            <a:extLst>
              <a:ext uri="{FF2B5EF4-FFF2-40B4-BE49-F238E27FC236}">
                <a16:creationId xmlns:a16="http://schemas.microsoft.com/office/drawing/2014/main" id="{2147F5E9-1340-47A0-8C0D-FD24F6EEC6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84535" y="4081370"/>
            <a:ext cx="457200" cy="457200"/>
          </a:xfrm>
          <a:prstGeom prst="rect">
            <a:avLst/>
          </a:prstGeom>
        </p:spPr>
      </p:pic>
      <p:sp>
        <p:nvSpPr>
          <p:cNvPr id="1033" name="CuadroTexto 1032">
            <a:extLst>
              <a:ext uri="{FF2B5EF4-FFF2-40B4-BE49-F238E27FC236}">
                <a16:creationId xmlns:a16="http://schemas.microsoft.com/office/drawing/2014/main" id="{25FCAFA6-941E-4BAC-BBF9-738943CEBEC4}"/>
              </a:ext>
            </a:extLst>
          </p:cNvPr>
          <p:cNvSpPr txBox="1"/>
          <p:nvPr/>
        </p:nvSpPr>
        <p:spPr>
          <a:xfrm>
            <a:off x="4356219" y="3405431"/>
            <a:ext cx="497252" cy="261610"/>
          </a:xfrm>
          <a:prstGeom prst="rect">
            <a:avLst/>
          </a:prstGeom>
          <a:solidFill>
            <a:schemeClr val="bg1"/>
          </a:solidFill>
          <a:ln>
            <a:solidFill>
              <a:schemeClr val="tx1"/>
            </a:solidFill>
          </a:ln>
        </p:spPr>
        <p:txBody>
          <a:bodyPr wrap="square" rtlCol="0">
            <a:spAutoFit/>
          </a:bodyPr>
          <a:lstStyle/>
          <a:p>
            <a:r>
              <a:rPr lang="es-EC" sz="1050" dirty="0"/>
              <a:t>Brasil</a:t>
            </a:r>
            <a:endParaRPr lang="en-US" sz="1050" dirty="0"/>
          </a:p>
        </p:txBody>
      </p:sp>
      <p:sp>
        <p:nvSpPr>
          <p:cNvPr id="42" name="CuadroTexto 41">
            <a:extLst>
              <a:ext uri="{FF2B5EF4-FFF2-40B4-BE49-F238E27FC236}">
                <a16:creationId xmlns:a16="http://schemas.microsoft.com/office/drawing/2014/main" id="{693D5D51-BCF5-4958-9ED6-0EFCA09B3F85}"/>
              </a:ext>
            </a:extLst>
          </p:cNvPr>
          <p:cNvSpPr txBox="1"/>
          <p:nvPr/>
        </p:nvSpPr>
        <p:spPr>
          <a:xfrm>
            <a:off x="3044396" y="5309562"/>
            <a:ext cx="721672" cy="253916"/>
          </a:xfrm>
          <a:prstGeom prst="rect">
            <a:avLst/>
          </a:prstGeom>
          <a:solidFill>
            <a:schemeClr val="bg1"/>
          </a:solidFill>
          <a:ln>
            <a:solidFill>
              <a:schemeClr val="tx1"/>
            </a:solidFill>
          </a:ln>
        </p:spPr>
        <p:txBody>
          <a:bodyPr wrap="none" rtlCol="0">
            <a:spAutoFit/>
          </a:bodyPr>
          <a:lstStyle/>
          <a:p>
            <a:r>
              <a:rPr lang="es-EC" sz="1050" dirty="0"/>
              <a:t>Argentina</a:t>
            </a:r>
            <a:endParaRPr lang="en-US" sz="1050" dirty="0"/>
          </a:p>
        </p:txBody>
      </p:sp>
      <p:sp>
        <p:nvSpPr>
          <p:cNvPr id="43" name="CuadroTexto 42">
            <a:extLst>
              <a:ext uri="{FF2B5EF4-FFF2-40B4-BE49-F238E27FC236}">
                <a16:creationId xmlns:a16="http://schemas.microsoft.com/office/drawing/2014/main" id="{2DBD01D1-73C3-4582-AA8B-558278EE3511}"/>
              </a:ext>
            </a:extLst>
          </p:cNvPr>
          <p:cNvSpPr txBox="1"/>
          <p:nvPr/>
        </p:nvSpPr>
        <p:spPr>
          <a:xfrm>
            <a:off x="2584535" y="4555964"/>
            <a:ext cx="497252" cy="261610"/>
          </a:xfrm>
          <a:prstGeom prst="rect">
            <a:avLst/>
          </a:prstGeom>
          <a:solidFill>
            <a:schemeClr val="bg1"/>
          </a:solidFill>
          <a:ln>
            <a:solidFill>
              <a:schemeClr val="tx1"/>
            </a:solidFill>
          </a:ln>
        </p:spPr>
        <p:txBody>
          <a:bodyPr wrap="square" rtlCol="0">
            <a:spAutoFit/>
          </a:bodyPr>
          <a:lstStyle/>
          <a:p>
            <a:r>
              <a:rPr lang="es-EC" sz="1050" dirty="0"/>
              <a:t>Chile</a:t>
            </a:r>
            <a:endParaRPr lang="en-US" sz="1050" dirty="0"/>
          </a:p>
        </p:txBody>
      </p:sp>
      <p:sp>
        <p:nvSpPr>
          <p:cNvPr id="44" name="CuadroTexto 43">
            <a:extLst>
              <a:ext uri="{FF2B5EF4-FFF2-40B4-BE49-F238E27FC236}">
                <a16:creationId xmlns:a16="http://schemas.microsoft.com/office/drawing/2014/main" id="{B684785D-3DC1-4821-995E-04C36E50541F}"/>
              </a:ext>
            </a:extLst>
          </p:cNvPr>
          <p:cNvSpPr txBox="1"/>
          <p:nvPr/>
        </p:nvSpPr>
        <p:spPr>
          <a:xfrm>
            <a:off x="2628321" y="3486405"/>
            <a:ext cx="497252" cy="261610"/>
          </a:xfrm>
          <a:prstGeom prst="rect">
            <a:avLst/>
          </a:prstGeom>
          <a:solidFill>
            <a:schemeClr val="bg1"/>
          </a:solidFill>
          <a:ln>
            <a:solidFill>
              <a:schemeClr val="tx1"/>
            </a:solidFill>
          </a:ln>
        </p:spPr>
        <p:txBody>
          <a:bodyPr wrap="square" rtlCol="0">
            <a:spAutoFit/>
          </a:bodyPr>
          <a:lstStyle/>
          <a:p>
            <a:r>
              <a:rPr lang="es-EC" sz="1050" dirty="0"/>
              <a:t>Perú</a:t>
            </a:r>
            <a:endParaRPr lang="en-US" sz="1050" dirty="0"/>
          </a:p>
        </p:txBody>
      </p:sp>
      <p:sp>
        <p:nvSpPr>
          <p:cNvPr id="45" name="CuadroTexto 44">
            <a:extLst>
              <a:ext uri="{FF2B5EF4-FFF2-40B4-BE49-F238E27FC236}">
                <a16:creationId xmlns:a16="http://schemas.microsoft.com/office/drawing/2014/main" id="{C7831612-875A-47BD-B3DC-47A2EFFABAC9}"/>
              </a:ext>
            </a:extLst>
          </p:cNvPr>
          <p:cNvSpPr txBox="1"/>
          <p:nvPr/>
        </p:nvSpPr>
        <p:spPr>
          <a:xfrm>
            <a:off x="1714259" y="2936854"/>
            <a:ext cx="678105" cy="253916"/>
          </a:xfrm>
          <a:prstGeom prst="rect">
            <a:avLst/>
          </a:prstGeom>
          <a:solidFill>
            <a:schemeClr val="bg1"/>
          </a:solidFill>
          <a:ln>
            <a:solidFill>
              <a:schemeClr val="tx1"/>
            </a:solidFill>
          </a:ln>
        </p:spPr>
        <p:txBody>
          <a:bodyPr wrap="square" rtlCol="0">
            <a:spAutoFit/>
          </a:bodyPr>
          <a:lstStyle/>
          <a:p>
            <a:r>
              <a:rPr lang="es-EC" sz="1050" dirty="0"/>
              <a:t>Ecuador</a:t>
            </a:r>
            <a:endParaRPr lang="en-US" sz="1050" dirty="0"/>
          </a:p>
        </p:txBody>
      </p:sp>
      <p:sp>
        <p:nvSpPr>
          <p:cNvPr id="46" name="CuadroTexto 45">
            <a:extLst>
              <a:ext uri="{FF2B5EF4-FFF2-40B4-BE49-F238E27FC236}">
                <a16:creationId xmlns:a16="http://schemas.microsoft.com/office/drawing/2014/main" id="{7A194260-0222-4FDD-B3ED-D0E2C783FE3C}"/>
              </a:ext>
            </a:extLst>
          </p:cNvPr>
          <p:cNvSpPr txBox="1"/>
          <p:nvPr/>
        </p:nvSpPr>
        <p:spPr>
          <a:xfrm>
            <a:off x="2953496" y="2528591"/>
            <a:ext cx="721672" cy="253916"/>
          </a:xfrm>
          <a:prstGeom prst="rect">
            <a:avLst/>
          </a:prstGeom>
          <a:solidFill>
            <a:schemeClr val="bg1"/>
          </a:solidFill>
          <a:ln>
            <a:solidFill>
              <a:schemeClr val="tx1"/>
            </a:solidFill>
          </a:ln>
        </p:spPr>
        <p:txBody>
          <a:bodyPr wrap="square" rtlCol="0">
            <a:spAutoFit/>
          </a:bodyPr>
          <a:lstStyle/>
          <a:p>
            <a:r>
              <a:rPr lang="es-EC" sz="1050" dirty="0"/>
              <a:t>Colombia</a:t>
            </a:r>
            <a:endParaRPr lang="en-US" sz="1050" dirty="0"/>
          </a:p>
        </p:txBody>
      </p:sp>
      <p:sp>
        <p:nvSpPr>
          <p:cNvPr id="48" name="CuadroTexto 47">
            <a:extLst>
              <a:ext uri="{FF2B5EF4-FFF2-40B4-BE49-F238E27FC236}">
                <a16:creationId xmlns:a16="http://schemas.microsoft.com/office/drawing/2014/main" id="{5C2C6DC2-9347-44C8-9751-89943CBF84B0}"/>
              </a:ext>
            </a:extLst>
          </p:cNvPr>
          <p:cNvSpPr txBox="1"/>
          <p:nvPr/>
        </p:nvSpPr>
        <p:spPr>
          <a:xfrm>
            <a:off x="211857" y="1146466"/>
            <a:ext cx="578256" cy="253916"/>
          </a:xfrm>
          <a:prstGeom prst="rect">
            <a:avLst/>
          </a:prstGeom>
          <a:solidFill>
            <a:schemeClr val="bg1"/>
          </a:solidFill>
          <a:ln>
            <a:solidFill>
              <a:schemeClr val="tx1"/>
            </a:solidFill>
          </a:ln>
        </p:spPr>
        <p:txBody>
          <a:bodyPr wrap="square" rtlCol="0">
            <a:spAutoFit/>
          </a:bodyPr>
          <a:lstStyle/>
          <a:p>
            <a:r>
              <a:rPr lang="es-EC" sz="1050" dirty="0"/>
              <a:t>México</a:t>
            </a:r>
            <a:endParaRPr lang="en-US" sz="1050" dirty="0"/>
          </a:p>
        </p:txBody>
      </p:sp>
      <p:sp>
        <p:nvSpPr>
          <p:cNvPr id="49" name="CuadroTexto 48">
            <a:extLst>
              <a:ext uri="{FF2B5EF4-FFF2-40B4-BE49-F238E27FC236}">
                <a16:creationId xmlns:a16="http://schemas.microsoft.com/office/drawing/2014/main" id="{377CD973-0A73-43D5-9053-3898639CAC20}"/>
              </a:ext>
            </a:extLst>
          </p:cNvPr>
          <p:cNvSpPr txBox="1"/>
          <p:nvPr/>
        </p:nvSpPr>
        <p:spPr>
          <a:xfrm>
            <a:off x="2530380" y="1466070"/>
            <a:ext cx="798746" cy="253916"/>
          </a:xfrm>
          <a:prstGeom prst="rect">
            <a:avLst/>
          </a:prstGeom>
          <a:solidFill>
            <a:schemeClr val="bg1"/>
          </a:solidFill>
          <a:ln>
            <a:solidFill>
              <a:schemeClr val="tx1"/>
            </a:solidFill>
          </a:ln>
        </p:spPr>
        <p:txBody>
          <a:bodyPr wrap="square" rtlCol="0">
            <a:spAutoFit/>
          </a:bodyPr>
          <a:lstStyle/>
          <a:p>
            <a:r>
              <a:rPr lang="es-EC" sz="1050" dirty="0"/>
              <a:t>Costa Rica</a:t>
            </a:r>
            <a:endParaRPr lang="en-US" sz="1050" dirty="0"/>
          </a:p>
        </p:txBody>
      </p:sp>
      <p:sp>
        <p:nvSpPr>
          <p:cNvPr id="50" name="CuadroTexto 49">
            <a:extLst>
              <a:ext uri="{FF2B5EF4-FFF2-40B4-BE49-F238E27FC236}">
                <a16:creationId xmlns:a16="http://schemas.microsoft.com/office/drawing/2014/main" id="{678C2B54-2734-48D9-A06C-54A0E6D23EE6}"/>
              </a:ext>
            </a:extLst>
          </p:cNvPr>
          <p:cNvSpPr txBox="1"/>
          <p:nvPr/>
        </p:nvSpPr>
        <p:spPr>
          <a:xfrm>
            <a:off x="590077" y="2019241"/>
            <a:ext cx="798745" cy="253916"/>
          </a:xfrm>
          <a:prstGeom prst="rect">
            <a:avLst/>
          </a:prstGeom>
          <a:solidFill>
            <a:schemeClr val="bg1"/>
          </a:solidFill>
          <a:ln>
            <a:solidFill>
              <a:schemeClr val="tx1"/>
            </a:solidFill>
          </a:ln>
        </p:spPr>
        <p:txBody>
          <a:bodyPr wrap="square" rtlCol="0">
            <a:spAutoFit/>
          </a:bodyPr>
          <a:lstStyle/>
          <a:p>
            <a:r>
              <a:rPr lang="es-EC" sz="1050" dirty="0"/>
              <a:t>El Salvador</a:t>
            </a:r>
            <a:endParaRPr lang="en-US" sz="1050" dirty="0"/>
          </a:p>
        </p:txBody>
      </p:sp>
      <p:sp>
        <p:nvSpPr>
          <p:cNvPr id="51" name="Flowchart: Connector 7">
            <a:extLst>
              <a:ext uri="{FF2B5EF4-FFF2-40B4-BE49-F238E27FC236}">
                <a16:creationId xmlns:a16="http://schemas.microsoft.com/office/drawing/2014/main" id="{7A692174-D0AC-42EB-97F9-BB6DDD899086}"/>
              </a:ext>
            </a:extLst>
          </p:cNvPr>
          <p:cNvSpPr/>
          <p:nvPr/>
        </p:nvSpPr>
        <p:spPr>
          <a:xfrm>
            <a:off x="6738085" y="2213459"/>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52" name="Group 14">
            <a:extLst>
              <a:ext uri="{FF2B5EF4-FFF2-40B4-BE49-F238E27FC236}">
                <a16:creationId xmlns:a16="http://schemas.microsoft.com/office/drawing/2014/main" id="{AAC26472-58DA-4A33-8957-8464ED110628}"/>
              </a:ext>
            </a:extLst>
          </p:cNvPr>
          <p:cNvGrpSpPr/>
          <p:nvPr/>
        </p:nvGrpSpPr>
        <p:grpSpPr>
          <a:xfrm>
            <a:off x="7407456" y="2135826"/>
            <a:ext cx="4584676" cy="684633"/>
            <a:chOff x="803640" y="3320303"/>
            <a:chExt cx="2059657" cy="513475"/>
          </a:xfrm>
        </p:grpSpPr>
        <p:sp>
          <p:nvSpPr>
            <p:cNvPr id="53" name="TextBox 15">
              <a:extLst>
                <a:ext uri="{FF2B5EF4-FFF2-40B4-BE49-F238E27FC236}">
                  <a16:creationId xmlns:a16="http://schemas.microsoft.com/office/drawing/2014/main" id="{7B5D1995-8228-417A-B758-717270A4FFCE}"/>
                </a:ext>
              </a:extLst>
            </p:cNvPr>
            <p:cNvSpPr txBox="1"/>
            <p:nvPr/>
          </p:nvSpPr>
          <p:spPr>
            <a:xfrm>
              <a:off x="803640" y="3579862"/>
              <a:ext cx="2059657" cy="253916"/>
            </a:xfrm>
            <a:prstGeom prst="rect">
              <a:avLst/>
            </a:prstGeom>
            <a:noFill/>
          </p:spPr>
          <p:txBody>
            <a:bodyPr wrap="square" rtlCol="0">
              <a:spAutoFit/>
            </a:bodyPr>
            <a:lstStyle/>
            <a:p>
              <a:r>
                <a:rPr lang="en-US" altLang="ko-KR" sz="1600" dirty="0" err="1">
                  <a:solidFill>
                    <a:schemeClr val="tx1">
                      <a:lumMod val="75000"/>
                      <a:lumOff val="25000"/>
                    </a:schemeClr>
                  </a:solidFill>
                  <a:cs typeface="Arial" pitchFamily="34" charset="0"/>
                </a:rPr>
                <a:t>Alcance</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investigación</a:t>
              </a: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54" name="TextBox 16">
              <a:extLst>
                <a:ext uri="{FF2B5EF4-FFF2-40B4-BE49-F238E27FC236}">
                  <a16:creationId xmlns:a16="http://schemas.microsoft.com/office/drawing/2014/main" id="{2532A4EB-A42C-40D8-9C38-A7C2497A2094}"/>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Objetivo del estudio</a:t>
              </a:r>
              <a:endParaRPr lang="ko-KR" altLang="en-US" sz="20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353194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845554"/>
            <a:ext cx="4301718" cy="4124206"/>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Se </a:t>
            </a:r>
            <a:r>
              <a:rPr lang="en-US" altLang="ko-KR" dirty="0" err="1">
                <a:solidFill>
                  <a:schemeClr val="tx1">
                    <a:lumMod val="75000"/>
                    <a:lumOff val="25000"/>
                  </a:schemeClr>
                </a:solidFill>
                <a:cs typeface="Arial" pitchFamily="34" charset="0"/>
              </a:rPr>
              <a:t>han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realizado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esfuerzos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coordinación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interinstitucional</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pero</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estructura</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gobernanza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alrededor</a:t>
            </a:r>
            <a:r>
              <a:rPr lang="en-US" altLang="ko-KR" dirty="0">
                <a:solidFill>
                  <a:schemeClr val="tx1">
                    <a:lumMod val="75000"/>
                    <a:lumOff val="25000"/>
                  </a:schemeClr>
                </a:solidFill>
                <a:cs typeface="Arial" pitchFamily="34" charset="0"/>
              </a:rPr>
              <a:t> de las TIC no ha </a:t>
            </a:r>
            <a:r>
              <a:rPr lang="en-US" altLang="ko-KR" dirty="0" err="1">
                <a:solidFill>
                  <a:schemeClr val="tx1">
                    <a:lumMod val="75000"/>
                    <a:lumOff val="25000"/>
                  </a:schemeClr>
                </a:solidFill>
                <a:cs typeface="Arial" pitchFamily="34" charset="0"/>
              </a:rPr>
              <a:t>logrado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consolidarse</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Los </a:t>
            </a:r>
            <a:r>
              <a:rPr lang="en-US" altLang="ko-KR" dirty="0" err="1">
                <a:solidFill>
                  <a:schemeClr val="tx1">
                    <a:lumMod val="75000"/>
                    <a:lumOff val="25000"/>
                  </a:schemeClr>
                </a:solidFill>
                <a:cs typeface="Arial" pitchFamily="34" charset="0"/>
              </a:rPr>
              <a:t>Ministerios</a:t>
            </a:r>
            <a:r>
              <a:rPr lang="en-US" altLang="ko-KR" dirty="0">
                <a:solidFill>
                  <a:schemeClr val="tx1">
                    <a:lumMod val="75000"/>
                    <a:lumOff val="25000"/>
                  </a:schemeClr>
                </a:solidFill>
                <a:cs typeface="Arial" pitchFamily="34" charset="0"/>
              </a:rPr>
              <a:t> que ha </a:t>
            </a:r>
            <a:r>
              <a:rPr lang="en-US" altLang="ko-KR" dirty="0" err="1">
                <a:solidFill>
                  <a:schemeClr val="tx1">
                    <a:lumMod val="75000"/>
                    <a:lumOff val="25000"/>
                  </a:schemeClr>
                </a:solidFill>
                <a:cs typeface="Arial" pitchFamily="34" charset="0"/>
              </a:rPr>
              <a:t>adoptado</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área</a:t>
            </a:r>
            <a:r>
              <a:rPr lang="en-US" altLang="ko-KR" dirty="0">
                <a:solidFill>
                  <a:schemeClr val="tx1">
                    <a:lumMod val="75000"/>
                    <a:lumOff val="25000"/>
                  </a:schemeClr>
                </a:solidFill>
                <a:cs typeface="Arial" pitchFamily="34" charset="0"/>
              </a:rPr>
              <a:t> de Comunicaciones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ámbito</a:t>
            </a:r>
            <a:r>
              <a:rPr lang="en-US" altLang="ko-KR" dirty="0">
                <a:solidFill>
                  <a:schemeClr val="tx1">
                    <a:lumMod val="75000"/>
                    <a:lumOff val="25000"/>
                  </a:schemeClr>
                </a:solidFill>
                <a:cs typeface="Arial" pitchFamily="34" charset="0"/>
              </a:rPr>
              <a:t> de sus </a:t>
            </a:r>
            <a:r>
              <a:rPr lang="en-US" altLang="ko-KR" dirty="0" err="1">
                <a:solidFill>
                  <a:schemeClr val="tx1">
                    <a:lumMod val="75000"/>
                    <a:lumOff val="25000"/>
                  </a:schemeClr>
                </a:solidFill>
                <a:cs typeface="Arial" pitchFamily="34" charset="0"/>
              </a:rPr>
              <a:t>competencias</a:t>
            </a:r>
            <a:r>
              <a:rPr lang="en-US" altLang="ko-KR" dirty="0">
                <a:solidFill>
                  <a:schemeClr val="tx1">
                    <a:lumMod val="75000"/>
                    <a:lumOff val="25000"/>
                  </a:schemeClr>
                </a:solidFill>
                <a:cs typeface="Arial" pitchFamily="34" charset="0"/>
              </a:rPr>
              <a:t> se </a:t>
            </a:r>
            <a:r>
              <a:rPr lang="en-US" altLang="ko-KR" dirty="0" err="1">
                <a:solidFill>
                  <a:schemeClr val="tx1">
                    <a:lumMod val="75000"/>
                    <a:lumOff val="25000"/>
                  </a:schemeClr>
                </a:solidFill>
                <a:cs typeface="Arial" pitchFamily="34" charset="0"/>
              </a:rPr>
              <a:t>han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encargado</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elaboración</a:t>
            </a:r>
            <a:r>
              <a:rPr lang="en-US" altLang="ko-KR" dirty="0">
                <a:solidFill>
                  <a:schemeClr val="tx1">
                    <a:lumMod val="75000"/>
                    <a:lumOff val="25000"/>
                  </a:schemeClr>
                </a:solidFill>
                <a:cs typeface="Arial" pitchFamily="34" charset="0"/>
              </a:rPr>
              <a:t> de planes </a:t>
            </a:r>
            <a:r>
              <a:rPr lang="en-US" altLang="ko-KR" dirty="0" err="1">
                <a:solidFill>
                  <a:schemeClr val="tx1">
                    <a:lumMod val="75000"/>
                    <a:lumOff val="25000"/>
                  </a:schemeClr>
                </a:solidFill>
                <a:cs typeface="Arial" pitchFamily="34" charset="0"/>
              </a:rPr>
              <a:t>estratégicos</a:t>
            </a:r>
            <a:r>
              <a:rPr lang="en-US" altLang="ko-KR" dirty="0">
                <a:solidFill>
                  <a:schemeClr val="tx1">
                    <a:lumMod val="75000"/>
                    <a:lumOff val="25000"/>
                  </a:schemeClr>
                </a:solidFill>
                <a:cs typeface="Arial" pitchFamily="34" charset="0"/>
              </a:rPr>
              <a:t> para las TIC.</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Actualmente</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proceso</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construcción</a:t>
            </a:r>
            <a:r>
              <a:rPr lang="en-US" altLang="ko-KR" dirty="0">
                <a:solidFill>
                  <a:schemeClr val="tx1">
                    <a:lumMod val="75000"/>
                    <a:lumOff val="25000"/>
                  </a:schemeClr>
                </a:solidFill>
                <a:cs typeface="Arial" pitchFamily="34" charset="0"/>
              </a:rPr>
              <a:t> de Agenda Digital lo </a:t>
            </a:r>
            <a:r>
              <a:rPr lang="en-US" altLang="ko-KR" dirty="0" err="1">
                <a:solidFill>
                  <a:schemeClr val="tx1">
                    <a:lumMod val="75000"/>
                    <a:lumOff val="25000"/>
                  </a:schemeClr>
                </a:solidFill>
                <a:cs typeface="Arial" pitchFamily="34" charset="0"/>
              </a:rPr>
              <a:t>lidera</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Modernización</a:t>
            </a:r>
            <a:r>
              <a:rPr lang="en-US" altLang="ko-KR" dirty="0">
                <a:solidFill>
                  <a:schemeClr val="tx1">
                    <a:lumMod val="75000"/>
                    <a:lumOff val="25000"/>
                  </a:schemeClr>
                </a:solidFill>
                <a:cs typeface="Arial" pitchFamily="34" charset="0"/>
              </a:rPr>
              <a:t>. </a:t>
            </a:r>
          </a:p>
          <a:p>
            <a:pPr>
              <a:spcAft>
                <a:spcPts val="1200"/>
              </a:spcAft>
            </a:pPr>
            <a:endParaRPr lang="en-US" altLang="ko-KR" sz="1600"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Argentina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966796" y="1845554"/>
            <a:ext cx="4914747" cy="4585871"/>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Interés</a:t>
            </a:r>
            <a:r>
              <a:rPr lang="en-US" altLang="ko-KR" dirty="0">
                <a:solidFill>
                  <a:schemeClr val="tx1">
                    <a:lumMod val="75000"/>
                    <a:lumOff val="25000"/>
                  </a:schemeClr>
                </a:solidFill>
                <a:cs typeface="Arial" pitchFamily="34" charset="0"/>
              </a:rPr>
              <a:t> por </a:t>
            </a:r>
            <a:r>
              <a:rPr lang="en-US" altLang="ko-KR" dirty="0" err="1">
                <a:solidFill>
                  <a:schemeClr val="tx1">
                    <a:lumMod val="75000"/>
                    <a:lumOff val="25000"/>
                  </a:schemeClr>
                </a:solidFill>
                <a:cs typeface="Arial" pitchFamily="34" charset="0"/>
              </a:rPr>
              <a:t>fomentar</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uso</a:t>
            </a:r>
            <a:r>
              <a:rPr lang="en-US" altLang="ko-KR" dirty="0">
                <a:solidFill>
                  <a:schemeClr val="tx1">
                    <a:lumMod val="75000"/>
                    <a:lumOff val="25000"/>
                  </a:schemeClr>
                </a:solidFill>
                <a:cs typeface="Arial" pitchFamily="34" charset="0"/>
              </a:rPr>
              <a:t> integral de las TIC surge con el </a:t>
            </a:r>
            <a:r>
              <a:rPr lang="en-US" altLang="ko-KR" dirty="0" err="1">
                <a:solidFill>
                  <a:schemeClr val="tx1">
                    <a:lumMod val="75000"/>
                    <a:lumOff val="25000"/>
                  </a:schemeClr>
                </a:solidFill>
                <a:cs typeface="Arial" pitchFamily="34" charset="0"/>
              </a:rPr>
              <a:t>Programa</a:t>
            </a:r>
            <a:r>
              <a:rPr lang="en-US" altLang="ko-KR" dirty="0">
                <a:solidFill>
                  <a:schemeClr val="tx1">
                    <a:lumMod val="75000"/>
                    <a:lumOff val="25000"/>
                  </a:schemeClr>
                </a:solidFill>
                <a:cs typeface="Arial" pitchFamily="34" charset="0"/>
              </a:rPr>
              <a:t> Nacional para la Sociedad de la </a:t>
            </a:r>
            <a:r>
              <a:rPr lang="en-US" altLang="ko-KR" dirty="0" err="1">
                <a:solidFill>
                  <a:schemeClr val="tx1">
                    <a:lumMod val="75000"/>
                    <a:lumOff val="25000"/>
                  </a:schemeClr>
                </a:solidFill>
                <a:cs typeface="Arial" pitchFamily="34" charset="0"/>
              </a:rPr>
              <a:t>Información</a:t>
            </a:r>
            <a:r>
              <a:rPr lang="en-US" altLang="ko-KR" dirty="0">
                <a:solidFill>
                  <a:schemeClr val="tx1">
                    <a:lumMod val="75000"/>
                    <a:lumOff val="25000"/>
                  </a:schemeClr>
                </a:solidFill>
                <a:cs typeface="Arial" pitchFamily="34" charset="0"/>
              </a:rPr>
              <a:t> (2000)</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Diversidad</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digitales</a:t>
            </a:r>
            <a:r>
              <a:rPr lang="en-US" altLang="ko-KR" dirty="0">
                <a:solidFill>
                  <a:schemeClr val="tx1">
                    <a:lumMod val="75000"/>
                    <a:lumOff val="25000"/>
                  </a:schemeClr>
                </a:solidFill>
                <a:cs typeface="Arial" pitchFamily="34" charset="0"/>
              </a:rPr>
              <a:t> </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Interés</a:t>
            </a:r>
            <a:r>
              <a:rPr lang="en-US" altLang="ko-KR" dirty="0">
                <a:solidFill>
                  <a:schemeClr val="tx1">
                    <a:lumMod val="75000"/>
                    <a:lumOff val="25000"/>
                  </a:schemeClr>
                </a:solidFill>
                <a:cs typeface="Arial" pitchFamily="34" charset="0"/>
              </a:rPr>
              <a:t> por </a:t>
            </a:r>
            <a:r>
              <a:rPr lang="en-US" altLang="ko-KR" dirty="0" err="1">
                <a:solidFill>
                  <a:schemeClr val="tx1">
                    <a:lumMod val="75000"/>
                    <a:lumOff val="25000"/>
                  </a:schemeClr>
                </a:solidFill>
                <a:cs typeface="Arial" pitchFamily="34" charset="0"/>
              </a:rPr>
              <a:t>alinear</a:t>
            </a:r>
            <a:r>
              <a:rPr lang="en-US" altLang="ko-KR" dirty="0">
                <a:solidFill>
                  <a:schemeClr val="tx1">
                    <a:lumMod val="75000"/>
                    <a:lumOff val="25000"/>
                  </a:schemeClr>
                </a:solidFill>
                <a:cs typeface="Arial" pitchFamily="34" charset="0"/>
              </a:rPr>
              <a:t> las </a:t>
            </a:r>
            <a:r>
              <a:rPr lang="en-US" altLang="ko-KR" dirty="0" err="1">
                <a:solidFill>
                  <a:schemeClr val="tx1">
                    <a:lumMod val="75000"/>
                    <a:lumOff val="25000"/>
                  </a:schemeClr>
                </a:solidFill>
                <a:cs typeface="Arial" pitchFamily="34" charset="0"/>
              </a:rPr>
              <a:t>diferentes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iniciativas</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retomar</a:t>
            </a:r>
            <a:r>
              <a:rPr lang="en-US" altLang="ko-KR" dirty="0">
                <a:solidFill>
                  <a:schemeClr val="tx1">
                    <a:lumMod val="75000"/>
                    <a:lumOff val="25000"/>
                  </a:schemeClr>
                </a:solidFill>
                <a:cs typeface="Arial" pitchFamily="34" charset="0"/>
              </a:rPr>
              <a:t> un </a:t>
            </a:r>
            <a:r>
              <a:rPr lang="en-US" altLang="ko-KR" dirty="0" err="1">
                <a:solidFill>
                  <a:schemeClr val="tx1">
                    <a:lumMod val="75000"/>
                    <a:lumOff val="25000"/>
                  </a:schemeClr>
                </a:solidFill>
                <a:cs typeface="Arial" pitchFamily="34" charset="0"/>
              </a:rPr>
              <a:t>enfoque</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nacional</a:t>
            </a:r>
            <a:r>
              <a:rPr lang="en-US" altLang="ko-KR" dirty="0">
                <a:solidFill>
                  <a:schemeClr val="tx1">
                    <a:lumMod val="75000"/>
                    <a:lumOff val="25000"/>
                  </a:schemeClr>
                </a:solidFill>
                <a:cs typeface="Arial" pitchFamily="34" charset="0"/>
              </a:rPr>
              <a:t> – Agenda Digital Argentina (2009)</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Plan Nacional de </a:t>
            </a:r>
            <a:r>
              <a:rPr lang="en-US" altLang="ko-KR" dirty="0" err="1">
                <a:solidFill>
                  <a:schemeClr val="tx1">
                    <a:lumMod val="75000"/>
                    <a:lumOff val="25000"/>
                  </a:schemeClr>
                </a:solidFill>
                <a:cs typeface="Arial" pitchFamily="34" charset="0"/>
              </a:rPr>
              <a:t>Telecomunicaciones</a:t>
            </a:r>
            <a:r>
              <a:rPr lang="en-US" altLang="ko-KR" dirty="0">
                <a:solidFill>
                  <a:schemeClr val="tx1">
                    <a:lumMod val="75000"/>
                    <a:lumOff val="25000"/>
                  </a:schemeClr>
                </a:solidFill>
                <a:cs typeface="Arial" pitchFamily="34" charset="0"/>
              </a:rPr>
              <a:t> Argentina </a:t>
            </a:r>
            <a:r>
              <a:rPr lang="en-US" altLang="ko-KR" dirty="0" err="1">
                <a:solidFill>
                  <a:schemeClr val="tx1">
                    <a:lumMod val="75000"/>
                    <a:lumOff val="25000"/>
                  </a:schemeClr>
                </a:solidFill>
                <a:cs typeface="Arial" pitchFamily="34" charset="0"/>
              </a:rPr>
              <a:t>Conectada</a:t>
            </a:r>
            <a:r>
              <a:rPr lang="en-US" altLang="ko-KR" dirty="0">
                <a:solidFill>
                  <a:schemeClr val="tx1">
                    <a:lumMod val="75000"/>
                    <a:lumOff val="25000"/>
                  </a:schemeClr>
                </a:solidFill>
                <a:cs typeface="Arial" pitchFamily="34" charset="0"/>
              </a:rPr>
              <a:t> (2011-2015)</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Plan Federal de Internet (2016)</a:t>
            </a:r>
          </a:p>
          <a:p>
            <a:pPr marL="342900" indent="-342900">
              <a:spcAft>
                <a:spcPts val="1200"/>
              </a:spcAft>
              <a:buFont typeface="Wingdings" panose="05000000000000000000" pitchFamily="2" charset="2"/>
              <a:buChar char="§"/>
            </a:pPr>
            <a:r>
              <a:rPr lang="en-US" altLang="ko-KR" b="1" dirty="0">
                <a:solidFill>
                  <a:schemeClr val="tx1">
                    <a:lumMod val="75000"/>
                    <a:lumOff val="25000"/>
                  </a:schemeClr>
                </a:solidFill>
                <a:cs typeface="Arial" pitchFamily="34" charset="0"/>
              </a:rPr>
              <a:t>Agenda Digital Argentina 2030 (2018) es el </a:t>
            </a:r>
            <a:r>
              <a:rPr lang="en-US" altLang="ko-KR" b="1" dirty="0" err="1">
                <a:solidFill>
                  <a:schemeClr val="tx1">
                    <a:lumMod val="75000"/>
                    <a:lumOff val="25000"/>
                  </a:schemeClr>
                </a:solidFill>
                <a:cs typeface="Arial" pitchFamily="34" charset="0"/>
              </a:rPr>
              <a:t>esfuerzo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más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reciente</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política</a:t>
            </a:r>
            <a:r>
              <a:rPr lang="en-US" altLang="ko-KR" b="1" dirty="0">
                <a:solidFill>
                  <a:schemeClr val="tx1">
                    <a:lumMod val="75000"/>
                    <a:lumOff val="25000"/>
                  </a:schemeClr>
                </a:solidFill>
                <a:cs typeface="Arial" pitchFamily="34" charset="0"/>
              </a:rPr>
              <a:t> integral</a:t>
            </a: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2701983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Argentina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Agenda Digital Argentina 2030</a:t>
            </a:r>
          </a:p>
          <a:p>
            <a:pPr marL="0" indent="0">
              <a:buFont typeface="Arial" panose="020B0604020202020204" pitchFamily="34" charset="0"/>
              <a:buNone/>
            </a:pPr>
            <a:endParaRPr lang="es-EC" sz="2400" dirty="0"/>
          </a:p>
          <a:p>
            <a:pPr algn="just">
              <a:spcBef>
                <a:spcPts val="0"/>
              </a:spcBef>
              <a:spcAft>
                <a:spcPts val="1200"/>
              </a:spcAft>
              <a:buFont typeface="Wingdings" panose="05000000000000000000" pitchFamily="2" charset="2"/>
              <a:buChar char="§"/>
            </a:pPr>
            <a:r>
              <a:rPr lang="es-EC" sz="2400" dirty="0"/>
              <a:t>Mesas de trabajo interministeriales lideradas por el Ministerio de Modernización.</a:t>
            </a:r>
          </a:p>
          <a:p>
            <a:pPr algn="just">
              <a:spcBef>
                <a:spcPts val="0"/>
              </a:spcBef>
              <a:spcAft>
                <a:spcPts val="1200"/>
              </a:spcAft>
              <a:buFont typeface="Wingdings" panose="05000000000000000000" pitchFamily="2" charset="2"/>
              <a:buChar char="§"/>
            </a:pPr>
            <a:r>
              <a:rPr lang="es-EC" sz="2400" dirty="0"/>
              <a:t>Aprovechamiento de las tecnologías digitales en tres grandes ámbitos: desarrollo económico, inclusión digital y gobierno eficiente.</a:t>
            </a:r>
          </a:p>
          <a:p>
            <a:pPr algn="just">
              <a:spcBef>
                <a:spcPts val="0"/>
              </a:spcBef>
              <a:spcAft>
                <a:spcPts val="1200"/>
              </a:spcAft>
              <a:buFont typeface="Wingdings" panose="05000000000000000000" pitchFamily="2" charset="2"/>
              <a:buChar char="§"/>
            </a:pPr>
            <a:r>
              <a:rPr lang="es-EC" sz="2400" dirty="0"/>
              <a:t>Eje de economía digital: establece específicamente el apoyo para la </a:t>
            </a:r>
            <a:r>
              <a:rPr lang="es-EC" sz="2400" i="1" dirty="0"/>
              <a:t>Transformación Digital de las Pyme </a:t>
            </a:r>
            <a:r>
              <a:rPr lang="es-EC" sz="2400" dirty="0"/>
              <a:t>como línea de acción.</a:t>
            </a:r>
          </a:p>
          <a:p>
            <a:pPr lvl="2" algn="just">
              <a:spcBef>
                <a:spcPts val="0"/>
              </a:spcBef>
              <a:spcAft>
                <a:spcPts val="1200"/>
              </a:spcAft>
              <a:buFont typeface="Wingdings" panose="05000000000000000000" pitchFamily="2" charset="2"/>
              <a:buChar char="§"/>
            </a:pPr>
            <a:r>
              <a:rPr lang="es-EC" dirty="0"/>
              <a:t>Digitalizar a las Pyme</a:t>
            </a:r>
          </a:p>
          <a:p>
            <a:pPr lvl="2" algn="just">
              <a:spcBef>
                <a:spcPts val="0"/>
              </a:spcBef>
              <a:spcAft>
                <a:spcPts val="1200"/>
              </a:spcAft>
              <a:buFont typeface="Wingdings" panose="05000000000000000000" pitchFamily="2" charset="2"/>
              <a:buChar char="§"/>
            </a:pPr>
            <a:r>
              <a:rPr lang="es-EC" dirty="0"/>
              <a:t>Impulsar proyectos de desarrollo del sector TIC</a:t>
            </a:r>
          </a:p>
          <a:p>
            <a:pPr lvl="2" algn="just">
              <a:spcBef>
                <a:spcPts val="0"/>
              </a:spcBef>
              <a:spcAft>
                <a:spcPts val="1200"/>
              </a:spcAft>
              <a:buFont typeface="Wingdings" panose="05000000000000000000" pitchFamily="2" charset="2"/>
              <a:buChar char="§"/>
            </a:pPr>
            <a:r>
              <a:rPr lang="es-EC" dirty="0"/>
              <a:t>Promover nuevos mercados para las Pyme</a:t>
            </a:r>
          </a:p>
          <a:p>
            <a:pPr lvl="1" algn="just">
              <a:spcBef>
                <a:spcPts val="0"/>
              </a:spcBef>
              <a:spcAft>
                <a:spcPts val="1200"/>
              </a:spcAft>
              <a:buFont typeface="Wingdings" panose="05000000000000000000" pitchFamily="2" charset="2"/>
              <a:buChar char="§"/>
            </a:pP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241521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722445"/>
            <a:ext cx="4301718" cy="4801314"/>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Comité</a:t>
            </a:r>
            <a:r>
              <a:rPr lang="en-US" altLang="ko-KR" dirty="0">
                <a:solidFill>
                  <a:schemeClr val="tx1">
                    <a:lumMod val="75000"/>
                    <a:lumOff val="25000"/>
                  </a:schemeClr>
                </a:solidFill>
                <a:cs typeface="Arial" pitchFamily="34" charset="0"/>
              </a:rPr>
              <a:t> Gestor del </a:t>
            </a:r>
            <a:r>
              <a:rPr lang="en-US" altLang="ko-KR" dirty="0" err="1">
                <a:solidFill>
                  <a:schemeClr val="tx1">
                    <a:lumMod val="75000"/>
                    <a:lumOff val="25000"/>
                  </a:schemeClr>
                </a:solidFill>
                <a:cs typeface="Arial" pitchFamily="34" charset="0"/>
              </a:rPr>
              <a:t>Programa</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Inclusión</a:t>
            </a:r>
            <a:r>
              <a:rPr lang="en-US" altLang="ko-KR" dirty="0">
                <a:solidFill>
                  <a:schemeClr val="tx1">
                    <a:lumMod val="75000"/>
                    <a:lumOff val="25000"/>
                  </a:schemeClr>
                </a:solidFill>
                <a:cs typeface="Arial" pitchFamily="34" charset="0"/>
              </a:rPr>
              <a:t> Digital (2009) </a:t>
            </a:r>
            <a:r>
              <a:rPr lang="en-US" altLang="ko-KR" sz="1600" dirty="0" err="1">
                <a:solidFill>
                  <a:schemeClr val="tx1">
                    <a:lumMod val="75000"/>
                    <a:lumOff val="25000"/>
                  </a:schemeClr>
                </a:solidFill>
                <a:cs typeface="Arial" pitchFamily="34" charset="0"/>
              </a:rPr>
              <a:t>fue</a:t>
            </a:r>
            <a:r>
              <a:rPr lang="en-US" altLang="ko-KR" sz="1600" dirty="0">
                <a:solidFill>
                  <a:schemeClr val="tx1">
                    <a:lumMod val="75000"/>
                    <a:lumOff val="25000"/>
                  </a:schemeClr>
                </a:solidFill>
                <a:cs typeface="Arial" pitchFamily="34" charset="0"/>
              </a:rPr>
              <a:t> el primer </a:t>
            </a:r>
            <a:r>
              <a:rPr lang="en-US" altLang="ko-KR" sz="1600" dirty="0" err="1">
                <a:solidFill>
                  <a:schemeClr val="tx1">
                    <a:lumMod val="75000"/>
                    <a:lumOff val="25000"/>
                  </a:schemeClr>
                </a:solidFill>
                <a:cs typeface="Arial" pitchFamily="34" charset="0"/>
              </a:rPr>
              <a:t>esfuerzo</a:t>
            </a:r>
            <a:r>
              <a:rPr lang="en-US" altLang="ko-KR" sz="1600" dirty="0">
                <a:solidFill>
                  <a:schemeClr val="tx1">
                    <a:lumMod val="75000"/>
                    <a:lumOff val="25000"/>
                  </a:schemeClr>
                </a:solidFill>
                <a:cs typeface="Arial" pitchFamily="34" charset="0"/>
              </a:rPr>
              <a:t> por </a:t>
            </a:r>
            <a:r>
              <a:rPr lang="en-US" altLang="ko-KR" sz="1600" dirty="0" err="1">
                <a:solidFill>
                  <a:schemeClr val="tx1">
                    <a:lumMod val="75000"/>
                    <a:lumOff val="25000"/>
                  </a:schemeClr>
                </a:solidFill>
                <a:cs typeface="Arial" pitchFamily="34" charset="0"/>
              </a:rPr>
              <a:t>centralizar</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iniciativas</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pero</a:t>
            </a:r>
            <a:r>
              <a:rPr lang="en-US" altLang="ko-KR" sz="1600" dirty="0">
                <a:solidFill>
                  <a:schemeClr val="tx1">
                    <a:lumMod val="75000"/>
                    <a:lumOff val="25000"/>
                  </a:schemeClr>
                </a:solidFill>
                <a:cs typeface="Arial" pitchFamily="34" charset="0"/>
              </a:rPr>
              <a:t> no </a:t>
            </a:r>
            <a:r>
              <a:rPr lang="en-US" altLang="ko-KR" sz="1600" dirty="0" err="1">
                <a:solidFill>
                  <a:schemeClr val="tx1">
                    <a:lumMod val="75000"/>
                    <a:lumOff val="25000"/>
                  </a:schemeClr>
                </a:solidFill>
                <a:cs typeface="Arial" pitchFamily="34" charset="0"/>
              </a:rPr>
              <a:t>formulaba</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política</a:t>
            </a:r>
            <a:endParaRPr lang="en-US" altLang="ko-KR" sz="1600"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2010 se </a:t>
            </a:r>
            <a:r>
              <a:rPr lang="en-US" altLang="ko-KR" sz="1600" dirty="0" err="1">
                <a:solidFill>
                  <a:schemeClr val="tx1">
                    <a:lumMod val="75000"/>
                    <a:lumOff val="25000"/>
                  </a:schemeClr>
                </a:solidFill>
                <a:cs typeface="Arial" pitchFamily="34" charset="0"/>
              </a:rPr>
              <a:t>encarga</a:t>
            </a:r>
            <a:r>
              <a:rPr lang="en-US" altLang="ko-KR" sz="1600" dirty="0">
                <a:solidFill>
                  <a:schemeClr val="tx1">
                    <a:lumMod val="75000"/>
                    <a:lumOff val="25000"/>
                  </a:schemeClr>
                </a:solidFill>
                <a:cs typeface="Arial" pitchFamily="34" charset="0"/>
              </a:rPr>
              <a:t> de articular a </a:t>
            </a:r>
            <a:r>
              <a:rPr lang="en-US" altLang="ko-KR" sz="1600" dirty="0" err="1">
                <a:solidFill>
                  <a:schemeClr val="tx1">
                    <a:lumMod val="75000"/>
                    <a:lumOff val="25000"/>
                  </a:schemeClr>
                </a:solidFill>
                <a:cs typeface="Arial" pitchFamily="34" charset="0"/>
              </a:rPr>
              <a:t>diferentes</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Ministerios</a:t>
            </a:r>
            <a:r>
              <a:rPr lang="en-US" altLang="ko-KR" sz="1600" dirty="0">
                <a:solidFill>
                  <a:schemeClr val="tx1">
                    <a:lumMod val="75000"/>
                    <a:lumOff val="25000"/>
                  </a:schemeClr>
                </a:solidFill>
                <a:cs typeface="Arial" pitchFamily="34" charset="0"/>
              </a:rPr>
              <a:t> para la </a:t>
            </a:r>
            <a:r>
              <a:rPr lang="en-US" altLang="ko-KR" sz="1600" dirty="0" err="1">
                <a:solidFill>
                  <a:schemeClr val="tx1">
                    <a:lumMod val="75000"/>
                    <a:lumOff val="25000"/>
                  </a:schemeClr>
                </a:solidFill>
                <a:cs typeface="Arial" pitchFamily="34" charset="0"/>
              </a:rPr>
              <a:t>elaboración</a:t>
            </a:r>
            <a:r>
              <a:rPr lang="en-US" altLang="ko-KR" sz="1600" dirty="0">
                <a:solidFill>
                  <a:schemeClr val="tx1">
                    <a:lumMod val="75000"/>
                    <a:lumOff val="25000"/>
                  </a:schemeClr>
                </a:solidFill>
                <a:cs typeface="Arial" pitchFamily="34" charset="0"/>
              </a:rPr>
              <a:t> del Plan Nacional de Banda </a:t>
            </a:r>
            <a:r>
              <a:rPr lang="en-US" altLang="ko-KR" sz="1600" dirty="0" err="1">
                <a:solidFill>
                  <a:schemeClr val="tx1">
                    <a:lumMod val="75000"/>
                    <a:lumOff val="25000"/>
                  </a:schemeClr>
                </a:solidFill>
                <a:cs typeface="Arial" pitchFamily="34" charset="0"/>
              </a:rPr>
              <a:t>Larga</a:t>
            </a:r>
            <a:endParaRPr lang="en-US" altLang="ko-KR" sz="1600"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sz="1600" dirty="0" err="1">
                <a:solidFill>
                  <a:schemeClr val="tx1">
                    <a:lumMod val="75000"/>
                    <a:lumOff val="25000"/>
                  </a:schemeClr>
                </a:solidFill>
                <a:cs typeface="Arial" pitchFamily="34" charset="0"/>
              </a:rPr>
              <a:t>Ministerio</a:t>
            </a:r>
            <a:r>
              <a:rPr lang="en-US" altLang="ko-KR" sz="1600" dirty="0">
                <a:solidFill>
                  <a:schemeClr val="tx1">
                    <a:lumMod val="75000"/>
                    <a:lumOff val="25000"/>
                  </a:schemeClr>
                </a:solidFill>
                <a:cs typeface="Arial" pitchFamily="34" charset="0"/>
              </a:rPr>
              <a:t> de Comunicaciones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2011 se </a:t>
            </a:r>
            <a:r>
              <a:rPr lang="en-US" altLang="ko-KR" sz="1600" dirty="0" err="1">
                <a:solidFill>
                  <a:schemeClr val="tx1">
                    <a:lumMod val="75000"/>
                    <a:lumOff val="25000"/>
                  </a:schemeClr>
                </a:solidFill>
                <a:cs typeface="Arial" pitchFamily="34" charset="0"/>
              </a:rPr>
              <a:t>responsabiliza</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proponer</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políticas</a:t>
            </a:r>
            <a:r>
              <a:rPr lang="en-US" altLang="ko-KR" sz="1600" dirty="0">
                <a:solidFill>
                  <a:schemeClr val="tx1">
                    <a:lumMod val="75000"/>
                    <a:lumOff val="25000"/>
                  </a:schemeClr>
                </a:solidFill>
                <a:cs typeface="Arial" pitchFamily="34" charset="0"/>
              </a:rPr>
              <a:t> a </a:t>
            </a:r>
            <a:r>
              <a:rPr lang="en-US" altLang="ko-KR" sz="1600" dirty="0" err="1">
                <a:solidFill>
                  <a:schemeClr val="tx1">
                    <a:lumMod val="75000"/>
                    <a:lumOff val="25000"/>
                  </a:schemeClr>
                </a:solidFill>
                <a:cs typeface="Arial" pitchFamily="34" charset="0"/>
              </a:rPr>
              <a:t>través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Secretaría</a:t>
            </a:r>
            <a:r>
              <a:rPr lang="en-US" altLang="ko-KR" sz="1600" dirty="0">
                <a:solidFill>
                  <a:schemeClr val="tx1">
                    <a:lumMod val="75000"/>
                    <a:lumOff val="25000"/>
                  </a:schemeClr>
                </a:solidFill>
                <a:cs typeface="Arial" pitchFamily="34" charset="0"/>
              </a:rPr>
              <a:t> de </a:t>
            </a:r>
            <a:r>
              <a:rPr lang="en-US" altLang="ko-KR" sz="1600" dirty="0" err="1">
                <a:solidFill>
                  <a:schemeClr val="tx1">
                    <a:lumMod val="75000"/>
                    <a:lumOff val="25000"/>
                  </a:schemeClr>
                </a:solidFill>
                <a:cs typeface="Arial" pitchFamily="34" charset="0"/>
              </a:rPr>
              <a:t>Inclusión</a:t>
            </a:r>
            <a:r>
              <a:rPr lang="en-US" altLang="ko-KR" sz="1600" dirty="0">
                <a:solidFill>
                  <a:schemeClr val="tx1">
                    <a:lumMod val="75000"/>
                    <a:lumOff val="25000"/>
                  </a:schemeClr>
                </a:solidFill>
                <a:cs typeface="Arial" pitchFamily="34" charset="0"/>
              </a:rPr>
              <a:t> Digital.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2016, </a:t>
            </a:r>
            <a:r>
              <a:rPr lang="en-US" altLang="ko-KR" sz="1600" dirty="0" err="1">
                <a:solidFill>
                  <a:schemeClr val="tx1">
                    <a:lumMod val="75000"/>
                    <a:lumOff val="25000"/>
                  </a:schemeClr>
                </a:solidFill>
                <a:cs typeface="Arial" pitchFamily="34" charset="0"/>
              </a:rPr>
              <a:t>Ministerio</a:t>
            </a:r>
            <a:r>
              <a:rPr lang="en-US" altLang="ko-KR" sz="1600" dirty="0">
                <a:solidFill>
                  <a:schemeClr val="tx1">
                    <a:lumMod val="75000"/>
                    <a:lumOff val="25000"/>
                  </a:schemeClr>
                </a:solidFill>
                <a:cs typeface="Arial" pitchFamily="34" charset="0"/>
              </a:rPr>
              <a:t> de </a:t>
            </a:r>
            <a:r>
              <a:rPr lang="en-US" altLang="ko-KR" sz="1600" dirty="0" err="1">
                <a:solidFill>
                  <a:schemeClr val="tx1">
                    <a:lumMod val="75000"/>
                    <a:lumOff val="25000"/>
                  </a:schemeClr>
                </a:solidFill>
                <a:cs typeface="Arial" pitchFamily="34" charset="0"/>
              </a:rPr>
              <a:t>Ciencia</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Tecnología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Innovación</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incorpora</a:t>
            </a:r>
            <a:r>
              <a:rPr lang="en-US" altLang="ko-KR" sz="1600" dirty="0">
                <a:solidFill>
                  <a:schemeClr val="tx1">
                    <a:lumMod val="75000"/>
                    <a:lumOff val="25000"/>
                  </a:schemeClr>
                </a:solidFill>
                <a:cs typeface="Arial" pitchFamily="34" charset="0"/>
              </a:rPr>
              <a:t> dentro de </a:t>
            </a:r>
            <a:r>
              <a:rPr lang="en-US" altLang="ko-KR" sz="1600" dirty="0" err="1">
                <a:solidFill>
                  <a:schemeClr val="tx1">
                    <a:lumMod val="75000"/>
                    <a:lumOff val="25000"/>
                  </a:schemeClr>
                </a:solidFill>
                <a:cs typeface="Arial" pitchFamily="34" charset="0"/>
              </a:rPr>
              <a:t>su</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estructura</a:t>
            </a:r>
            <a:r>
              <a:rPr lang="en-US" altLang="ko-KR" sz="1600" dirty="0">
                <a:solidFill>
                  <a:schemeClr val="tx1">
                    <a:lumMod val="75000"/>
                    <a:lumOff val="25000"/>
                  </a:schemeClr>
                </a:solidFill>
                <a:cs typeface="Arial" pitchFamily="34" charset="0"/>
              </a:rPr>
              <a:t> al </a:t>
            </a:r>
            <a:r>
              <a:rPr lang="en-US" altLang="ko-KR" sz="1600" dirty="0" err="1">
                <a:solidFill>
                  <a:schemeClr val="tx1">
                    <a:lumMod val="75000"/>
                    <a:lumOff val="25000"/>
                  </a:schemeClr>
                </a:solidFill>
                <a:cs typeface="Arial" pitchFamily="34" charset="0"/>
              </a:rPr>
              <a:t>Ministerio</a:t>
            </a:r>
            <a:r>
              <a:rPr lang="en-US" altLang="ko-KR" sz="1600" dirty="0">
                <a:solidFill>
                  <a:schemeClr val="tx1">
                    <a:lumMod val="75000"/>
                    <a:lumOff val="25000"/>
                  </a:schemeClr>
                </a:solidFill>
                <a:cs typeface="Arial" pitchFamily="34" charset="0"/>
              </a:rPr>
              <a:t> de Comunicaciones - MCTIC</a:t>
            </a:r>
          </a:p>
          <a:p>
            <a:pPr marL="342900" indent="-342900">
              <a:spcAft>
                <a:spcPts val="1200"/>
              </a:spcAft>
              <a:buFont typeface="Wingdings" panose="05000000000000000000" pitchFamily="2" charset="2"/>
              <a:buChar char="§"/>
            </a:pPr>
            <a:r>
              <a:rPr lang="en-US" altLang="ko-KR" sz="1600" dirty="0">
                <a:solidFill>
                  <a:schemeClr val="tx1">
                    <a:lumMod val="75000"/>
                    <a:lumOff val="25000"/>
                  </a:schemeClr>
                </a:solidFill>
                <a:cs typeface="Arial" pitchFamily="34" charset="0"/>
              </a:rPr>
              <a:t>Grupo de </a:t>
            </a:r>
            <a:r>
              <a:rPr lang="en-US" altLang="ko-KR" sz="1600" dirty="0" err="1">
                <a:solidFill>
                  <a:schemeClr val="tx1">
                    <a:lumMod val="75000"/>
                    <a:lumOff val="25000"/>
                  </a:schemeClr>
                </a:solidFill>
                <a:cs typeface="Arial" pitchFamily="34" charset="0"/>
              </a:rPr>
              <a:t>Trabajo</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Interministeria</a:t>
            </a:r>
            <a:r>
              <a:rPr lang="en-US" altLang="ko-KR" sz="1600" dirty="0">
                <a:solidFill>
                  <a:schemeClr val="tx1">
                    <a:lumMod val="75000"/>
                    <a:lumOff val="25000"/>
                  </a:schemeClr>
                </a:solidFill>
                <a:cs typeface="Arial" pitchFamily="34" charset="0"/>
              </a:rPr>
              <a:t> (2017) </a:t>
            </a:r>
            <a:r>
              <a:rPr lang="en-US" altLang="ko-KR" sz="1600" dirty="0" err="1">
                <a:solidFill>
                  <a:schemeClr val="tx1">
                    <a:lumMod val="75000"/>
                    <a:lumOff val="25000"/>
                  </a:schemeClr>
                </a:solidFill>
                <a:cs typeface="Arial" pitchFamily="34" charset="0"/>
              </a:rPr>
              <a:t>liderado</a:t>
            </a:r>
            <a:r>
              <a:rPr lang="en-US" altLang="ko-KR" sz="1600" dirty="0">
                <a:solidFill>
                  <a:schemeClr val="tx1">
                    <a:lumMod val="75000"/>
                    <a:lumOff val="25000"/>
                  </a:schemeClr>
                </a:solidFill>
                <a:cs typeface="Arial" pitchFamily="34" charset="0"/>
              </a:rPr>
              <a:t> por el MCTIC, </a:t>
            </a:r>
            <a:r>
              <a:rPr lang="en-US" altLang="ko-KR" sz="1600" dirty="0" err="1">
                <a:solidFill>
                  <a:schemeClr val="tx1">
                    <a:lumMod val="75000"/>
                    <a:lumOff val="25000"/>
                  </a:schemeClr>
                </a:solidFill>
                <a:cs typeface="Arial" pitchFamily="34" charset="0"/>
              </a:rPr>
              <a:t>encargado</a:t>
            </a:r>
            <a:r>
              <a:rPr lang="en-US" altLang="ko-KR" sz="1600" dirty="0">
                <a:solidFill>
                  <a:schemeClr val="tx1">
                    <a:lumMod val="75000"/>
                    <a:lumOff val="25000"/>
                  </a:schemeClr>
                </a:solidFill>
                <a:cs typeface="Arial" pitchFamily="34" charset="0"/>
              </a:rPr>
              <a:t> de </a:t>
            </a:r>
            <a:r>
              <a:rPr lang="en-US" altLang="ko-KR" sz="1600" dirty="0" err="1">
                <a:solidFill>
                  <a:schemeClr val="tx1">
                    <a:lumMod val="75000"/>
                    <a:lumOff val="25000"/>
                  </a:schemeClr>
                </a:solidFill>
                <a:cs typeface="Arial" pitchFamily="34" charset="0"/>
              </a:rPr>
              <a:t>coordinar</a:t>
            </a:r>
            <a:r>
              <a:rPr lang="en-US" altLang="ko-KR" sz="1600" dirty="0">
                <a:solidFill>
                  <a:schemeClr val="tx1">
                    <a:lumMod val="75000"/>
                    <a:lumOff val="25000"/>
                  </a:schemeClr>
                </a:solidFill>
                <a:cs typeface="Arial" pitchFamily="34" charset="0"/>
              </a:rPr>
              <a:t> y </a:t>
            </a:r>
            <a:r>
              <a:rPr lang="en-US" altLang="ko-KR" sz="1600" dirty="0" err="1">
                <a:solidFill>
                  <a:schemeClr val="tx1">
                    <a:lumMod val="75000"/>
                    <a:lumOff val="25000"/>
                  </a:schemeClr>
                </a:solidFill>
                <a:cs typeface="Arial" pitchFamily="34" charset="0"/>
              </a:rPr>
              <a:t>elaborar</a:t>
            </a:r>
            <a:r>
              <a:rPr lang="en-US" altLang="ko-KR" sz="1600" dirty="0">
                <a:solidFill>
                  <a:schemeClr val="tx1">
                    <a:lumMod val="75000"/>
                    <a:lumOff val="25000"/>
                  </a:schemeClr>
                </a:solidFill>
                <a:cs typeface="Arial" pitchFamily="34" charset="0"/>
              </a:rPr>
              <a:t> el </a:t>
            </a:r>
            <a:r>
              <a:rPr lang="en-US" altLang="ko-KR" sz="1600" dirty="0" err="1">
                <a:solidFill>
                  <a:schemeClr val="tx1">
                    <a:lumMod val="75000"/>
                    <a:lumOff val="25000"/>
                  </a:schemeClr>
                </a:solidFill>
                <a:cs typeface="Arial" pitchFamily="34" charset="0"/>
              </a:rPr>
              <a:t>documento</a:t>
            </a:r>
            <a:r>
              <a:rPr lang="en-US" altLang="ko-KR" sz="1600" dirty="0">
                <a:solidFill>
                  <a:schemeClr val="tx1">
                    <a:lumMod val="75000"/>
                    <a:lumOff val="25000"/>
                  </a:schemeClr>
                </a:solidFill>
                <a:cs typeface="Arial" pitchFamily="34" charset="0"/>
              </a:rPr>
              <a:t> base de la E-Digital.</a:t>
            </a:r>
            <a:endParaRPr lang="en-US" altLang="ko-KR"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Brasil</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786494" y="1754189"/>
            <a:ext cx="5095049" cy="5416868"/>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Se impulse el </a:t>
            </a:r>
            <a:r>
              <a:rPr lang="en-US" altLang="ko-KR" dirty="0" err="1">
                <a:solidFill>
                  <a:schemeClr val="tx1">
                    <a:lumMod val="75000"/>
                    <a:lumOff val="25000"/>
                  </a:schemeClr>
                </a:solidFill>
                <a:cs typeface="Arial" pitchFamily="34" charset="0"/>
              </a:rPr>
              <a:t>concepto</a:t>
            </a:r>
            <a:r>
              <a:rPr lang="en-US" altLang="ko-KR" dirty="0">
                <a:solidFill>
                  <a:schemeClr val="tx1">
                    <a:lumMod val="75000"/>
                    <a:lumOff val="25000"/>
                  </a:schemeClr>
                </a:solidFill>
                <a:cs typeface="Arial" pitchFamily="34" charset="0"/>
              </a:rPr>
              <a:t> de inclusion digital para </a:t>
            </a:r>
            <a:r>
              <a:rPr lang="en-US" altLang="ko-KR" dirty="0" err="1">
                <a:solidFill>
                  <a:schemeClr val="tx1">
                    <a:lumMod val="75000"/>
                    <a:lumOff val="25000"/>
                  </a:schemeClr>
                </a:solidFill>
                <a:cs typeface="Arial" pitchFamily="34" charset="0"/>
              </a:rPr>
              <a:t>enmarcar</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desarrollo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públicas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torno</a:t>
            </a:r>
            <a:r>
              <a:rPr lang="en-US" altLang="ko-KR" dirty="0">
                <a:solidFill>
                  <a:schemeClr val="tx1">
                    <a:lumMod val="75000"/>
                    <a:lumOff val="25000"/>
                  </a:schemeClr>
                </a:solidFill>
                <a:cs typeface="Arial" pitchFamily="34" charset="0"/>
              </a:rPr>
              <a:t> a las TIC.</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Se ha </a:t>
            </a:r>
            <a:r>
              <a:rPr lang="en-US" altLang="ko-KR" dirty="0" err="1">
                <a:solidFill>
                  <a:schemeClr val="tx1">
                    <a:lumMod val="75000"/>
                    <a:lumOff val="25000"/>
                  </a:schemeClr>
                </a:solidFill>
                <a:cs typeface="Arial" pitchFamily="34" charset="0"/>
              </a:rPr>
              <a:t>priorizado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sobre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todo</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desarrollo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infraestructura</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acceso</a:t>
            </a:r>
            <a:r>
              <a:rPr lang="en-US" altLang="ko-KR" dirty="0">
                <a:solidFill>
                  <a:schemeClr val="tx1">
                    <a:lumMod val="75000"/>
                    <a:lumOff val="25000"/>
                  </a:schemeClr>
                </a:solidFill>
                <a:cs typeface="Arial" pitchFamily="34" charset="0"/>
              </a:rPr>
              <a:t> y la </a:t>
            </a:r>
            <a:r>
              <a:rPr lang="en-US" altLang="ko-KR" dirty="0" err="1">
                <a:solidFill>
                  <a:schemeClr val="tx1">
                    <a:lumMod val="75000"/>
                    <a:lumOff val="25000"/>
                  </a:schemeClr>
                </a:solidFill>
                <a:cs typeface="Arial" pitchFamily="34" charset="0"/>
              </a:rPr>
              <a:t>conectividad</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El </a:t>
            </a:r>
            <a:r>
              <a:rPr lang="en-US" altLang="ko-KR" dirty="0" err="1">
                <a:solidFill>
                  <a:schemeClr val="tx1">
                    <a:lumMod val="75000"/>
                    <a:lumOff val="25000"/>
                  </a:schemeClr>
                </a:solidFill>
                <a:cs typeface="Arial" pitchFamily="34" charset="0"/>
              </a:rPr>
              <a:t>Programa</a:t>
            </a:r>
            <a:r>
              <a:rPr lang="en-US" altLang="ko-KR" dirty="0">
                <a:solidFill>
                  <a:schemeClr val="tx1">
                    <a:lumMod val="75000"/>
                    <a:lumOff val="25000"/>
                  </a:schemeClr>
                </a:solidFill>
                <a:cs typeface="Arial" pitchFamily="34" charset="0"/>
              </a:rPr>
              <a:t> Nacional de Banda </a:t>
            </a:r>
            <a:r>
              <a:rPr lang="en-US" altLang="ko-KR" dirty="0" err="1">
                <a:solidFill>
                  <a:schemeClr val="tx1">
                    <a:lumMod val="75000"/>
                    <a:lumOff val="25000"/>
                  </a:schemeClr>
                </a:solidFill>
                <a:cs typeface="Arial" pitchFamily="34" charset="0"/>
              </a:rPr>
              <a:t>Larga</a:t>
            </a:r>
            <a:r>
              <a:rPr lang="en-US" altLang="ko-KR" dirty="0">
                <a:solidFill>
                  <a:schemeClr val="tx1">
                    <a:lumMod val="75000"/>
                    <a:lumOff val="25000"/>
                  </a:schemeClr>
                </a:solidFill>
                <a:cs typeface="Arial" pitchFamily="34" charset="0"/>
              </a:rPr>
              <a:t> (2010) y el </a:t>
            </a:r>
            <a:r>
              <a:rPr lang="en-US" altLang="ko-KR" dirty="0" err="1">
                <a:solidFill>
                  <a:schemeClr val="tx1">
                    <a:lumMod val="75000"/>
                    <a:lumOff val="25000"/>
                  </a:schemeClr>
                </a:solidFill>
                <a:cs typeface="Arial" pitchFamily="34" charset="0"/>
              </a:rPr>
              <a:t>Programa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Brasil</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Inteligente</a:t>
            </a:r>
            <a:r>
              <a:rPr lang="en-US" altLang="ko-KR" dirty="0">
                <a:solidFill>
                  <a:schemeClr val="tx1">
                    <a:lumMod val="75000"/>
                    <a:lumOff val="25000"/>
                  </a:schemeClr>
                </a:solidFill>
                <a:cs typeface="Arial" pitchFamily="34" charset="0"/>
              </a:rPr>
              <a:t> (2016) </a:t>
            </a:r>
            <a:r>
              <a:rPr lang="en-US" altLang="ko-KR" dirty="0" err="1">
                <a:solidFill>
                  <a:schemeClr val="tx1">
                    <a:lumMod val="75000"/>
                    <a:lumOff val="25000"/>
                  </a:schemeClr>
                </a:solidFill>
                <a:cs typeface="Arial" pitchFamily="34" charset="0"/>
              </a:rPr>
              <a:t>sobresalen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propuestas</a:t>
            </a:r>
            <a:r>
              <a:rPr lang="en-US" altLang="ko-KR" dirty="0">
                <a:solidFill>
                  <a:schemeClr val="tx1">
                    <a:lumMod val="75000"/>
                    <a:lumOff val="25000"/>
                  </a:schemeClr>
                </a:solidFill>
                <a:cs typeface="Arial" pitchFamily="34" charset="0"/>
              </a:rPr>
              <a:t> de vision integral</a:t>
            </a:r>
          </a:p>
          <a:p>
            <a:pPr marL="342900" indent="-342900">
              <a:spcAft>
                <a:spcPts val="1200"/>
              </a:spcAft>
              <a:buFont typeface="Wingdings" panose="05000000000000000000" pitchFamily="2" charset="2"/>
              <a:buChar char="§"/>
            </a:pPr>
            <a:r>
              <a:rPr lang="en-US" altLang="ko-KR" b="1" dirty="0">
                <a:solidFill>
                  <a:schemeClr val="tx1">
                    <a:lumMod val="75000"/>
                    <a:lumOff val="25000"/>
                  </a:schemeClr>
                </a:solidFill>
                <a:cs typeface="Arial" pitchFamily="34" charset="0"/>
              </a:rPr>
              <a:t>La </a:t>
            </a:r>
            <a:r>
              <a:rPr lang="en-US" altLang="ko-KR" b="1" dirty="0" err="1">
                <a:solidFill>
                  <a:schemeClr val="tx1">
                    <a:lumMod val="75000"/>
                    <a:lumOff val="25000"/>
                  </a:schemeClr>
                </a:solidFill>
                <a:cs typeface="Arial" pitchFamily="34" charset="0"/>
              </a:rPr>
              <a:t>Estrategia</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Brasilera</a:t>
            </a:r>
            <a:r>
              <a:rPr lang="en-US" altLang="ko-KR" b="1" dirty="0">
                <a:solidFill>
                  <a:schemeClr val="tx1">
                    <a:lumMod val="75000"/>
                    <a:lumOff val="25000"/>
                  </a:schemeClr>
                </a:solidFill>
                <a:cs typeface="Arial" pitchFamily="34" charset="0"/>
              </a:rPr>
              <a:t> para la </a:t>
            </a:r>
            <a:r>
              <a:rPr lang="en-US" altLang="ko-KR" b="1" dirty="0" err="1">
                <a:solidFill>
                  <a:schemeClr val="tx1">
                    <a:lumMod val="75000"/>
                    <a:lumOff val="25000"/>
                  </a:schemeClr>
                </a:solidFill>
                <a:cs typeface="Arial" pitchFamily="34" charset="0"/>
              </a:rPr>
              <a:t>Transformación</a:t>
            </a:r>
            <a:r>
              <a:rPr lang="en-US" altLang="ko-KR" b="1" dirty="0">
                <a:solidFill>
                  <a:schemeClr val="tx1">
                    <a:lumMod val="75000"/>
                    <a:lumOff val="25000"/>
                  </a:schemeClr>
                </a:solidFill>
                <a:cs typeface="Arial" pitchFamily="34" charset="0"/>
              </a:rPr>
              <a:t> Digital E-Digital es el </a:t>
            </a:r>
            <a:r>
              <a:rPr lang="en-US" altLang="ko-KR" b="1" dirty="0" err="1">
                <a:solidFill>
                  <a:schemeClr val="tx1">
                    <a:lumMod val="75000"/>
                    <a:lumOff val="25000"/>
                  </a:schemeClr>
                </a:solidFill>
                <a:cs typeface="Arial" pitchFamily="34" charset="0"/>
              </a:rPr>
              <a:t>esfuerzo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más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reciente</a:t>
            </a:r>
            <a:r>
              <a:rPr lang="en-US" altLang="ko-KR" b="1" dirty="0">
                <a:solidFill>
                  <a:schemeClr val="tx1">
                    <a:lumMod val="75000"/>
                    <a:lumOff val="25000"/>
                  </a:schemeClr>
                </a:solidFill>
                <a:cs typeface="Arial" pitchFamily="34" charset="0"/>
              </a:rPr>
              <a:t> (2018) que </a:t>
            </a:r>
            <a:r>
              <a:rPr lang="en-US" altLang="ko-KR" b="1" dirty="0" err="1">
                <a:solidFill>
                  <a:schemeClr val="tx1">
                    <a:lumMod val="75000"/>
                    <a:lumOff val="25000"/>
                  </a:schemeClr>
                </a:solidFill>
                <a:cs typeface="Arial" pitchFamily="34" charset="0"/>
              </a:rPr>
              <a:t>pretende</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consolidar</a:t>
            </a:r>
            <a:r>
              <a:rPr lang="en-US" altLang="ko-KR" b="1" dirty="0">
                <a:solidFill>
                  <a:schemeClr val="tx1">
                    <a:lumMod val="75000"/>
                    <a:lumOff val="25000"/>
                  </a:schemeClr>
                </a:solidFill>
                <a:cs typeface="Arial" pitchFamily="34" charset="0"/>
              </a:rPr>
              <a:t> las </a:t>
            </a:r>
            <a:r>
              <a:rPr lang="en-US" altLang="ko-KR" b="1" dirty="0" err="1">
                <a:solidFill>
                  <a:schemeClr val="tx1">
                    <a:lumMod val="75000"/>
                    <a:lumOff val="25000"/>
                  </a:schemeClr>
                </a:solidFill>
                <a:cs typeface="Arial" pitchFamily="34" charset="0"/>
              </a:rPr>
              <a:t>acciones</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diferentes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Ministerios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en</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materia</a:t>
            </a:r>
            <a:r>
              <a:rPr lang="en-US" altLang="ko-KR" b="1" dirty="0">
                <a:solidFill>
                  <a:schemeClr val="tx1">
                    <a:lumMod val="75000"/>
                    <a:lumOff val="25000"/>
                  </a:schemeClr>
                </a:solidFill>
                <a:cs typeface="Arial" pitchFamily="34" charset="0"/>
              </a:rPr>
              <a:t> TIC bajo una </a:t>
            </a:r>
            <a:r>
              <a:rPr lang="en-US" altLang="ko-KR" b="1" dirty="0" err="1">
                <a:solidFill>
                  <a:schemeClr val="tx1">
                    <a:lumMod val="75000"/>
                    <a:lumOff val="25000"/>
                  </a:schemeClr>
                </a:solidFill>
                <a:cs typeface="Arial" pitchFamily="34" charset="0"/>
              </a:rPr>
              <a:t>misma</a:t>
            </a:r>
            <a:r>
              <a:rPr lang="en-US" altLang="ko-KR" b="1" dirty="0">
                <a:solidFill>
                  <a:schemeClr val="tx1">
                    <a:lumMod val="75000"/>
                    <a:lumOff val="25000"/>
                  </a:schemeClr>
                </a:solidFill>
                <a:cs typeface="Arial" pitchFamily="34" charset="0"/>
              </a:rPr>
              <a:t> vision </a:t>
            </a:r>
            <a:r>
              <a:rPr lang="en-US" altLang="ko-KR" b="1" dirty="0" err="1">
                <a:solidFill>
                  <a:schemeClr val="tx1">
                    <a:lumMod val="75000"/>
                    <a:lumOff val="25000"/>
                  </a:schemeClr>
                </a:solidFill>
                <a:cs typeface="Arial" pitchFamily="34" charset="0"/>
              </a:rPr>
              <a:t>estratégica</a:t>
            </a:r>
            <a:endParaRPr lang="en-US" altLang="ko-KR" b="1"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6258776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Brasil</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Marcador de contenido 2">
            <a:extLst>
              <a:ext uri="{FF2B5EF4-FFF2-40B4-BE49-F238E27FC236}">
                <a16:creationId xmlns:a16="http://schemas.microsoft.com/office/drawing/2014/main" id="{DEFAFA21-3970-48F6-990F-C3D395F96FB0}"/>
              </a:ext>
            </a:extLst>
          </p:cNvPr>
          <p:cNvSpPr txBox="1">
            <a:spLocks/>
          </p:cNvSpPr>
          <p:nvPr/>
        </p:nvSpPr>
        <p:spPr>
          <a:xfrm>
            <a:off x="308346" y="141966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t>Políticas digitales con enfoque productivo</a:t>
            </a:r>
          </a:p>
          <a:p>
            <a:pPr marL="0" indent="0">
              <a:buFont typeface="Arial" panose="020B0604020202020204" pitchFamily="34" charset="0"/>
              <a:buNone/>
            </a:pPr>
            <a:endParaRPr lang="es-EC" dirty="0"/>
          </a:p>
          <a:p>
            <a:pPr>
              <a:spcBef>
                <a:spcPts val="0"/>
              </a:spcBef>
              <a:spcAft>
                <a:spcPts val="1200"/>
              </a:spcAft>
              <a:buFont typeface="Wingdings" panose="05000000000000000000" pitchFamily="2" charset="2"/>
              <a:buChar char="§"/>
            </a:pPr>
            <a:endParaRPr lang="en-US" dirty="0"/>
          </a:p>
        </p:txBody>
      </p:sp>
      <p:sp>
        <p:nvSpPr>
          <p:cNvPr id="8" name="Marcador de contenido 2">
            <a:extLst>
              <a:ext uri="{FF2B5EF4-FFF2-40B4-BE49-F238E27FC236}">
                <a16:creationId xmlns:a16="http://schemas.microsoft.com/office/drawing/2014/main" id="{BC923029-B87F-4167-89E3-625B816AE8C9}"/>
              </a:ext>
            </a:extLst>
          </p:cNvPr>
          <p:cNvSpPr txBox="1">
            <a:spLocks/>
          </p:cNvSpPr>
          <p:nvPr/>
        </p:nvSpPr>
        <p:spPr>
          <a:xfrm>
            <a:off x="759761" y="212604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Estrategia Brasilera para la Transformación Digital E-Digital</a:t>
            </a:r>
          </a:p>
          <a:p>
            <a:pPr marL="0" indent="0">
              <a:buFont typeface="Arial" panose="020B0604020202020204" pitchFamily="34" charset="0"/>
              <a:buNone/>
            </a:pPr>
            <a:endParaRPr lang="es-EC" sz="2400" dirty="0"/>
          </a:p>
          <a:p>
            <a:pPr algn="just">
              <a:spcBef>
                <a:spcPts val="0"/>
              </a:spcBef>
              <a:spcAft>
                <a:spcPts val="1200"/>
              </a:spcAft>
              <a:buFont typeface="Wingdings" panose="05000000000000000000" pitchFamily="2" charset="2"/>
              <a:buChar char="§"/>
            </a:pPr>
            <a:r>
              <a:rPr lang="es-EC" sz="2400" dirty="0"/>
              <a:t>Plantea por primera vez una visión enfocada hacia la economía digital y hace referencia a las Pyme dentro de sus líneas de acción.</a:t>
            </a:r>
          </a:p>
          <a:p>
            <a:pPr algn="just">
              <a:spcBef>
                <a:spcPts val="0"/>
              </a:spcBef>
              <a:spcAft>
                <a:spcPts val="1200"/>
              </a:spcAft>
              <a:buFont typeface="Wingdings" panose="05000000000000000000" pitchFamily="2" charset="2"/>
              <a:buChar char="§"/>
            </a:pPr>
            <a:r>
              <a:rPr lang="es-EC" sz="2400" dirty="0"/>
              <a:t>Promover el papel del gobierno como habilitador y facilitador de la transformación digital del sector productivo</a:t>
            </a:r>
          </a:p>
          <a:p>
            <a:pPr lvl="2" algn="just">
              <a:spcBef>
                <a:spcPts val="0"/>
              </a:spcBef>
              <a:spcAft>
                <a:spcPts val="1200"/>
              </a:spcAft>
              <a:buFont typeface="Wingdings" panose="05000000000000000000" pitchFamily="2" charset="2"/>
              <a:buChar char="§"/>
            </a:pPr>
            <a:r>
              <a:rPr lang="es-EC" dirty="0"/>
              <a:t>Generación de datos como nuevo factor de producción (economía basada en datos)</a:t>
            </a:r>
          </a:p>
          <a:p>
            <a:pPr lvl="2" algn="just">
              <a:spcBef>
                <a:spcPts val="0"/>
              </a:spcBef>
              <a:spcAft>
                <a:spcPts val="1200"/>
              </a:spcAft>
              <a:buFont typeface="Wingdings" panose="05000000000000000000" pitchFamily="2" charset="2"/>
              <a:buChar char="§"/>
            </a:pPr>
            <a:r>
              <a:rPr lang="es-EC" dirty="0"/>
              <a:t>Impacto de dispositivos conectados como vectores de la transformación de los procesos productivos (</a:t>
            </a:r>
            <a:r>
              <a:rPr lang="es-EC" dirty="0" err="1"/>
              <a:t>IoT</a:t>
            </a:r>
            <a:r>
              <a:rPr lang="es-EC" dirty="0"/>
              <a:t>)</a:t>
            </a:r>
          </a:p>
          <a:p>
            <a:pPr lvl="2" algn="just">
              <a:spcBef>
                <a:spcPts val="0"/>
              </a:spcBef>
              <a:spcAft>
                <a:spcPts val="1200"/>
              </a:spcAft>
              <a:buFont typeface="Wingdings" panose="05000000000000000000" pitchFamily="2" charset="2"/>
              <a:buChar char="§"/>
            </a:pPr>
            <a:r>
              <a:rPr lang="es-EC" dirty="0"/>
              <a:t>Desarrollo de nuevos modelos de negocio a través de diferentes tipos de plataformas digitales</a:t>
            </a:r>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1819374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097120" y="1845554"/>
            <a:ext cx="4728030" cy="4985980"/>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Comité</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Ministros</a:t>
            </a:r>
            <a:r>
              <a:rPr lang="en-US" altLang="ko-KR" dirty="0">
                <a:solidFill>
                  <a:schemeClr val="tx1">
                    <a:lumMod val="75000"/>
                    <a:lumOff val="25000"/>
                  </a:schemeClr>
                </a:solidFill>
                <a:cs typeface="Arial" pitchFamily="34" charset="0"/>
              </a:rPr>
              <a:t> para el Desarrollo Digital </a:t>
            </a:r>
            <a:r>
              <a:rPr lang="en-US" altLang="ko-KR" dirty="0" err="1">
                <a:solidFill>
                  <a:schemeClr val="tx1">
                    <a:lumMod val="75000"/>
                    <a:lumOff val="25000"/>
                  </a:schemeClr>
                </a:solidFill>
                <a:cs typeface="Arial" pitchFamily="34" charset="0"/>
              </a:rPr>
              <a:t>creado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2007 ha </a:t>
            </a:r>
            <a:r>
              <a:rPr lang="en-US" altLang="ko-KR" dirty="0" err="1">
                <a:solidFill>
                  <a:schemeClr val="tx1">
                    <a:lumMod val="75000"/>
                    <a:lumOff val="25000"/>
                  </a:schemeClr>
                </a:solidFill>
                <a:cs typeface="Arial" pitchFamily="34" charset="0"/>
              </a:rPr>
              <a:t>evolucionado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su</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enfoque</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modelo</a:t>
            </a:r>
            <a:r>
              <a:rPr lang="en-US" altLang="ko-KR" dirty="0">
                <a:solidFill>
                  <a:schemeClr val="tx1">
                    <a:lumMod val="75000"/>
                    <a:lumOff val="25000"/>
                  </a:schemeClr>
                </a:solidFill>
                <a:cs typeface="Arial" pitchFamily="34" charset="0"/>
              </a:rPr>
              <a:t> de gestion, </a:t>
            </a:r>
            <a:r>
              <a:rPr lang="en-US" altLang="ko-KR" dirty="0" err="1">
                <a:solidFill>
                  <a:schemeClr val="tx1">
                    <a:lumMod val="75000"/>
                    <a:lumOff val="25000"/>
                  </a:schemeClr>
                </a:solidFill>
                <a:cs typeface="Arial" pitchFamily="34" charset="0"/>
              </a:rPr>
              <a:t>pasando</a:t>
            </a:r>
            <a:r>
              <a:rPr lang="en-US" altLang="ko-KR" dirty="0">
                <a:solidFill>
                  <a:schemeClr val="tx1">
                    <a:lumMod val="75000"/>
                    <a:lumOff val="25000"/>
                  </a:schemeClr>
                </a:solidFill>
                <a:cs typeface="Arial" pitchFamily="34" charset="0"/>
              </a:rPr>
              <a:t> por una </a:t>
            </a:r>
            <a:r>
              <a:rPr lang="en-US" altLang="ko-KR" dirty="0" err="1">
                <a:solidFill>
                  <a:schemeClr val="tx1">
                    <a:lumMod val="75000"/>
                    <a:lumOff val="25000"/>
                  </a:schemeClr>
                </a:solidFill>
                <a:cs typeface="Arial" pitchFamily="34" charset="0"/>
              </a:rPr>
              <a:t>Secretaría</a:t>
            </a:r>
            <a:r>
              <a:rPr lang="en-US" altLang="ko-KR" dirty="0">
                <a:solidFill>
                  <a:schemeClr val="tx1">
                    <a:lumMod val="75000"/>
                    <a:lumOff val="25000"/>
                  </a:schemeClr>
                </a:solidFill>
                <a:cs typeface="Arial" pitchFamily="34" charset="0"/>
              </a:rPr>
              <a:t> Técnica dentro del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Economía</a:t>
            </a:r>
            <a:r>
              <a:rPr lang="en-US" altLang="ko-KR" dirty="0">
                <a:solidFill>
                  <a:schemeClr val="tx1">
                    <a:lumMod val="75000"/>
                    <a:lumOff val="25000"/>
                  </a:schemeClr>
                </a:solidFill>
                <a:cs typeface="Arial" pitchFamily="34" charset="0"/>
              </a:rPr>
              <a:t> a una </a:t>
            </a:r>
            <a:r>
              <a:rPr lang="en-US" altLang="ko-KR" dirty="0" err="1">
                <a:solidFill>
                  <a:schemeClr val="tx1">
                    <a:lumMod val="75000"/>
                    <a:lumOff val="25000"/>
                  </a:schemeClr>
                </a:solidFill>
                <a:cs typeface="Arial" pitchFamily="34" charset="0"/>
              </a:rPr>
              <a:t>Subsecretaría</a:t>
            </a:r>
            <a:r>
              <a:rPr lang="en-US" altLang="ko-KR" dirty="0">
                <a:solidFill>
                  <a:schemeClr val="tx1">
                    <a:lumMod val="75000"/>
                    <a:lumOff val="25000"/>
                  </a:schemeClr>
                </a:solidFill>
                <a:cs typeface="Arial" pitchFamily="34" charset="0"/>
              </a:rPr>
              <a:t> dentro del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Telecomunicaciones</a:t>
            </a:r>
            <a:r>
              <a:rPr lang="en-US" altLang="ko-KR" dirty="0">
                <a:solidFill>
                  <a:schemeClr val="tx1">
                    <a:lumMod val="75000"/>
                    <a:lumOff val="25000"/>
                  </a:schemeClr>
                </a:solidFill>
                <a:cs typeface="Arial" pitchFamily="34" charset="0"/>
              </a:rPr>
              <a:t>, hasta </a:t>
            </a:r>
            <a:r>
              <a:rPr lang="en-US" altLang="ko-KR" dirty="0" err="1">
                <a:solidFill>
                  <a:schemeClr val="tx1">
                    <a:lumMod val="75000"/>
                    <a:lumOff val="25000"/>
                  </a:schemeClr>
                </a:solidFill>
                <a:cs typeface="Arial" pitchFamily="34" charset="0"/>
              </a:rPr>
              <a:t>convertirse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una </a:t>
            </a:r>
            <a:r>
              <a:rPr lang="en-US" altLang="ko-KR" dirty="0" err="1">
                <a:solidFill>
                  <a:schemeClr val="tx1">
                    <a:lumMod val="75000"/>
                    <a:lumOff val="25000"/>
                  </a:schemeClr>
                </a:solidFill>
                <a:cs typeface="Arial" pitchFamily="34" charset="0"/>
              </a:rPr>
              <a:t>comisión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asesora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presidencial</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2014.</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Presidido</a:t>
            </a:r>
            <a:r>
              <a:rPr lang="en-US" altLang="ko-KR" dirty="0">
                <a:solidFill>
                  <a:schemeClr val="tx1">
                    <a:lumMod val="75000"/>
                    <a:lumOff val="25000"/>
                  </a:schemeClr>
                </a:solidFill>
                <a:cs typeface="Arial" pitchFamily="34" charset="0"/>
              </a:rPr>
              <a:t> por 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Secretaría</a:t>
            </a:r>
            <a:r>
              <a:rPr lang="en-US" altLang="ko-KR" dirty="0">
                <a:solidFill>
                  <a:schemeClr val="tx1">
                    <a:lumMod val="75000"/>
                    <a:lumOff val="25000"/>
                  </a:schemeClr>
                </a:solidFill>
                <a:cs typeface="Arial" pitchFamily="34" charset="0"/>
              </a:rPr>
              <a:t> General de la </a:t>
            </a:r>
            <a:r>
              <a:rPr lang="en-US" altLang="ko-KR" dirty="0" err="1">
                <a:solidFill>
                  <a:schemeClr val="tx1">
                    <a:lumMod val="75000"/>
                    <a:lumOff val="25000"/>
                  </a:schemeClr>
                </a:solidFill>
                <a:cs typeface="Arial" pitchFamily="34" charset="0"/>
              </a:rPr>
              <a:t>Presidencia</a:t>
            </a:r>
            <a:r>
              <a:rPr lang="en-US" altLang="ko-KR" dirty="0">
                <a:solidFill>
                  <a:schemeClr val="tx1">
                    <a:lumMod val="75000"/>
                    <a:lumOff val="25000"/>
                  </a:schemeClr>
                </a:solidFill>
                <a:cs typeface="Arial" pitchFamily="34" charset="0"/>
              </a:rPr>
              <a:t>, se </a:t>
            </a:r>
            <a:r>
              <a:rPr lang="en-US" altLang="ko-KR" dirty="0" err="1">
                <a:solidFill>
                  <a:schemeClr val="tx1">
                    <a:lumMod val="75000"/>
                    <a:lumOff val="25000"/>
                  </a:schemeClr>
                </a:solidFill>
                <a:cs typeface="Arial" pitchFamily="34" charset="0"/>
              </a:rPr>
              <a:t>encarga</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coordinar</a:t>
            </a:r>
            <a:r>
              <a:rPr lang="en-US" altLang="ko-KR" dirty="0">
                <a:solidFill>
                  <a:schemeClr val="tx1">
                    <a:lumMod val="75000"/>
                    <a:lumOff val="25000"/>
                  </a:schemeClr>
                </a:solidFill>
                <a:cs typeface="Arial" pitchFamily="34" charset="0"/>
              </a:rPr>
              <a:t> la Agenda Digital a </a:t>
            </a:r>
            <a:r>
              <a:rPr lang="en-US" altLang="ko-KR" dirty="0" err="1">
                <a:solidFill>
                  <a:schemeClr val="tx1">
                    <a:lumMod val="75000"/>
                    <a:lumOff val="25000"/>
                  </a:schemeClr>
                </a:solidFill>
                <a:cs typeface="Arial" pitchFamily="34" charset="0"/>
              </a:rPr>
              <a:t>través</a:t>
            </a:r>
            <a:r>
              <a:rPr lang="en-US" altLang="ko-KR" dirty="0">
                <a:solidFill>
                  <a:schemeClr val="tx1">
                    <a:lumMod val="75000"/>
                    <a:lumOff val="25000"/>
                  </a:schemeClr>
                </a:solidFill>
                <a:cs typeface="Arial" pitchFamily="34" charset="0"/>
              </a:rPr>
              <a:t> de articular los planes de </a:t>
            </a:r>
            <a:r>
              <a:rPr lang="en-US" altLang="ko-KR" dirty="0" err="1">
                <a:solidFill>
                  <a:schemeClr val="tx1">
                    <a:lumMod val="75000"/>
                    <a:lumOff val="25000"/>
                  </a:schemeClr>
                </a:solidFill>
                <a:cs typeface="Arial" pitchFamily="34" charset="0"/>
              </a:rPr>
              <a:t>acción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desde</a:t>
            </a:r>
            <a:r>
              <a:rPr lang="en-US" altLang="ko-KR" dirty="0">
                <a:solidFill>
                  <a:schemeClr val="tx1">
                    <a:lumMod val="75000"/>
                    <a:lumOff val="25000"/>
                  </a:schemeClr>
                </a:solidFill>
                <a:cs typeface="Arial" pitchFamily="34" charset="0"/>
              </a:rPr>
              <a:t> las </a:t>
            </a:r>
            <a:r>
              <a:rPr lang="en-US" altLang="ko-KR" dirty="0" err="1">
                <a:solidFill>
                  <a:schemeClr val="tx1">
                    <a:lumMod val="75000"/>
                    <a:lumOff val="25000"/>
                  </a:schemeClr>
                </a:solidFill>
                <a:cs typeface="Arial" pitchFamily="34" charset="0"/>
              </a:rPr>
              <a:t>competencias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sectoriales</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Economía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Fomento</a:t>
            </a:r>
            <a:r>
              <a:rPr lang="en-US" altLang="ko-KR" dirty="0">
                <a:solidFill>
                  <a:schemeClr val="tx1">
                    <a:lumMod val="75000"/>
                    <a:lumOff val="25000"/>
                  </a:schemeClr>
                </a:solidFill>
                <a:cs typeface="Arial" pitchFamily="34" charset="0"/>
              </a:rPr>
              <a:t> y Turismo </a:t>
            </a:r>
            <a:r>
              <a:rPr lang="en-US" altLang="ko-KR" dirty="0" err="1">
                <a:solidFill>
                  <a:schemeClr val="tx1">
                    <a:lumMod val="75000"/>
                    <a:lumOff val="25000"/>
                  </a:schemeClr>
                </a:solidFill>
                <a:cs typeface="Arial" pitchFamily="34" charset="0"/>
              </a:rPr>
              <a:t>responsable</a:t>
            </a:r>
            <a:r>
              <a:rPr lang="en-US" altLang="ko-KR" dirty="0">
                <a:solidFill>
                  <a:schemeClr val="tx1">
                    <a:lumMod val="75000"/>
                    <a:lumOff val="25000"/>
                  </a:schemeClr>
                </a:solidFill>
                <a:cs typeface="Arial" pitchFamily="34" charset="0"/>
              </a:rPr>
              <a:t> de sector </a:t>
            </a:r>
            <a:r>
              <a:rPr lang="en-US" altLang="ko-KR" dirty="0" err="1">
                <a:solidFill>
                  <a:schemeClr val="tx1">
                    <a:lumMod val="75000"/>
                    <a:lumOff val="25000"/>
                  </a:schemeClr>
                </a:solidFill>
                <a:cs typeface="Arial" pitchFamily="34" charset="0"/>
              </a:rPr>
              <a:t>productivo</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endParaRPr lang="en-US" altLang="ko-KR"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Chile</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786494" y="1845554"/>
            <a:ext cx="4914747" cy="5693866"/>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Pionero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plantear</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relevancia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incoporar</a:t>
            </a:r>
            <a:r>
              <a:rPr lang="en-US" altLang="ko-KR" dirty="0">
                <a:solidFill>
                  <a:schemeClr val="tx1">
                    <a:lumMod val="75000"/>
                    <a:lumOff val="25000"/>
                  </a:schemeClr>
                </a:solidFill>
                <a:cs typeface="Arial" pitchFamily="34" charset="0"/>
              </a:rPr>
              <a:t> TIC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agenda </a:t>
            </a:r>
            <a:r>
              <a:rPr lang="en-US" altLang="ko-KR" dirty="0" err="1">
                <a:solidFill>
                  <a:schemeClr val="tx1">
                    <a:lumMod val="75000"/>
                    <a:lumOff val="25000"/>
                  </a:schemeClr>
                </a:solidFill>
                <a:cs typeface="Arial" pitchFamily="34" charset="0"/>
              </a:rPr>
              <a:t>nacional</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desarrollo</a:t>
            </a:r>
            <a:r>
              <a:rPr lang="en-US" altLang="ko-KR" dirty="0">
                <a:solidFill>
                  <a:schemeClr val="tx1">
                    <a:lumMod val="75000"/>
                    <a:lumOff val="25000"/>
                  </a:schemeClr>
                </a:solidFill>
                <a:cs typeface="Arial" pitchFamily="34" charset="0"/>
              </a:rPr>
              <a:t> con </a:t>
            </a:r>
            <a:r>
              <a:rPr lang="en-US" altLang="ko-KR" dirty="0" err="1">
                <a:solidFill>
                  <a:schemeClr val="tx1">
                    <a:lumMod val="75000"/>
                    <a:lumOff val="25000"/>
                  </a:schemeClr>
                </a:solidFill>
                <a:cs typeface="Arial" pitchFamily="34" charset="0"/>
              </a:rPr>
              <a:t>enfoque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integrarl</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multisectorial</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Varias</a:t>
            </a:r>
            <a:r>
              <a:rPr lang="en-US" altLang="ko-KR" dirty="0">
                <a:solidFill>
                  <a:schemeClr val="tx1">
                    <a:lumMod val="75000"/>
                    <a:lumOff val="25000"/>
                  </a:schemeClr>
                </a:solidFill>
                <a:cs typeface="Arial" pitchFamily="34" charset="0"/>
              </a:rPr>
              <a:t> versions de Agenda Digital </a:t>
            </a:r>
            <a:r>
              <a:rPr lang="en-US" altLang="ko-KR" dirty="0" err="1">
                <a:solidFill>
                  <a:schemeClr val="tx1">
                    <a:lumMod val="75000"/>
                    <a:lumOff val="25000"/>
                  </a:schemeClr>
                </a:solidFill>
                <a:cs typeface="Arial" pitchFamily="34" charset="0"/>
              </a:rPr>
              <a:t>corresponden</a:t>
            </a:r>
            <a:r>
              <a:rPr lang="en-US" altLang="ko-KR" dirty="0">
                <a:solidFill>
                  <a:schemeClr val="tx1">
                    <a:lumMod val="75000"/>
                    <a:lumOff val="25000"/>
                  </a:schemeClr>
                </a:solidFill>
                <a:cs typeface="Arial" pitchFamily="34" charset="0"/>
              </a:rPr>
              <a:t> a </a:t>
            </a:r>
            <a:r>
              <a:rPr lang="en-US" altLang="ko-KR" dirty="0" err="1">
                <a:solidFill>
                  <a:schemeClr val="tx1">
                    <a:lumMod val="75000"/>
                    <a:lumOff val="25000"/>
                  </a:schemeClr>
                </a:solidFill>
                <a:cs typeface="Arial" pitchFamily="34" charset="0"/>
              </a:rPr>
              <a:t>periodos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gobierno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presentan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diferentes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énfasis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iniciativas</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líneas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acción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pero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mantienen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objetivos</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La Agenda Digital 2020 </a:t>
            </a:r>
            <a:r>
              <a:rPr lang="en-US" altLang="ko-KR" dirty="0" err="1">
                <a:solidFill>
                  <a:schemeClr val="tx1">
                    <a:lumMod val="75000"/>
                    <a:lumOff val="25000"/>
                  </a:schemeClr>
                </a:solidFill>
                <a:cs typeface="Arial" pitchFamily="34" charset="0"/>
              </a:rPr>
              <a:t>generó</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metas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basadas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las </a:t>
            </a:r>
            <a:r>
              <a:rPr lang="en-US" altLang="ko-KR" dirty="0" err="1">
                <a:solidFill>
                  <a:schemeClr val="tx1">
                    <a:lumMod val="75000"/>
                    <a:lumOff val="25000"/>
                  </a:schemeClr>
                </a:solidFill>
                <a:cs typeface="Arial" pitchFamily="34" charset="0"/>
              </a:rPr>
              <a:t>diferentes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iniciativas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sectoriales</a:t>
            </a:r>
            <a:r>
              <a:rPr lang="en-US" altLang="ko-KR" dirty="0">
                <a:solidFill>
                  <a:schemeClr val="tx1">
                    <a:lumMod val="75000"/>
                    <a:lumOff val="25000"/>
                  </a:schemeClr>
                </a:solidFill>
                <a:cs typeface="Arial" pitchFamily="34" charset="0"/>
              </a:rPr>
              <a:t> que </a:t>
            </a:r>
            <a:r>
              <a:rPr lang="en-US" altLang="ko-KR" dirty="0" err="1">
                <a:solidFill>
                  <a:schemeClr val="tx1">
                    <a:lumMod val="75000"/>
                    <a:lumOff val="25000"/>
                  </a:schemeClr>
                </a:solidFill>
                <a:cs typeface="Arial" pitchFamily="34" charset="0"/>
              </a:rPr>
              <a:t>ya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estaban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marcha</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b="1" dirty="0" err="1">
                <a:solidFill>
                  <a:schemeClr val="tx1">
                    <a:lumMod val="75000"/>
                    <a:lumOff val="25000"/>
                  </a:schemeClr>
                </a:solidFill>
                <a:cs typeface="Arial" pitchFamily="34" charset="0"/>
              </a:rPr>
              <a:t>Basados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en</a:t>
            </a:r>
            <a:r>
              <a:rPr lang="en-US" altLang="ko-KR" b="1" dirty="0">
                <a:solidFill>
                  <a:schemeClr val="tx1">
                    <a:lumMod val="75000"/>
                    <a:lumOff val="25000"/>
                  </a:schemeClr>
                </a:solidFill>
                <a:cs typeface="Arial" pitchFamily="34" charset="0"/>
              </a:rPr>
              <a:t> los </a:t>
            </a:r>
            <a:r>
              <a:rPr lang="en-US" altLang="ko-KR" b="1" dirty="0" err="1">
                <a:solidFill>
                  <a:schemeClr val="tx1">
                    <a:lumMod val="75000"/>
                    <a:lumOff val="25000"/>
                  </a:schemeClr>
                </a:solidFill>
                <a:cs typeface="Arial" pitchFamily="34" charset="0"/>
              </a:rPr>
              <a:t>lineamientos</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esta</a:t>
            </a:r>
            <a:r>
              <a:rPr lang="en-US" altLang="ko-KR" b="1" dirty="0">
                <a:solidFill>
                  <a:schemeClr val="tx1">
                    <a:lumMod val="75000"/>
                    <a:lumOff val="25000"/>
                  </a:schemeClr>
                </a:solidFill>
                <a:cs typeface="Arial" pitchFamily="34" charset="0"/>
              </a:rPr>
              <a:t> agenda y sus </a:t>
            </a:r>
            <a:r>
              <a:rPr lang="en-US" altLang="ko-KR" b="1" dirty="0" err="1">
                <a:solidFill>
                  <a:schemeClr val="tx1">
                    <a:lumMod val="75000"/>
                    <a:lumOff val="25000"/>
                  </a:schemeClr>
                </a:solidFill>
                <a:cs typeface="Arial" pitchFamily="34" charset="0"/>
              </a:rPr>
              <a:t>avances</a:t>
            </a:r>
            <a:r>
              <a:rPr lang="en-US" altLang="ko-KR" b="1" dirty="0">
                <a:solidFill>
                  <a:schemeClr val="tx1">
                    <a:lumMod val="75000"/>
                    <a:lumOff val="25000"/>
                  </a:schemeClr>
                </a:solidFill>
                <a:cs typeface="Arial" pitchFamily="34" charset="0"/>
              </a:rPr>
              <a:t>, se </a:t>
            </a:r>
            <a:r>
              <a:rPr lang="en-US" altLang="ko-KR" b="1" dirty="0" err="1">
                <a:solidFill>
                  <a:schemeClr val="tx1">
                    <a:lumMod val="75000"/>
                    <a:lumOff val="25000"/>
                  </a:schemeClr>
                </a:solidFill>
                <a:cs typeface="Arial" pitchFamily="34" charset="0"/>
              </a:rPr>
              <a:t>plantea</a:t>
            </a:r>
            <a:r>
              <a:rPr lang="en-US" altLang="ko-KR" b="1" dirty="0">
                <a:solidFill>
                  <a:schemeClr val="tx1">
                    <a:lumMod val="75000"/>
                    <a:lumOff val="25000"/>
                  </a:schemeClr>
                </a:solidFill>
                <a:cs typeface="Arial" pitchFamily="34" charset="0"/>
              </a:rPr>
              <a:t> una Agenda de </a:t>
            </a:r>
            <a:r>
              <a:rPr lang="en-US" altLang="ko-KR" b="1" dirty="0" err="1">
                <a:solidFill>
                  <a:schemeClr val="tx1">
                    <a:lumMod val="75000"/>
                    <a:lumOff val="25000"/>
                  </a:schemeClr>
                </a:solidFill>
                <a:cs typeface="Arial" pitchFamily="34" charset="0"/>
              </a:rPr>
              <a:t>Transformación</a:t>
            </a:r>
            <a:r>
              <a:rPr lang="en-US" altLang="ko-KR" b="1" dirty="0">
                <a:solidFill>
                  <a:schemeClr val="tx1">
                    <a:lumMod val="75000"/>
                    <a:lumOff val="25000"/>
                  </a:schemeClr>
                </a:solidFill>
                <a:cs typeface="Arial" pitchFamily="34" charset="0"/>
              </a:rPr>
              <a:t> Digital </a:t>
            </a:r>
            <a:r>
              <a:rPr lang="en-US" altLang="ko-KR" b="1" dirty="0" err="1">
                <a:solidFill>
                  <a:schemeClr val="tx1">
                    <a:lumMod val="75000"/>
                    <a:lumOff val="25000"/>
                  </a:schemeClr>
                </a:solidFill>
                <a:cs typeface="Arial" pitchFamily="34" charset="0"/>
              </a:rPr>
              <a:t>como</a:t>
            </a:r>
            <a:r>
              <a:rPr lang="en-US" altLang="ko-KR" b="1" dirty="0">
                <a:solidFill>
                  <a:schemeClr val="tx1">
                    <a:lumMod val="75000"/>
                    <a:lumOff val="25000"/>
                  </a:schemeClr>
                </a:solidFill>
                <a:cs typeface="Arial" pitchFamily="34" charset="0"/>
              </a:rPr>
              <a:t> el </a:t>
            </a:r>
            <a:r>
              <a:rPr lang="en-US" altLang="ko-KR" b="1" dirty="0" err="1">
                <a:solidFill>
                  <a:schemeClr val="tx1">
                    <a:lumMod val="75000"/>
                    <a:lumOff val="25000"/>
                  </a:schemeClr>
                </a:solidFill>
                <a:cs typeface="Arial" pitchFamily="34" charset="0"/>
              </a:rPr>
              <a:t>esfuerzo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más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reciente</a:t>
            </a:r>
            <a:endParaRPr lang="en-US" altLang="ko-KR" b="1"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995454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Chile</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7" name="Marcador de contenido 2">
            <a:extLst>
              <a:ext uri="{FF2B5EF4-FFF2-40B4-BE49-F238E27FC236}">
                <a16:creationId xmlns:a16="http://schemas.microsoft.com/office/drawing/2014/main" id="{DEFAFA21-3970-48F6-990F-C3D395F96FB0}"/>
              </a:ext>
            </a:extLst>
          </p:cNvPr>
          <p:cNvSpPr txBox="1">
            <a:spLocks/>
          </p:cNvSpPr>
          <p:nvPr/>
        </p:nvSpPr>
        <p:spPr>
          <a:xfrm>
            <a:off x="308346" y="1419661"/>
            <a:ext cx="10515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t>Políticas digitales con enfoque productivo</a:t>
            </a:r>
          </a:p>
          <a:p>
            <a:pPr marL="0" indent="0">
              <a:buFont typeface="Arial" panose="020B0604020202020204" pitchFamily="34" charset="0"/>
              <a:buNone/>
            </a:pPr>
            <a:endParaRPr lang="es-EC" dirty="0"/>
          </a:p>
          <a:p>
            <a:pPr>
              <a:spcBef>
                <a:spcPts val="0"/>
              </a:spcBef>
              <a:spcAft>
                <a:spcPts val="1200"/>
              </a:spcAft>
              <a:buFont typeface="Wingdings" panose="05000000000000000000" pitchFamily="2" charset="2"/>
              <a:buChar char="§"/>
            </a:pPr>
            <a:endParaRPr lang="en-US" dirty="0"/>
          </a:p>
        </p:txBody>
      </p:sp>
      <p:sp>
        <p:nvSpPr>
          <p:cNvPr id="8" name="Marcador de contenido 2">
            <a:extLst>
              <a:ext uri="{FF2B5EF4-FFF2-40B4-BE49-F238E27FC236}">
                <a16:creationId xmlns:a16="http://schemas.microsoft.com/office/drawing/2014/main" id="{BC923029-B87F-4167-89E3-625B816AE8C9}"/>
              </a:ext>
            </a:extLst>
          </p:cNvPr>
          <p:cNvSpPr txBox="1">
            <a:spLocks/>
          </p:cNvSpPr>
          <p:nvPr/>
        </p:nvSpPr>
        <p:spPr>
          <a:xfrm>
            <a:off x="759761" y="212604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Agenda Digital 2020</a:t>
            </a:r>
          </a:p>
          <a:p>
            <a:pPr marL="0" indent="0" algn="just">
              <a:spcBef>
                <a:spcPts val="0"/>
              </a:spcBef>
              <a:spcAft>
                <a:spcPts val="1200"/>
              </a:spcAft>
              <a:buNone/>
            </a:pPr>
            <a:endParaRPr lang="es-EC" sz="2400" dirty="0"/>
          </a:p>
          <a:p>
            <a:pPr algn="just">
              <a:spcBef>
                <a:spcPts val="0"/>
              </a:spcBef>
              <a:spcAft>
                <a:spcPts val="1200"/>
              </a:spcAft>
              <a:buFont typeface="Wingdings" panose="05000000000000000000" pitchFamily="2" charset="2"/>
              <a:buChar char="§"/>
            </a:pPr>
            <a:r>
              <a:rPr lang="es-EC" sz="2400" dirty="0"/>
              <a:t>Transformación digital como línea de acción de desarrollo empresarial</a:t>
            </a:r>
          </a:p>
          <a:p>
            <a:pPr algn="just">
              <a:spcBef>
                <a:spcPts val="0"/>
              </a:spcBef>
              <a:spcAft>
                <a:spcPts val="1200"/>
              </a:spcAft>
              <a:buFont typeface="Wingdings" panose="05000000000000000000" pitchFamily="2" charset="2"/>
              <a:buChar char="§"/>
            </a:pPr>
            <a:r>
              <a:rPr lang="es-EC" sz="2400" dirty="0"/>
              <a:t>Hace referencia a la incorporación de las TIC en los procesos productivos como instrumento de mejora en la estructura productiva.</a:t>
            </a:r>
          </a:p>
          <a:p>
            <a:pPr lvl="1" algn="just">
              <a:spcBef>
                <a:spcPts val="0"/>
              </a:spcBef>
              <a:spcAft>
                <a:spcPts val="1200"/>
              </a:spcAft>
              <a:buFont typeface="Wingdings" panose="05000000000000000000" pitchFamily="2" charset="2"/>
              <a:buChar char="§"/>
            </a:pPr>
            <a:r>
              <a:rPr lang="es-EC" sz="2000" dirty="0"/>
              <a:t>Fortalecimiento de la industria TIC, especialmente a través del desarrollo de contenidos digitales</a:t>
            </a:r>
          </a:p>
          <a:p>
            <a:pPr lvl="1" algn="just">
              <a:spcBef>
                <a:spcPts val="0"/>
              </a:spcBef>
              <a:spcAft>
                <a:spcPts val="1200"/>
              </a:spcAft>
              <a:buFont typeface="Wingdings" panose="05000000000000000000" pitchFamily="2" charset="2"/>
              <a:buChar char="§"/>
            </a:pPr>
            <a:r>
              <a:rPr lang="es-EC" sz="2000" dirty="0"/>
              <a:t>Apoyo al emprendimiento e innovación, dirigiendo instrumentos específicos al ámbito digital.</a:t>
            </a:r>
          </a:p>
          <a:p>
            <a:pPr lvl="1" algn="just">
              <a:spcBef>
                <a:spcPts val="0"/>
              </a:spcBef>
              <a:spcAft>
                <a:spcPts val="1200"/>
              </a:spcAft>
              <a:buFont typeface="Wingdings" panose="05000000000000000000" pitchFamily="2" charset="2"/>
              <a:buChar char="§"/>
            </a:pPr>
            <a:r>
              <a:rPr lang="es-EC" sz="2000" dirty="0"/>
              <a:t>Apoyo al desarrollo de industrias inteligentes</a:t>
            </a:r>
          </a:p>
          <a:p>
            <a:pPr lvl="1" algn="just">
              <a:spcBef>
                <a:spcPts val="0"/>
              </a:spcBef>
              <a:spcAft>
                <a:spcPts val="1200"/>
              </a:spcAft>
              <a:buFont typeface="Wingdings" panose="05000000000000000000" pitchFamily="2" charset="2"/>
              <a:buChar char="§"/>
            </a:pPr>
            <a:r>
              <a:rPr lang="es-EC" sz="2000" dirty="0"/>
              <a:t>Facilitar la empleabilidad e inserción laboral</a:t>
            </a:r>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1720248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845554"/>
            <a:ext cx="4301718" cy="4955203"/>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para </a:t>
            </a:r>
            <a:r>
              <a:rPr lang="en-US" altLang="ko-KR" dirty="0" err="1">
                <a:solidFill>
                  <a:schemeClr val="tx1">
                    <a:lumMod val="75000"/>
                    <a:lumOff val="25000"/>
                  </a:schemeClr>
                </a:solidFill>
                <a:cs typeface="Arial" pitchFamily="34" charset="0"/>
              </a:rPr>
              <a:t>promover</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acceso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uso</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apropiación</a:t>
            </a:r>
            <a:r>
              <a:rPr lang="en-US" altLang="ko-KR" dirty="0">
                <a:solidFill>
                  <a:schemeClr val="tx1">
                    <a:lumMod val="75000"/>
                    <a:lumOff val="25000"/>
                  </a:schemeClr>
                </a:solidFill>
                <a:cs typeface="Arial" pitchFamily="34" charset="0"/>
              </a:rPr>
              <a:t> de las TIC </a:t>
            </a:r>
            <a:r>
              <a:rPr lang="en-US" altLang="ko-KR" dirty="0" err="1">
                <a:solidFill>
                  <a:schemeClr val="tx1">
                    <a:lumMod val="75000"/>
                    <a:lumOff val="25000"/>
                  </a:schemeClr>
                </a:solidFill>
                <a:cs typeface="Arial" pitchFamily="34" charset="0"/>
              </a:rPr>
              <a:t>están</a:t>
            </a:r>
            <a:r>
              <a:rPr lang="en-US" altLang="ko-KR" dirty="0">
                <a:solidFill>
                  <a:schemeClr val="tx1">
                    <a:lumMod val="75000"/>
                    <a:lumOff val="25000"/>
                  </a:schemeClr>
                </a:solidFill>
                <a:cs typeface="Arial" pitchFamily="34" charset="0"/>
              </a:rPr>
              <a:t> bajo </a:t>
            </a:r>
            <a:r>
              <a:rPr lang="en-US" altLang="ko-KR" dirty="0" err="1">
                <a:solidFill>
                  <a:schemeClr val="tx1">
                    <a:lumMod val="75000"/>
                    <a:lumOff val="25000"/>
                  </a:schemeClr>
                </a:solidFill>
                <a:cs typeface="Arial" pitchFamily="34" charset="0"/>
              </a:rPr>
              <a:t>rectoría</a:t>
            </a:r>
            <a:r>
              <a:rPr lang="en-US" altLang="ko-KR" dirty="0">
                <a:solidFill>
                  <a:schemeClr val="tx1">
                    <a:lumMod val="75000"/>
                    <a:lumOff val="25000"/>
                  </a:schemeClr>
                </a:solidFill>
                <a:cs typeface="Arial" pitchFamily="34" charset="0"/>
              </a:rPr>
              <a:t> del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Tecnologías</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Información</a:t>
            </a:r>
            <a:r>
              <a:rPr lang="en-US" altLang="ko-KR" dirty="0">
                <a:solidFill>
                  <a:schemeClr val="tx1">
                    <a:lumMod val="75000"/>
                    <a:lumOff val="25000"/>
                  </a:schemeClr>
                </a:solidFill>
                <a:cs typeface="Arial" pitchFamily="34" charset="0"/>
              </a:rPr>
              <a:t> y Comunicaciones (MINTIC)</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Viceministerio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Economía</a:t>
            </a:r>
            <a:r>
              <a:rPr lang="en-US" altLang="ko-KR" dirty="0">
                <a:solidFill>
                  <a:schemeClr val="tx1">
                    <a:lumMod val="75000"/>
                    <a:lumOff val="25000"/>
                  </a:schemeClr>
                </a:solidFill>
                <a:cs typeface="Arial" pitchFamily="34" charset="0"/>
              </a:rPr>
              <a:t> Digital se </a:t>
            </a:r>
            <a:r>
              <a:rPr lang="en-US" altLang="ko-KR" dirty="0" err="1">
                <a:solidFill>
                  <a:schemeClr val="tx1">
                    <a:lumMod val="75000"/>
                    <a:lumOff val="25000"/>
                  </a:schemeClr>
                </a:solidFill>
                <a:cs typeface="Arial" pitchFamily="34" charset="0"/>
              </a:rPr>
              <a:t>crea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reconocimiento</a:t>
            </a:r>
            <a:r>
              <a:rPr lang="en-US" altLang="ko-KR" dirty="0">
                <a:solidFill>
                  <a:schemeClr val="tx1">
                    <a:lumMod val="75000"/>
                    <a:lumOff val="25000"/>
                  </a:schemeClr>
                </a:solidFill>
                <a:cs typeface="Arial" pitchFamily="34" charset="0"/>
              </a:rPr>
              <a:t> a la </a:t>
            </a:r>
            <a:r>
              <a:rPr lang="en-US" altLang="ko-KR" dirty="0" err="1">
                <a:solidFill>
                  <a:schemeClr val="tx1">
                    <a:lumMod val="75000"/>
                    <a:lumOff val="25000"/>
                  </a:schemeClr>
                </a:solidFill>
                <a:cs typeface="Arial" pitchFamily="34" charset="0"/>
              </a:rPr>
              <a:t>importancia</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adopción</a:t>
            </a:r>
            <a:r>
              <a:rPr lang="en-US" altLang="ko-KR" dirty="0">
                <a:solidFill>
                  <a:schemeClr val="tx1">
                    <a:lumMod val="75000"/>
                    <a:lumOff val="25000"/>
                  </a:schemeClr>
                </a:solidFill>
                <a:cs typeface="Arial" pitchFamily="34" charset="0"/>
              </a:rPr>
              <a:t> de las TIC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factor </a:t>
            </a:r>
            <a:r>
              <a:rPr lang="en-US" altLang="ko-KR" dirty="0" err="1">
                <a:solidFill>
                  <a:schemeClr val="tx1">
                    <a:lumMod val="75000"/>
                    <a:lumOff val="25000"/>
                  </a:schemeClr>
                </a:solidFill>
                <a:cs typeface="Arial" pitchFamily="34" charset="0"/>
              </a:rPr>
              <a:t>crítico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competitividad</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Comisión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Intersectorial</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pra</a:t>
            </a:r>
            <a:r>
              <a:rPr lang="en-US" altLang="ko-KR" dirty="0">
                <a:solidFill>
                  <a:schemeClr val="tx1">
                    <a:lumMod val="75000"/>
                    <a:lumOff val="25000"/>
                  </a:schemeClr>
                </a:solidFill>
                <a:cs typeface="Arial" pitchFamily="34" charset="0"/>
              </a:rPr>
              <a:t> el Desarrollo de la </a:t>
            </a:r>
            <a:r>
              <a:rPr lang="en-US" altLang="ko-KR" dirty="0" err="1">
                <a:solidFill>
                  <a:schemeClr val="tx1">
                    <a:lumMod val="75000"/>
                    <a:lumOff val="25000"/>
                  </a:schemeClr>
                </a:solidFill>
                <a:cs typeface="Arial" pitchFamily="34" charset="0"/>
              </a:rPr>
              <a:t>Economía</a:t>
            </a:r>
            <a:r>
              <a:rPr lang="en-US" altLang="ko-KR" dirty="0">
                <a:solidFill>
                  <a:schemeClr val="tx1">
                    <a:lumMod val="75000"/>
                    <a:lumOff val="25000"/>
                  </a:schemeClr>
                </a:solidFill>
                <a:cs typeface="Arial" pitchFamily="34" charset="0"/>
              </a:rPr>
              <a:t> Digital (2018)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espacio</a:t>
            </a:r>
            <a:r>
              <a:rPr lang="en-US" altLang="ko-KR" dirty="0">
                <a:solidFill>
                  <a:schemeClr val="tx1">
                    <a:lumMod val="75000"/>
                    <a:lumOff val="25000"/>
                  </a:schemeClr>
                </a:solidFill>
                <a:cs typeface="Arial" pitchFamily="34" charset="0"/>
              </a:rPr>
              <a:t> para articular </a:t>
            </a:r>
            <a:r>
              <a:rPr lang="en-US" altLang="ko-KR" dirty="0" err="1">
                <a:solidFill>
                  <a:schemeClr val="tx1">
                    <a:lumMod val="75000"/>
                    <a:lumOff val="25000"/>
                  </a:schemeClr>
                </a:solidFill>
                <a:cs typeface="Arial" pitchFamily="34" charset="0"/>
              </a:rPr>
              <a:t>procesos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formulación</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relacionadas</a:t>
            </a:r>
            <a:r>
              <a:rPr lang="en-US" altLang="ko-KR" dirty="0">
                <a:solidFill>
                  <a:schemeClr val="tx1">
                    <a:lumMod val="75000"/>
                    <a:lumOff val="25000"/>
                  </a:schemeClr>
                </a:solidFill>
                <a:cs typeface="Arial" pitchFamily="34" charset="0"/>
              </a:rPr>
              <a:t> con las </a:t>
            </a:r>
            <a:r>
              <a:rPr lang="en-US" altLang="ko-KR" dirty="0" err="1">
                <a:solidFill>
                  <a:schemeClr val="tx1">
                    <a:lumMod val="75000"/>
                    <a:lumOff val="25000"/>
                  </a:schemeClr>
                </a:solidFill>
                <a:cs typeface="Arial" pitchFamily="34" charset="0"/>
              </a:rPr>
              <a:t>actividades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sociales</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económicas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habilitadas</a:t>
            </a:r>
            <a:r>
              <a:rPr lang="en-US" altLang="ko-KR" dirty="0">
                <a:solidFill>
                  <a:schemeClr val="tx1">
                    <a:lumMod val="75000"/>
                    <a:lumOff val="25000"/>
                  </a:schemeClr>
                </a:solidFill>
                <a:cs typeface="Arial" pitchFamily="34" charset="0"/>
              </a:rPr>
              <a:t> por las TIC.</a:t>
            </a:r>
          </a:p>
          <a:p>
            <a:pPr>
              <a:spcAft>
                <a:spcPts val="1200"/>
              </a:spcAft>
            </a:pPr>
            <a:endParaRPr lang="en-US" altLang="ko-KR" sz="1600"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Colombia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966796" y="1784005"/>
            <a:ext cx="4914747" cy="4708981"/>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Intéres</a:t>
            </a:r>
            <a:r>
              <a:rPr lang="en-US" altLang="ko-KR" dirty="0">
                <a:solidFill>
                  <a:schemeClr val="tx1">
                    <a:lumMod val="75000"/>
                    <a:lumOff val="25000"/>
                  </a:schemeClr>
                </a:solidFill>
                <a:cs typeface="Arial" pitchFamily="34" charset="0"/>
              </a:rPr>
              <a:t> por </a:t>
            </a:r>
            <a:r>
              <a:rPr lang="en-US" altLang="ko-KR" dirty="0" err="1">
                <a:solidFill>
                  <a:schemeClr val="tx1">
                    <a:lumMod val="75000"/>
                    <a:lumOff val="25000"/>
                  </a:schemeClr>
                </a:solidFill>
                <a:cs typeface="Arial" pitchFamily="34" charset="0"/>
              </a:rPr>
              <a:t>fortalecer</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adopción</a:t>
            </a:r>
            <a:r>
              <a:rPr lang="en-US" altLang="ko-KR" dirty="0">
                <a:solidFill>
                  <a:schemeClr val="tx1">
                    <a:lumMod val="75000"/>
                    <a:lumOff val="25000"/>
                  </a:schemeClr>
                </a:solidFill>
                <a:cs typeface="Arial" pitchFamily="34" charset="0"/>
              </a:rPr>
              <a:t> de las TIC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las </a:t>
            </a:r>
            <a:r>
              <a:rPr lang="en-US" altLang="ko-KR" dirty="0" err="1">
                <a:solidFill>
                  <a:schemeClr val="tx1">
                    <a:lumMod val="75000"/>
                    <a:lumOff val="25000"/>
                  </a:schemeClr>
                </a:solidFill>
                <a:cs typeface="Arial" pitchFamily="34" charset="0"/>
              </a:rPr>
              <a:t>empresas</a:t>
            </a:r>
            <a:r>
              <a:rPr lang="en-US" altLang="ko-KR" dirty="0">
                <a:solidFill>
                  <a:schemeClr val="tx1">
                    <a:lumMod val="75000"/>
                    <a:lumOff val="25000"/>
                  </a:schemeClr>
                </a:solidFill>
                <a:cs typeface="Arial" pitchFamily="34" charset="0"/>
              </a:rPr>
              <a:t> surge de la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transformación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productiva</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Plan Nacional de </a:t>
            </a:r>
            <a:r>
              <a:rPr lang="en-US" altLang="ko-KR" dirty="0" err="1">
                <a:solidFill>
                  <a:schemeClr val="tx1">
                    <a:lumMod val="75000"/>
                    <a:lumOff val="25000"/>
                  </a:schemeClr>
                </a:solidFill>
                <a:cs typeface="Arial" pitchFamily="34" charset="0"/>
              </a:rPr>
              <a:t>Tecnologías</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Información</a:t>
            </a:r>
            <a:r>
              <a:rPr lang="en-US" altLang="ko-KR" dirty="0">
                <a:solidFill>
                  <a:schemeClr val="tx1">
                    <a:lumMod val="75000"/>
                    <a:lumOff val="25000"/>
                  </a:schemeClr>
                </a:solidFill>
                <a:cs typeface="Arial" pitchFamily="34" charset="0"/>
              </a:rPr>
              <a:t> y las Comunicaciones (2008-2019): </a:t>
            </a:r>
            <a:r>
              <a:rPr lang="en-US" altLang="ko-KR" dirty="0" err="1">
                <a:solidFill>
                  <a:schemeClr val="tx1">
                    <a:lumMod val="75000"/>
                    <a:lumOff val="25000"/>
                  </a:schemeClr>
                </a:solidFill>
                <a:cs typeface="Arial" pitchFamily="34" charset="0"/>
              </a:rPr>
              <a:t>marco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referencial</a:t>
            </a:r>
            <a:r>
              <a:rPr lang="en-US" altLang="ko-KR" dirty="0">
                <a:solidFill>
                  <a:schemeClr val="tx1">
                    <a:lumMod val="75000"/>
                    <a:lumOff val="25000"/>
                  </a:schemeClr>
                </a:solidFill>
                <a:cs typeface="Arial" pitchFamily="34" charset="0"/>
              </a:rPr>
              <a:t> para </a:t>
            </a:r>
            <a:r>
              <a:rPr lang="en-US" altLang="ko-KR" dirty="0" err="1">
                <a:solidFill>
                  <a:schemeClr val="tx1">
                    <a:lumMod val="75000"/>
                    <a:lumOff val="25000"/>
                  </a:schemeClr>
                </a:solidFill>
                <a:cs typeface="Arial" pitchFamily="34" charset="0"/>
              </a:rPr>
              <a:t>orientar</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desarollo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estrategias</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Plan </a:t>
            </a:r>
            <a:r>
              <a:rPr lang="en-US" altLang="ko-KR" dirty="0" err="1">
                <a:solidFill>
                  <a:schemeClr val="tx1">
                    <a:lumMod val="75000"/>
                    <a:lumOff val="25000"/>
                  </a:schemeClr>
                </a:solidFill>
                <a:cs typeface="Arial" pitchFamily="34" charset="0"/>
              </a:rPr>
              <a:t>Vive</a:t>
            </a:r>
            <a:r>
              <a:rPr lang="en-US" altLang="ko-KR" dirty="0">
                <a:solidFill>
                  <a:schemeClr val="tx1">
                    <a:lumMod val="75000"/>
                    <a:lumOff val="25000"/>
                  </a:schemeClr>
                </a:solidFill>
                <a:cs typeface="Arial" pitchFamily="34" charset="0"/>
              </a:rPr>
              <a:t> Digital (2010-2014/2014-2018): </a:t>
            </a:r>
            <a:r>
              <a:rPr lang="en-US" altLang="ko-KR" dirty="0" err="1">
                <a:solidFill>
                  <a:schemeClr val="tx1">
                    <a:lumMod val="75000"/>
                    <a:lumOff val="25000"/>
                  </a:schemeClr>
                </a:solidFill>
                <a:cs typeface="Arial" pitchFamily="34" charset="0"/>
              </a:rPr>
              <a:t>enfoque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el Desarrollo de </a:t>
            </a:r>
            <a:r>
              <a:rPr lang="en-US" altLang="ko-KR" dirty="0" err="1">
                <a:solidFill>
                  <a:schemeClr val="tx1">
                    <a:lumMod val="75000"/>
                    <a:lumOff val="25000"/>
                  </a:schemeClr>
                </a:solidFill>
                <a:cs typeface="Arial" pitchFamily="34" charset="0"/>
              </a:rPr>
              <a:t>ecosistema</a:t>
            </a:r>
            <a:r>
              <a:rPr lang="en-US" altLang="ko-KR" dirty="0">
                <a:solidFill>
                  <a:schemeClr val="tx1">
                    <a:lumMod val="75000"/>
                    <a:lumOff val="25000"/>
                  </a:schemeClr>
                </a:solidFill>
                <a:cs typeface="Arial" pitchFamily="34" charset="0"/>
              </a:rPr>
              <a:t> digital </a:t>
            </a:r>
          </a:p>
          <a:p>
            <a:pPr marL="342900" indent="-342900">
              <a:spcAft>
                <a:spcPts val="1200"/>
              </a:spcAft>
              <a:buFont typeface="Wingdings" panose="05000000000000000000" pitchFamily="2" charset="2"/>
              <a:buChar char="§"/>
            </a:pPr>
            <a:r>
              <a:rPr lang="en-US" altLang="ko-KR" b="1" dirty="0" err="1">
                <a:solidFill>
                  <a:schemeClr val="tx1">
                    <a:lumMod val="75000"/>
                    <a:lumOff val="25000"/>
                  </a:schemeClr>
                </a:solidFill>
                <a:cs typeface="Arial" pitchFamily="34" charset="0"/>
              </a:rPr>
              <a:t>Incorporación</a:t>
            </a:r>
            <a:r>
              <a:rPr lang="en-US" altLang="ko-KR" b="1" dirty="0">
                <a:solidFill>
                  <a:schemeClr val="tx1">
                    <a:lumMod val="75000"/>
                    <a:lumOff val="25000"/>
                  </a:schemeClr>
                </a:solidFill>
                <a:cs typeface="Arial" pitchFamily="34" charset="0"/>
              </a:rPr>
              <a:t> de las TIC a </a:t>
            </a:r>
            <a:r>
              <a:rPr lang="en-US" altLang="ko-KR" b="1" dirty="0" err="1">
                <a:solidFill>
                  <a:schemeClr val="tx1">
                    <a:lumMod val="75000"/>
                    <a:lumOff val="25000"/>
                  </a:schemeClr>
                </a:solidFill>
                <a:cs typeface="Arial" pitchFamily="34" charset="0"/>
              </a:rPr>
              <a:t>nivel</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empresarial</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figura</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como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prioridad</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explícita</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política</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pública</a:t>
            </a:r>
            <a:r>
              <a:rPr lang="en-US" altLang="ko-KR" b="1" dirty="0">
                <a:solidFill>
                  <a:schemeClr val="tx1">
                    <a:lumMod val="75000"/>
                    <a:lumOff val="25000"/>
                  </a:schemeClr>
                </a:solidFill>
                <a:cs typeface="Arial" pitchFamily="34" charset="0"/>
              </a:rPr>
              <a:t> – </a:t>
            </a:r>
            <a:r>
              <a:rPr lang="en-US" altLang="ko-KR" b="1" dirty="0" err="1">
                <a:solidFill>
                  <a:schemeClr val="tx1">
                    <a:lumMod val="75000"/>
                    <a:lumOff val="25000"/>
                  </a:schemeClr>
                </a:solidFill>
                <a:cs typeface="Arial" pitchFamily="34" charset="0"/>
              </a:rPr>
              <a:t>Mipyme</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Vive</a:t>
            </a:r>
            <a:r>
              <a:rPr lang="en-US" altLang="ko-KR" b="1" dirty="0">
                <a:solidFill>
                  <a:schemeClr val="tx1">
                    <a:lumMod val="75000"/>
                    <a:lumOff val="25000"/>
                  </a:schemeClr>
                </a:solidFill>
                <a:cs typeface="Arial" pitchFamily="34" charset="0"/>
              </a:rPr>
              <a:t> Digital</a:t>
            </a:r>
          </a:p>
          <a:p>
            <a:pPr marL="342900" indent="-342900">
              <a:spcAft>
                <a:spcPts val="1200"/>
              </a:spcAft>
              <a:buFont typeface="Wingdings" panose="05000000000000000000" pitchFamily="2" charset="2"/>
              <a:buChar char="§"/>
            </a:pP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2088391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Colombia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err="1">
                <a:solidFill>
                  <a:schemeClr val="accent2">
                    <a:lumMod val="75000"/>
                  </a:schemeClr>
                </a:solidFill>
              </a:rPr>
              <a:t>Mipyme</a:t>
            </a:r>
            <a:r>
              <a:rPr lang="es-EC" sz="2400" b="1" i="1" dirty="0">
                <a:solidFill>
                  <a:schemeClr val="accent2">
                    <a:lumMod val="75000"/>
                  </a:schemeClr>
                </a:solidFill>
              </a:rPr>
              <a:t> Vive Digital</a:t>
            </a:r>
          </a:p>
          <a:p>
            <a:pPr marL="0" indent="0">
              <a:buFont typeface="Arial" panose="020B0604020202020204" pitchFamily="34" charset="0"/>
              <a:buNone/>
            </a:pPr>
            <a:endParaRPr lang="es-EC" sz="2400" dirty="0">
              <a:solidFill>
                <a:schemeClr val="accent2">
                  <a:lumMod val="75000"/>
                </a:schemeClr>
              </a:solidFill>
            </a:endParaRPr>
          </a:p>
          <a:p>
            <a:pPr algn="just">
              <a:spcBef>
                <a:spcPts val="0"/>
              </a:spcBef>
              <a:spcAft>
                <a:spcPts val="1200"/>
              </a:spcAft>
              <a:buFont typeface="Wingdings" panose="05000000000000000000" pitchFamily="2" charset="2"/>
              <a:buChar char="§"/>
            </a:pPr>
            <a:r>
              <a:rPr lang="es-EC" sz="2400" dirty="0"/>
              <a:t>Promueve la transformación de los modelos de negocio de las </a:t>
            </a:r>
            <a:r>
              <a:rPr lang="es-EC" sz="2400" dirty="0" err="1"/>
              <a:t>Mipyme</a:t>
            </a:r>
            <a:r>
              <a:rPr lang="es-EC" sz="2400" dirty="0"/>
              <a:t>, a través de la interconexión de cinco líneas de acción:</a:t>
            </a:r>
          </a:p>
          <a:p>
            <a:pPr lvl="1" algn="just">
              <a:spcBef>
                <a:spcPts val="0"/>
              </a:spcBef>
              <a:spcAft>
                <a:spcPts val="1200"/>
              </a:spcAft>
              <a:buFont typeface="Wingdings" panose="05000000000000000000" pitchFamily="2" charset="2"/>
              <a:buChar char="§"/>
            </a:pPr>
            <a:r>
              <a:rPr lang="es-EC" sz="2000" dirty="0"/>
              <a:t>Capacitación: desarrollo de competencias y habilidades</a:t>
            </a:r>
          </a:p>
          <a:p>
            <a:pPr lvl="1" algn="just">
              <a:spcBef>
                <a:spcPts val="0"/>
              </a:spcBef>
              <a:spcAft>
                <a:spcPts val="1200"/>
              </a:spcAft>
              <a:buFont typeface="Wingdings" panose="05000000000000000000" pitchFamily="2" charset="2"/>
              <a:buChar char="§"/>
            </a:pPr>
            <a:r>
              <a:rPr lang="es-EC" sz="2000" dirty="0"/>
              <a:t>Acompañamiento: Centros de Transformación Digital</a:t>
            </a:r>
          </a:p>
          <a:p>
            <a:pPr lvl="1" algn="just">
              <a:spcBef>
                <a:spcPts val="0"/>
              </a:spcBef>
              <a:spcAft>
                <a:spcPts val="1200"/>
              </a:spcAft>
              <a:buFont typeface="Wingdings" panose="05000000000000000000" pitchFamily="2" charset="2"/>
              <a:buChar char="§"/>
            </a:pPr>
            <a:r>
              <a:rPr lang="es-EC" sz="2000" dirty="0"/>
              <a:t>Fomento de industria TIC: desarrollo de aplicaciones a la medida</a:t>
            </a:r>
          </a:p>
          <a:p>
            <a:pPr lvl="1" algn="just">
              <a:spcBef>
                <a:spcPts val="0"/>
              </a:spcBef>
              <a:spcAft>
                <a:spcPts val="1200"/>
              </a:spcAft>
              <a:buFont typeface="Wingdings" panose="05000000000000000000" pitchFamily="2" charset="2"/>
              <a:buChar char="§"/>
            </a:pPr>
            <a:r>
              <a:rPr lang="es-EC" sz="2000" dirty="0"/>
              <a:t>Comercio electrónico: transacciones en línea dentro de cadenas de valor</a:t>
            </a:r>
          </a:p>
          <a:p>
            <a:pPr lvl="1" algn="just">
              <a:spcBef>
                <a:spcPts val="0"/>
              </a:spcBef>
              <a:spcAft>
                <a:spcPts val="1200"/>
              </a:spcAft>
              <a:buFont typeface="Wingdings" panose="05000000000000000000" pitchFamily="2" charset="2"/>
              <a:buChar char="§"/>
            </a:pPr>
            <a:r>
              <a:rPr lang="es-EC" sz="2000" dirty="0" err="1"/>
              <a:t>Sensiblización</a:t>
            </a:r>
            <a:r>
              <a:rPr lang="es-EC" sz="2000" dirty="0"/>
              <a:t>: transformación de percepciones para promover una cultura digital en las empresas</a:t>
            </a:r>
            <a:endParaRPr lang="es-EC" dirty="0"/>
          </a:p>
          <a:p>
            <a:pPr lvl="1" algn="just">
              <a:spcBef>
                <a:spcPts val="0"/>
              </a:spcBef>
              <a:spcAft>
                <a:spcPts val="1200"/>
              </a:spcAft>
              <a:buFont typeface="Wingdings" panose="05000000000000000000" pitchFamily="2" charset="2"/>
              <a:buChar char="§"/>
            </a:pP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2777902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796818"/>
            <a:ext cx="4301718" cy="4678204"/>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El </a:t>
            </a:r>
            <a:r>
              <a:rPr lang="en-US" altLang="ko-KR" dirty="0" err="1">
                <a:solidFill>
                  <a:schemeClr val="tx1">
                    <a:lumMod val="75000"/>
                    <a:lumOff val="25000"/>
                  </a:schemeClr>
                </a:solidFill>
                <a:cs typeface="Arial" pitchFamily="34" charset="0"/>
              </a:rPr>
              <a:t>Viceministerio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Telecomunicaciones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pasó</a:t>
            </a:r>
            <a:r>
              <a:rPr lang="en-US" altLang="ko-KR" dirty="0">
                <a:solidFill>
                  <a:schemeClr val="tx1">
                    <a:lumMod val="75000"/>
                    <a:lumOff val="25000"/>
                  </a:schemeClr>
                </a:solidFill>
                <a:cs typeface="Arial" pitchFamily="34" charset="0"/>
              </a:rPr>
              <a:t> al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Ciencia</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Tecnología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2013 y se </a:t>
            </a:r>
            <a:r>
              <a:rPr lang="en-US" altLang="ko-KR" dirty="0" err="1">
                <a:solidFill>
                  <a:schemeClr val="tx1">
                    <a:lumMod val="75000"/>
                    <a:lumOff val="25000"/>
                  </a:schemeClr>
                </a:solidFill>
                <a:cs typeface="Arial" pitchFamily="34" charset="0"/>
              </a:rPr>
              <a:t>convierte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MICITT</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Economía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Industria</a:t>
            </a:r>
            <a:r>
              <a:rPr lang="en-US" altLang="ko-KR" dirty="0">
                <a:solidFill>
                  <a:schemeClr val="tx1">
                    <a:lumMod val="75000"/>
                    <a:lumOff val="25000"/>
                  </a:schemeClr>
                </a:solidFill>
                <a:cs typeface="Arial" pitchFamily="34" charset="0"/>
              </a:rPr>
              <a:t> y Comercio </a:t>
            </a:r>
            <a:r>
              <a:rPr lang="en-US" altLang="ko-KR" dirty="0" err="1">
                <a:solidFill>
                  <a:schemeClr val="tx1">
                    <a:lumMod val="75000"/>
                    <a:lumOff val="25000"/>
                  </a:schemeClr>
                </a:solidFill>
                <a:cs typeface="Arial" pitchFamily="34" charset="0"/>
              </a:rPr>
              <a:t>tiene</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rectoría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sobre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de foment </a:t>
            </a:r>
            <a:r>
              <a:rPr lang="en-US" altLang="ko-KR" dirty="0" err="1">
                <a:solidFill>
                  <a:schemeClr val="tx1">
                    <a:lumMod val="75000"/>
                    <a:lumOff val="25000"/>
                  </a:schemeClr>
                </a:solidFill>
                <a:cs typeface="Arial" pitchFamily="34" charset="0"/>
              </a:rPr>
              <a:t>productivo</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plantea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acciones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prioritarias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vinculadas</a:t>
            </a:r>
            <a:r>
              <a:rPr lang="en-US" altLang="ko-KR" dirty="0">
                <a:solidFill>
                  <a:schemeClr val="tx1">
                    <a:lumMod val="75000"/>
                    <a:lumOff val="25000"/>
                  </a:schemeClr>
                </a:solidFill>
                <a:cs typeface="Arial" pitchFamily="34" charset="0"/>
              </a:rPr>
              <a:t> a las TIC</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El Desarrollo de la </a:t>
            </a:r>
            <a:r>
              <a:rPr lang="en-US" altLang="ko-KR" dirty="0" err="1">
                <a:solidFill>
                  <a:schemeClr val="tx1">
                    <a:lumMod val="75000"/>
                    <a:lumOff val="25000"/>
                  </a:schemeClr>
                </a:solidFill>
                <a:cs typeface="Arial" pitchFamily="34" charset="0"/>
              </a:rPr>
              <a:t>Estrategia</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Transformación</a:t>
            </a:r>
            <a:r>
              <a:rPr lang="en-US" altLang="ko-KR" dirty="0">
                <a:solidFill>
                  <a:schemeClr val="tx1">
                    <a:lumMod val="75000"/>
                    <a:lumOff val="25000"/>
                  </a:schemeClr>
                </a:solidFill>
                <a:cs typeface="Arial" pitchFamily="34" charset="0"/>
              </a:rPr>
              <a:t> Digital del </a:t>
            </a:r>
            <a:r>
              <a:rPr lang="en-US" altLang="ko-KR" dirty="0" err="1">
                <a:solidFill>
                  <a:schemeClr val="tx1">
                    <a:lumMod val="75000"/>
                    <a:lumOff val="25000"/>
                  </a:schemeClr>
                </a:solidFill>
                <a:cs typeface="Arial" pitchFamily="34" charset="0"/>
              </a:rPr>
              <a:t>Bicentenario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responde</a:t>
            </a:r>
            <a:r>
              <a:rPr lang="en-US" altLang="ko-KR" dirty="0">
                <a:solidFill>
                  <a:schemeClr val="tx1">
                    <a:lumMod val="75000"/>
                    <a:lumOff val="25000"/>
                  </a:schemeClr>
                </a:solidFill>
                <a:cs typeface="Arial" pitchFamily="34" charset="0"/>
              </a:rPr>
              <a:t> a un </a:t>
            </a:r>
            <a:r>
              <a:rPr lang="en-US" altLang="ko-KR" dirty="0" err="1">
                <a:solidFill>
                  <a:schemeClr val="tx1">
                    <a:lumMod val="75000"/>
                    <a:lumOff val="25000"/>
                  </a:schemeClr>
                </a:solidFill>
                <a:cs typeface="Arial" pitchFamily="34" charset="0"/>
              </a:rPr>
              <a:t>proceso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liderado</a:t>
            </a:r>
            <a:r>
              <a:rPr lang="en-US" altLang="ko-KR" dirty="0">
                <a:solidFill>
                  <a:schemeClr val="tx1">
                    <a:lumMod val="75000"/>
                    <a:lumOff val="25000"/>
                  </a:schemeClr>
                </a:solidFill>
                <a:cs typeface="Arial" pitchFamily="34" charset="0"/>
              </a:rPr>
              <a:t> por el MICITT, con el </a:t>
            </a:r>
            <a:r>
              <a:rPr lang="en-US" altLang="ko-KR" dirty="0" err="1">
                <a:solidFill>
                  <a:schemeClr val="tx1">
                    <a:lumMod val="75000"/>
                    <a:lumOff val="25000"/>
                  </a:schemeClr>
                </a:solidFill>
                <a:cs typeface="Arial" pitchFamily="34" charset="0"/>
              </a:rPr>
              <a:t>apoyo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varias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entidades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gobierno</a:t>
            </a:r>
            <a:r>
              <a:rPr lang="en-US" altLang="ko-KR" dirty="0">
                <a:solidFill>
                  <a:schemeClr val="tx1">
                    <a:lumMod val="75000"/>
                    <a:lumOff val="25000"/>
                  </a:schemeClr>
                </a:solidFill>
                <a:cs typeface="Arial" pitchFamily="34" charset="0"/>
              </a:rPr>
              <a:t> y bajo los </a:t>
            </a:r>
            <a:r>
              <a:rPr lang="en-US" altLang="ko-KR" dirty="0" err="1">
                <a:solidFill>
                  <a:schemeClr val="tx1">
                    <a:lumMod val="75000"/>
                    <a:lumOff val="25000"/>
                  </a:schemeClr>
                </a:solidFill>
                <a:cs typeface="Arial" pitchFamily="34" charset="0"/>
              </a:rPr>
              <a:t>lineamientos</a:t>
            </a:r>
            <a:r>
              <a:rPr lang="en-US" altLang="ko-KR" dirty="0">
                <a:solidFill>
                  <a:schemeClr val="tx1">
                    <a:lumMod val="75000"/>
                    <a:lumOff val="25000"/>
                  </a:schemeClr>
                </a:solidFill>
                <a:cs typeface="Arial" pitchFamily="34" charset="0"/>
              </a:rPr>
              <a:t> politicos de la </a:t>
            </a:r>
            <a:r>
              <a:rPr lang="en-US" altLang="ko-KR" dirty="0" err="1">
                <a:solidFill>
                  <a:schemeClr val="tx1">
                    <a:lumMod val="75000"/>
                    <a:lumOff val="25000"/>
                  </a:schemeClr>
                </a:solidFill>
                <a:cs typeface="Arial" pitchFamily="34" charset="0"/>
              </a:rPr>
              <a:t>Presidencia</a:t>
            </a:r>
            <a:r>
              <a:rPr lang="en-US" altLang="ko-KR" dirty="0">
                <a:solidFill>
                  <a:schemeClr val="tx1">
                    <a:lumMod val="75000"/>
                    <a:lumOff val="25000"/>
                  </a:schemeClr>
                </a:solidFill>
                <a:cs typeface="Arial" pitchFamily="34" charset="0"/>
              </a:rPr>
              <a:t>.</a:t>
            </a:r>
          </a:p>
          <a:p>
            <a:pPr>
              <a:spcAft>
                <a:spcPts val="1200"/>
              </a:spcAft>
            </a:pPr>
            <a:endParaRPr lang="en-US" altLang="ko-KR" sz="1600"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Costa Rica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873756" y="1845554"/>
            <a:ext cx="4914747" cy="3847207"/>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b="1" dirty="0">
                <a:solidFill>
                  <a:schemeClr val="tx1">
                    <a:lumMod val="75000"/>
                    <a:lumOff val="25000"/>
                  </a:schemeClr>
                </a:solidFill>
                <a:cs typeface="Arial" pitchFamily="34" charset="0"/>
              </a:rPr>
              <a:t>Las </a:t>
            </a:r>
            <a:r>
              <a:rPr lang="en-US" altLang="ko-KR" b="1" dirty="0" err="1">
                <a:solidFill>
                  <a:schemeClr val="tx1">
                    <a:lumMod val="75000"/>
                    <a:lumOff val="25000"/>
                  </a:schemeClr>
                </a:solidFill>
                <a:cs typeface="Arial" pitchFamily="34" charset="0"/>
              </a:rPr>
              <a:t>estrategias</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política</a:t>
            </a:r>
            <a:r>
              <a:rPr lang="en-US" altLang="ko-KR" b="1" dirty="0">
                <a:solidFill>
                  <a:schemeClr val="tx1">
                    <a:lumMod val="75000"/>
                    <a:lumOff val="25000"/>
                  </a:schemeClr>
                </a:solidFill>
                <a:cs typeface="Arial" pitchFamily="34" charset="0"/>
              </a:rPr>
              <a:t> para </a:t>
            </a:r>
            <a:r>
              <a:rPr lang="en-US" altLang="ko-KR" b="1" dirty="0" err="1">
                <a:solidFill>
                  <a:schemeClr val="tx1">
                    <a:lumMod val="75000"/>
                    <a:lumOff val="25000"/>
                  </a:schemeClr>
                </a:solidFill>
                <a:cs typeface="Arial" pitchFamily="34" charset="0"/>
              </a:rPr>
              <a:t>orientar</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acciones</a:t>
            </a:r>
            <a:r>
              <a:rPr lang="en-US" altLang="ko-KR" b="1" dirty="0">
                <a:solidFill>
                  <a:schemeClr val="tx1">
                    <a:lumMod val="75000"/>
                    <a:lumOff val="25000"/>
                  </a:schemeClr>
                </a:solidFill>
                <a:cs typeface="Arial" pitchFamily="34" charset="0"/>
              </a:rPr>
              <a:t> del sector TIC no </a:t>
            </a:r>
            <a:r>
              <a:rPr lang="en-US" altLang="ko-KR" b="1" dirty="0" err="1">
                <a:solidFill>
                  <a:schemeClr val="tx1">
                    <a:lumMod val="75000"/>
                    <a:lumOff val="25000"/>
                  </a:schemeClr>
                </a:solidFill>
                <a:cs typeface="Arial" pitchFamily="34" charset="0"/>
              </a:rPr>
              <a:t>respondían</a:t>
            </a:r>
            <a:r>
              <a:rPr lang="en-US" altLang="ko-KR" b="1" dirty="0">
                <a:solidFill>
                  <a:schemeClr val="tx1">
                    <a:lumMod val="75000"/>
                    <a:lumOff val="25000"/>
                  </a:schemeClr>
                </a:solidFill>
                <a:cs typeface="Arial" pitchFamily="34" charset="0"/>
              </a:rPr>
              <a:t> a una vision integral hasta la </a:t>
            </a:r>
            <a:r>
              <a:rPr lang="en-US" altLang="ko-KR" b="1" dirty="0" err="1">
                <a:solidFill>
                  <a:schemeClr val="tx1">
                    <a:lumMod val="75000"/>
                    <a:lumOff val="25000"/>
                  </a:schemeClr>
                </a:solidFill>
                <a:cs typeface="Arial" pitchFamily="34" charset="0"/>
              </a:rPr>
              <a:t>presentación</a:t>
            </a:r>
            <a:r>
              <a:rPr lang="en-US" altLang="ko-KR" b="1" dirty="0">
                <a:solidFill>
                  <a:schemeClr val="tx1">
                    <a:lumMod val="75000"/>
                    <a:lumOff val="25000"/>
                  </a:schemeClr>
                </a:solidFill>
                <a:cs typeface="Arial" pitchFamily="34" charset="0"/>
              </a:rPr>
              <a:t> de la </a:t>
            </a:r>
            <a:r>
              <a:rPr lang="en-US" altLang="ko-KR" b="1" dirty="0" err="1">
                <a:solidFill>
                  <a:schemeClr val="tx1">
                    <a:lumMod val="75000"/>
                    <a:lumOff val="25000"/>
                  </a:schemeClr>
                </a:solidFill>
                <a:cs typeface="Arial" pitchFamily="34" charset="0"/>
              </a:rPr>
              <a:t>Estrategia</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Transformación</a:t>
            </a:r>
            <a:r>
              <a:rPr lang="en-US" altLang="ko-KR" b="1" dirty="0">
                <a:solidFill>
                  <a:schemeClr val="tx1">
                    <a:lumMod val="75000"/>
                    <a:lumOff val="25000"/>
                  </a:schemeClr>
                </a:solidFill>
                <a:cs typeface="Arial" pitchFamily="34" charset="0"/>
              </a:rPr>
              <a:t> Digital del </a:t>
            </a:r>
            <a:r>
              <a:rPr lang="en-US" altLang="ko-KR" b="1" dirty="0" err="1">
                <a:solidFill>
                  <a:schemeClr val="tx1">
                    <a:lumMod val="75000"/>
                    <a:lumOff val="25000"/>
                  </a:schemeClr>
                </a:solidFill>
                <a:cs typeface="Arial" pitchFamily="34" charset="0"/>
              </a:rPr>
              <a:t>Bicentenario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en</a:t>
            </a:r>
            <a:r>
              <a:rPr lang="en-US" altLang="ko-KR" b="1" dirty="0">
                <a:solidFill>
                  <a:schemeClr val="tx1">
                    <a:lumMod val="75000"/>
                    <a:lumOff val="25000"/>
                  </a:schemeClr>
                </a:solidFill>
                <a:cs typeface="Arial" pitchFamily="34" charset="0"/>
              </a:rPr>
              <a:t> 2018.</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Previo</a:t>
            </a:r>
            <a:r>
              <a:rPr lang="en-US" altLang="ko-KR" dirty="0">
                <a:solidFill>
                  <a:schemeClr val="tx1">
                    <a:lumMod val="75000"/>
                    <a:lumOff val="25000"/>
                  </a:schemeClr>
                </a:solidFill>
                <a:cs typeface="Arial" pitchFamily="34" charset="0"/>
              </a:rPr>
              <a:t> a </a:t>
            </a:r>
            <a:r>
              <a:rPr lang="en-US" altLang="ko-KR" dirty="0" err="1">
                <a:solidFill>
                  <a:schemeClr val="tx1">
                    <a:lumMod val="75000"/>
                    <a:lumOff val="25000"/>
                  </a:schemeClr>
                </a:solidFill>
                <a:cs typeface="Arial" pitchFamily="34" charset="0"/>
              </a:rPr>
              <a:t>esta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estrategia</a:t>
            </a:r>
            <a:r>
              <a:rPr lang="en-US" altLang="ko-KR" dirty="0">
                <a:solidFill>
                  <a:schemeClr val="tx1">
                    <a:lumMod val="75000"/>
                    <a:lumOff val="25000"/>
                  </a:schemeClr>
                </a:solidFill>
                <a:cs typeface="Arial" pitchFamily="34" charset="0"/>
              </a:rPr>
              <a:t>, el Plan </a:t>
            </a:r>
            <a:r>
              <a:rPr lang="en-US" altLang="ko-KR" dirty="0" err="1">
                <a:solidFill>
                  <a:schemeClr val="tx1">
                    <a:lumMod val="75000"/>
                    <a:lumOff val="25000"/>
                  </a:schemeClr>
                </a:solidFill>
                <a:cs typeface="Arial" pitchFamily="34" charset="0"/>
              </a:rPr>
              <a:t>Nacionald</a:t>
            </a:r>
            <a:r>
              <a:rPr lang="en-US" altLang="ko-KR" dirty="0">
                <a:solidFill>
                  <a:schemeClr val="tx1">
                    <a:lumMod val="75000"/>
                    <a:lumOff val="25000"/>
                  </a:schemeClr>
                </a:solidFill>
                <a:cs typeface="Arial" pitchFamily="34" charset="0"/>
              </a:rPr>
              <a:t> e Desarrollo de </a:t>
            </a:r>
            <a:r>
              <a:rPr lang="en-US" altLang="ko-KR" dirty="0" err="1">
                <a:solidFill>
                  <a:schemeClr val="tx1">
                    <a:lumMod val="75000"/>
                    <a:lumOff val="25000"/>
                  </a:schemeClr>
                </a:solidFill>
                <a:cs typeface="Arial" pitchFamily="34" charset="0"/>
              </a:rPr>
              <a:t>Telecomunicaciones</a:t>
            </a:r>
            <a:r>
              <a:rPr lang="en-US" altLang="ko-KR" dirty="0">
                <a:solidFill>
                  <a:schemeClr val="tx1">
                    <a:lumMod val="75000"/>
                    <a:lumOff val="25000"/>
                  </a:schemeClr>
                </a:solidFill>
                <a:cs typeface="Arial" pitchFamily="34" charset="0"/>
              </a:rPr>
              <a:t> era el principal </a:t>
            </a:r>
            <a:r>
              <a:rPr lang="en-US" altLang="ko-KR" dirty="0" err="1">
                <a:solidFill>
                  <a:schemeClr val="tx1">
                    <a:lumMod val="75000"/>
                    <a:lumOff val="25000"/>
                  </a:schemeClr>
                </a:solidFill>
                <a:cs typeface="Arial" pitchFamily="34" charset="0"/>
              </a:rPr>
              <a:t>instrumento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pero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estaba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enfocado</a:t>
            </a:r>
            <a:r>
              <a:rPr lang="en-US" altLang="ko-KR" dirty="0">
                <a:solidFill>
                  <a:schemeClr val="tx1">
                    <a:lumMod val="75000"/>
                    <a:lumOff val="25000"/>
                  </a:schemeClr>
                </a:solidFill>
                <a:cs typeface="Arial" pitchFamily="34" charset="0"/>
              </a:rPr>
              <a:t> a </a:t>
            </a:r>
            <a:r>
              <a:rPr lang="en-US" altLang="ko-KR" dirty="0" err="1">
                <a:solidFill>
                  <a:schemeClr val="tx1">
                    <a:lumMod val="75000"/>
                    <a:lumOff val="25000"/>
                  </a:schemeClr>
                </a:solidFill>
                <a:cs typeface="Arial" pitchFamily="34" charset="0"/>
              </a:rPr>
              <a:t>impulsar</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principalmente</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entorno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habilitante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alrededor</a:t>
            </a:r>
            <a:r>
              <a:rPr lang="en-US" altLang="ko-KR" dirty="0">
                <a:solidFill>
                  <a:schemeClr val="tx1">
                    <a:lumMod val="75000"/>
                    <a:lumOff val="25000"/>
                  </a:schemeClr>
                </a:solidFill>
                <a:cs typeface="Arial" pitchFamily="34" charset="0"/>
              </a:rPr>
              <a:t> de las TIC.</a:t>
            </a:r>
          </a:p>
          <a:p>
            <a:pPr marL="342900" indent="-342900">
              <a:spcAft>
                <a:spcPts val="1200"/>
              </a:spcAft>
              <a:buFont typeface="Wingdings" panose="05000000000000000000" pitchFamily="2" charset="2"/>
              <a:buChar char="§"/>
            </a:pP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1479729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descr="Imagen que contiene texto, mapa&#10;&#10;Descripción generada automáticamente">
            <a:extLst>
              <a:ext uri="{FF2B5EF4-FFF2-40B4-BE49-F238E27FC236}">
                <a16:creationId xmlns:a16="http://schemas.microsoft.com/office/drawing/2014/main" id="{CEE1D686-2E84-4B23-9FE1-B7F6E5500E81}"/>
              </a:ext>
            </a:extLst>
          </p:cNvPr>
          <p:cNvPicPr>
            <a:picLocks noChangeAspect="1"/>
          </p:cNvPicPr>
          <p:nvPr/>
        </p:nvPicPr>
        <p:blipFill rotWithShape="1">
          <a:blip r:embed="rId2">
            <a:extLst>
              <a:ext uri="{28A0092B-C50C-407E-A947-70E740481C1C}">
                <a14:useLocalDpi xmlns:a14="http://schemas.microsoft.com/office/drawing/2010/main" val="0"/>
              </a:ext>
            </a:extLst>
          </a:blip>
          <a:srcRect l="1946"/>
          <a:stretch/>
        </p:blipFill>
        <p:spPr>
          <a:xfrm>
            <a:off x="-13690" y="91440"/>
            <a:ext cx="5734993" cy="6723104"/>
          </a:xfrm>
          <a:prstGeom prst="rect">
            <a:avLst/>
          </a:prstGeom>
        </p:spPr>
      </p:pic>
      <p:cxnSp>
        <p:nvCxnSpPr>
          <p:cNvPr id="4" name="Straight Connector 4">
            <a:extLst>
              <a:ext uri="{FF2B5EF4-FFF2-40B4-BE49-F238E27FC236}">
                <a16:creationId xmlns:a16="http://schemas.microsoft.com/office/drawing/2014/main" id="{10FBCA72-7585-4DD6-AC16-0ABA324806B0}"/>
              </a:ext>
            </a:extLst>
          </p:cNvPr>
          <p:cNvCxnSpPr/>
          <p:nvPr/>
        </p:nvCxnSpPr>
        <p:spPr>
          <a:xfrm>
            <a:off x="6128551" y="91440"/>
            <a:ext cx="0" cy="667512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lowchart: Connector 6">
            <a:extLst>
              <a:ext uri="{FF2B5EF4-FFF2-40B4-BE49-F238E27FC236}">
                <a16:creationId xmlns:a16="http://schemas.microsoft.com/office/drawing/2014/main" id="{EFC58605-5F64-4326-9526-439454667A53}"/>
              </a:ext>
            </a:extLst>
          </p:cNvPr>
          <p:cNvSpPr/>
          <p:nvPr/>
        </p:nvSpPr>
        <p:spPr>
          <a:xfrm>
            <a:off x="6729221" y="1116143"/>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Flowchart: Connector 7">
            <a:extLst>
              <a:ext uri="{FF2B5EF4-FFF2-40B4-BE49-F238E27FC236}">
                <a16:creationId xmlns:a16="http://schemas.microsoft.com/office/drawing/2014/main" id="{15E63090-EA71-4AC8-8048-EEC26EB7C931}"/>
              </a:ext>
            </a:extLst>
          </p:cNvPr>
          <p:cNvSpPr/>
          <p:nvPr/>
        </p:nvSpPr>
        <p:spPr>
          <a:xfrm>
            <a:off x="6738085" y="34235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Flowchart: Connector 8">
            <a:extLst>
              <a:ext uri="{FF2B5EF4-FFF2-40B4-BE49-F238E27FC236}">
                <a16:creationId xmlns:a16="http://schemas.microsoft.com/office/drawing/2014/main" id="{F1CC2B04-AA16-4A90-A62A-67645524CCFB}"/>
              </a:ext>
            </a:extLst>
          </p:cNvPr>
          <p:cNvSpPr/>
          <p:nvPr/>
        </p:nvSpPr>
        <p:spPr>
          <a:xfrm>
            <a:off x="6750483" y="4631315"/>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Flowchart: Connector 9">
            <a:extLst>
              <a:ext uri="{FF2B5EF4-FFF2-40B4-BE49-F238E27FC236}">
                <a16:creationId xmlns:a16="http://schemas.microsoft.com/office/drawing/2014/main" id="{F197A1BC-F719-48A8-9E93-DC1DBCD77929}"/>
              </a:ext>
            </a:extLst>
          </p:cNvPr>
          <p:cNvSpPr/>
          <p:nvPr/>
        </p:nvSpPr>
        <p:spPr>
          <a:xfrm>
            <a:off x="6768211" y="57980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9" name="Group 11">
            <a:extLst>
              <a:ext uri="{FF2B5EF4-FFF2-40B4-BE49-F238E27FC236}">
                <a16:creationId xmlns:a16="http://schemas.microsoft.com/office/drawing/2014/main" id="{CBD9E74F-876F-4413-88C7-54F30F26AC50}"/>
              </a:ext>
            </a:extLst>
          </p:cNvPr>
          <p:cNvGrpSpPr/>
          <p:nvPr/>
        </p:nvGrpSpPr>
        <p:grpSpPr>
          <a:xfrm>
            <a:off x="7449252" y="1058065"/>
            <a:ext cx="6498604" cy="684633"/>
            <a:chOff x="803640" y="3320303"/>
            <a:chExt cx="2845112" cy="513475"/>
          </a:xfrm>
        </p:grpSpPr>
        <p:sp>
          <p:nvSpPr>
            <p:cNvPr id="10" name="TextBox 12">
              <a:extLst>
                <a:ext uri="{FF2B5EF4-FFF2-40B4-BE49-F238E27FC236}">
                  <a16:creationId xmlns:a16="http://schemas.microsoft.com/office/drawing/2014/main" id="{6F00331D-63A0-4783-B7E8-1FF9007ECCC8}"/>
                </a:ext>
              </a:extLst>
            </p:cNvPr>
            <p:cNvSpPr txBox="1"/>
            <p:nvPr/>
          </p:nvSpPr>
          <p:spPr>
            <a:xfrm>
              <a:off x="803640" y="3579862"/>
              <a:ext cx="2845112"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La economía digital en el contexto del </a:t>
              </a:r>
              <a:r>
                <a:rPr lang="es-EC" altLang="ko-KR" sz="1600" dirty="0" err="1">
                  <a:solidFill>
                    <a:schemeClr val="tx1">
                      <a:lumMod val="75000"/>
                      <a:lumOff val="25000"/>
                    </a:schemeClr>
                  </a:solidFill>
                  <a:cs typeface="Arial" pitchFamily="34" charset="0"/>
                </a:rPr>
                <a:t>eLAC</a:t>
              </a:r>
              <a:endParaRPr lang="ko-KR" altLang="en-US" sz="1600" dirty="0">
                <a:solidFill>
                  <a:schemeClr val="tx1">
                    <a:lumMod val="75000"/>
                    <a:lumOff val="25000"/>
                  </a:schemeClr>
                </a:solidFill>
                <a:cs typeface="Arial" pitchFamily="34" charset="0"/>
              </a:endParaRPr>
            </a:p>
          </p:txBody>
        </p:sp>
        <p:sp>
          <p:nvSpPr>
            <p:cNvPr id="11" name="TextBox 13">
              <a:extLst>
                <a:ext uri="{FF2B5EF4-FFF2-40B4-BE49-F238E27FC236}">
                  <a16:creationId xmlns:a16="http://schemas.microsoft.com/office/drawing/2014/main" id="{89F57FF4-0CA6-46A6-BBD8-7E7EC590D288}"/>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C</a:t>
              </a:r>
              <a:r>
                <a:rPr lang="en-US" altLang="ko-KR" sz="2000" b="1" dirty="0" err="1">
                  <a:solidFill>
                    <a:schemeClr val="tx1">
                      <a:lumMod val="75000"/>
                      <a:lumOff val="25000"/>
                    </a:schemeClr>
                  </a:solidFill>
                  <a:cs typeface="Arial" pitchFamily="34" charset="0"/>
                </a:rPr>
                <a:t>ontexto</a:t>
              </a:r>
              <a:endParaRPr lang="ko-KR" altLang="en-US" sz="2000" b="1" dirty="0">
                <a:solidFill>
                  <a:schemeClr val="tx1">
                    <a:lumMod val="75000"/>
                    <a:lumOff val="25000"/>
                  </a:schemeClr>
                </a:solidFill>
                <a:cs typeface="Arial" pitchFamily="34" charset="0"/>
              </a:endParaRPr>
            </a:p>
          </p:txBody>
        </p:sp>
      </p:grpSp>
      <p:grpSp>
        <p:nvGrpSpPr>
          <p:cNvPr id="12" name="Group 14">
            <a:extLst>
              <a:ext uri="{FF2B5EF4-FFF2-40B4-BE49-F238E27FC236}">
                <a16:creationId xmlns:a16="http://schemas.microsoft.com/office/drawing/2014/main" id="{5EED47AC-5B0D-4ADB-B9F1-96B31FF8EB18}"/>
              </a:ext>
            </a:extLst>
          </p:cNvPr>
          <p:cNvGrpSpPr/>
          <p:nvPr/>
        </p:nvGrpSpPr>
        <p:grpSpPr>
          <a:xfrm>
            <a:off x="7407456" y="3302201"/>
            <a:ext cx="4584676" cy="930853"/>
            <a:chOff x="803640" y="3320303"/>
            <a:chExt cx="2059657" cy="698140"/>
          </a:xfrm>
        </p:grpSpPr>
        <p:sp>
          <p:nvSpPr>
            <p:cNvPr id="13" name="TextBox 15">
              <a:extLst>
                <a:ext uri="{FF2B5EF4-FFF2-40B4-BE49-F238E27FC236}">
                  <a16:creationId xmlns:a16="http://schemas.microsoft.com/office/drawing/2014/main" id="{A52D5051-0755-4282-AC21-A5E2D0B2AE52}"/>
                </a:ext>
              </a:extLst>
            </p:cNvPr>
            <p:cNvSpPr txBox="1"/>
            <p:nvPr/>
          </p:nvSpPr>
          <p:spPr>
            <a:xfrm>
              <a:off x="803640" y="3579862"/>
              <a:ext cx="2059657" cy="438581"/>
            </a:xfrm>
            <a:prstGeom prst="rect">
              <a:avLst/>
            </a:prstGeom>
            <a:noFill/>
          </p:spPr>
          <p:txBody>
            <a:bodyPr wrap="square" rtlCol="0">
              <a:spAutoFit/>
            </a:bodyPr>
            <a:lstStyle/>
            <a:p>
              <a:r>
                <a:rPr lang="en-US" altLang="ko-KR" sz="1600" dirty="0">
                  <a:solidFill>
                    <a:schemeClr val="tx1">
                      <a:lumMod val="75000"/>
                      <a:lumOff val="25000"/>
                    </a:schemeClr>
                  </a:solidFill>
                  <a:cs typeface="Arial" pitchFamily="34" charset="0"/>
                </a:rPr>
                <a:t>Marco general de </a:t>
              </a:r>
              <a:r>
                <a:rPr lang="en-US" altLang="ko-KR" sz="1600" dirty="0" err="1">
                  <a:solidFill>
                    <a:schemeClr val="tx1">
                      <a:lumMod val="75000"/>
                      <a:lumOff val="25000"/>
                    </a:schemeClr>
                  </a:solidFill>
                  <a:cs typeface="Arial" pitchFamily="34" charset="0"/>
                </a:rPr>
                <a:t>política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institucionalidad</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9 </a:t>
              </a:r>
              <a:r>
                <a:rPr lang="en-US" altLang="ko-KR" sz="1600" dirty="0" err="1">
                  <a:solidFill>
                    <a:schemeClr val="tx1">
                      <a:lumMod val="75000"/>
                      <a:lumOff val="25000"/>
                    </a:schemeClr>
                  </a:solidFill>
                  <a:cs typeface="Arial" pitchFamily="34" charset="0"/>
                </a:rPr>
                <a:t>países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región</a:t>
              </a:r>
              <a:endParaRPr lang="ko-KR" altLang="en-US" sz="1600" dirty="0">
                <a:solidFill>
                  <a:schemeClr val="tx1">
                    <a:lumMod val="75000"/>
                    <a:lumOff val="25000"/>
                  </a:schemeClr>
                </a:solidFill>
                <a:cs typeface="Arial" pitchFamily="34" charset="0"/>
              </a:endParaRPr>
            </a:p>
          </p:txBody>
        </p:sp>
        <p:sp>
          <p:nvSpPr>
            <p:cNvPr id="14" name="TextBox 16">
              <a:extLst>
                <a:ext uri="{FF2B5EF4-FFF2-40B4-BE49-F238E27FC236}">
                  <a16:creationId xmlns:a16="http://schemas.microsoft.com/office/drawing/2014/main" id="{40351364-C019-4EA3-B1FD-376534A198AE}"/>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Políticas de apoyo a la digitalización</a:t>
              </a:r>
              <a:endParaRPr lang="ko-KR" altLang="en-US" sz="2000" b="1" dirty="0">
                <a:solidFill>
                  <a:schemeClr val="tx1">
                    <a:lumMod val="75000"/>
                    <a:lumOff val="25000"/>
                  </a:schemeClr>
                </a:solidFill>
                <a:cs typeface="Arial" pitchFamily="34" charset="0"/>
              </a:endParaRPr>
            </a:p>
          </p:txBody>
        </p:sp>
      </p:grpSp>
      <p:grpSp>
        <p:nvGrpSpPr>
          <p:cNvPr id="15" name="Group 17">
            <a:extLst>
              <a:ext uri="{FF2B5EF4-FFF2-40B4-BE49-F238E27FC236}">
                <a16:creationId xmlns:a16="http://schemas.microsoft.com/office/drawing/2014/main" id="{F0BD0FA0-51F6-4549-A230-D8FFAC8A2423}"/>
              </a:ext>
            </a:extLst>
          </p:cNvPr>
          <p:cNvGrpSpPr/>
          <p:nvPr/>
        </p:nvGrpSpPr>
        <p:grpSpPr>
          <a:xfrm>
            <a:off x="7413803" y="4538570"/>
            <a:ext cx="4563779" cy="1028797"/>
            <a:chOff x="794165" y="3320306"/>
            <a:chExt cx="2069132" cy="771599"/>
          </a:xfrm>
        </p:grpSpPr>
        <p:sp>
          <p:nvSpPr>
            <p:cNvPr id="16" name="TextBox 18">
              <a:extLst>
                <a:ext uri="{FF2B5EF4-FFF2-40B4-BE49-F238E27FC236}">
                  <a16:creationId xmlns:a16="http://schemas.microsoft.com/office/drawing/2014/main" id="{BD23CDC0-B28C-44A7-8B3F-6185377AA8BE}"/>
                </a:ext>
              </a:extLst>
            </p:cNvPr>
            <p:cNvSpPr txBox="1"/>
            <p:nvPr/>
          </p:nvSpPr>
          <p:spPr>
            <a:xfrm>
              <a:off x="794165" y="3837989"/>
              <a:ext cx="2059657"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Implementación de iniciativas específicas </a:t>
              </a:r>
              <a:endParaRPr lang="ko-KR" altLang="en-US" sz="1600" dirty="0">
                <a:solidFill>
                  <a:schemeClr val="tx1">
                    <a:lumMod val="75000"/>
                    <a:lumOff val="25000"/>
                  </a:schemeClr>
                </a:solidFill>
                <a:cs typeface="Arial" pitchFamily="34" charset="0"/>
              </a:endParaRPr>
            </a:p>
          </p:txBody>
        </p:sp>
        <p:sp>
          <p:nvSpPr>
            <p:cNvPr id="17" name="TextBox 19">
              <a:extLst>
                <a:ext uri="{FF2B5EF4-FFF2-40B4-BE49-F238E27FC236}">
                  <a16:creationId xmlns:a16="http://schemas.microsoft.com/office/drawing/2014/main" id="{B172D6E3-62CA-49F5-955E-822CBD17E5CB}"/>
                </a:ext>
              </a:extLst>
            </p:cNvPr>
            <p:cNvSpPr txBox="1"/>
            <p:nvPr/>
          </p:nvSpPr>
          <p:spPr>
            <a:xfrm>
              <a:off x="803640" y="3320306"/>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Instrumentos</a:t>
              </a:r>
              <a:r>
                <a:rPr lang="en-US" altLang="ko-KR" sz="2000" b="1" dirty="0">
                  <a:solidFill>
                    <a:schemeClr val="tx1">
                      <a:lumMod val="75000"/>
                      <a:lumOff val="25000"/>
                    </a:schemeClr>
                  </a:solidFill>
                  <a:cs typeface="Arial" pitchFamily="34" charset="0"/>
                </a:rPr>
                <a:t> de </a:t>
              </a:r>
              <a:r>
                <a:rPr lang="en-US" altLang="ko-KR" sz="2000" b="1" dirty="0" err="1">
                  <a:solidFill>
                    <a:schemeClr val="tx1">
                      <a:lumMod val="75000"/>
                      <a:lumOff val="25000"/>
                    </a:schemeClr>
                  </a:solidFill>
                  <a:cs typeface="Arial" pitchFamily="34" charset="0"/>
                </a:rPr>
                <a:t>política</a:t>
              </a:r>
              <a:r>
                <a:rPr lang="en-US" altLang="ko-KR" sz="2000" b="1" dirty="0">
                  <a:solidFill>
                    <a:schemeClr val="tx1">
                      <a:lumMod val="75000"/>
                      <a:lumOff val="25000"/>
                    </a:schemeClr>
                  </a:solidFill>
                  <a:cs typeface="Arial" pitchFamily="34" charset="0"/>
                </a:rPr>
                <a:t> digital para las </a:t>
              </a:r>
              <a:r>
                <a:rPr lang="en-US" altLang="ko-KR" sz="2000" b="1" dirty="0" err="1">
                  <a:solidFill>
                    <a:schemeClr val="tx1">
                      <a:lumMod val="75000"/>
                      <a:lumOff val="25000"/>
                    </a:schemeClr>
                  </a:solidFill>
                  <a:cs typeface="Arial" pitchFamily="34" charset="0"/>
                </a:rPr>
                <a:t>Mipyme</a:t>
              </a:r>
              <a:endParaRPr lang="ko-KR" altLang="en-US" sz="2000" b="1" dirty="0">
                <a:solidFill>
                  <a:schemeClr val="tx1">
                    <a:lumMod val="75000"/>
                    <a:lumOff val="25000"/>
                  </a:schemeClr>
                </a:solidFill>
                <a:cs typeface="Arial" pitchFamily="34" charset="0"/>
              </a:endParaRPr>
            </a:p>
          </p:txBody>
        </p:sp>
      </p:grpSp>
      <p:grpSp>
        <p:nvGrpSpPr>
          <p:cNvPr id="18" name="Group 20">
            <a:extLst>
              <a:ext uri="{FF2B5EF4-FFF2-40B4-BE49-F238E27FC236}">
                <a16:creationId xmlns:a16="http://schemas.microsoft.com/office/drawing/2014/main" id="{CB158A6D-AB16-4F0E-8893-428E4058DA80}"/>
              </a:ext>
            </a:extLst>
          </p:cNvPr>
          <p:cNvGrpSpPr/>
          <p:nvPr/>
        </p:nvGrpSpPr>
        <p:grpSpPr>
          <a:xfrm>
            <a:off x="7479376" y="5788275"/>
            <a:ext cx="5633055" cy="684633"/>
            <a:chOff x="803640" y="3320303"/>
            <a:chExt cx="2059657" cy="513475"/>
          </a:xfrm>
        </p:grpSpPr>
        <p:sp>
          <p:nvSpPr>
            <p:cNvPr id="19" name="TextBox 21">
              <a:extLst>
                <a:ext uri="{FF2B5EF4-FFF2-40B4-BE49-F238E27FC236}">
                  <a16:creationId xmlns:a16="http://schemas.microsoft.com/office/drawing/2014/main" id="{669A4183-A4E4-4DFC-817A-A1C7A5C1F738}"/>
                </a:ext>
              </a:extLst>
            </p:cNvPr>
            <p:cNvSpPr txBox="1"/>
            <p:nvPr/>
          </p:nvSpPr>
          <p:spPr>
            <a:xfrm>
              <a:off x="803640" y="3579862"/>
              <a:ext cx="2059657" cy="253916"/>
            </a:xfrm>
            <a:prstGeom prst="rect">
              <a:avLst/>
            </a:prstGeom>
            <a:noFill/>
          </p:spPr>
          <p:txBody>
            <a:bodyPr wrap="square" rtlCol="0">
              <a:spAutoFit/>
            </a:bodyPr>
            <a:lstStyle/>
            <a:p>
              <a:endParaRPr lang="ko-KR" altLang="en-US" sz="1600" dirty="0">
                <a:solidFill>
                  <a:schemeClr val="tx1">
                    <a:lumMod val="75000"/>
                    <a:lumOff val="25000"/>
                  </a:schemeClr>
                </a:solidFill>
                <a:cs typeface="Arial" pitchFamily="34" charset="0"/>
              </a:endParaRPr>
            </a:p>
          </p:txBody>
        </p:sp>
        <p:sp>
          <p:nvSpPr>
            <p:cNvPr id="20" name="TextBox 22">
              <a:extLst>
                <a:ext uri="{FF2B5EF4-FFF2-40B4-BE49-F238E27FC236}">
                  <a16:creationId xmlns:a16="http://schemas.microsoft.com/office/drawing/2014/main" id="{BDD12CB6-5707-46BD-9E47-53F068F91DDE}"/>
                </a:ext>
              </a:extLst>
            </p:cNvPr>
            <p:cNvSpPr txBox="1"/>
            <p:nvPr/>
          </p:nvSpPr>
          <p:spPr>
            <a:xfrm>
              <a:off x="803640" y="3320303"/>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Conclusiones</a:t>
              </a:r>
              <a:endParaRPr lang="ko-KR" altLang="en-US" sz="1867" b="1" dirty="0">
                <a:solidFill>
                  <a:schemeClr val="tx1">
                    <a:lumMod val="75000"/>
                    <a:lumOff val="25000"/>
                  </a:schemeClr>
                </a:solidFill>
                <a:cs typeface="Arial" pitchFamily="34" charset="0"/>
              </a:endParaRPr>
            </a:p>
          </p:txBody>
        </p:sp>
      </p:grpSp>
      <p:pic>
        <p:nvPicPr>
          <p:cNvPr id="1028" name="Picture 4" descr="Bildergebnis für bandera brasil">
            <a:extLst>
              <a:ext uri="{FF2B5EF4-FFF2-40B4-BE49-F238E27FC236}">
                <a16:creationId xmlns:a16="http://schemas.microsoft.com/office/drawing/2014/main" id="{D815526F-70B5-4639-89B1-FC5EE8E42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272" y="311840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bandera argentina boton">
            <a:extLst>
              <a:ext uri="{FF2B5EF4-FFF2-40B4-BE49-F238E27FC236}">
                <a16:creationId xmlns:a16="http://schemas.microsoft.com/office/drawing/2014/main" id="{5ECBDCCE-B31E-4F34-8141-DB53511B3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632" y="4856443"/>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deporte&#10;&#10;Descripción generada automáticamente">
            <a:extLst>
              <a:ext uri="{FF2B5EF4-FFF2-40B4-BE49-F238E27FC236}">
                <a16:creationId xmlns:a16="http://schemas.microsoft.com/office/drawing/2014/main" id="{3CE7A09A-CFF8-4F5F-9E76-07A09C7CB7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292" y="2217396"/>
            <a:ext cx="457200" cy="457200"/>
          </a:xfrm>
          <a:prstGeom prst="rect">
            <a:avLst/>
          </a:prstGeom>
        </p:spPr>
      </p:pic>
      <p:pic>
        <p:nvPicPr>
          <p:cNvPr id="26" name="Imagen 25" descr="Imagen que contiene suelo&#10;&#10;Descripción generada automáticamente">
            <a:extLst>
              <a:ext uri="{FF2B5EF4-FFF2-40B4-BE49-F238E27FC236}">
                <a16:creationId xmlns:a16="http://schemas.microsoft.com/office/drawing/2014/main" id="{DD4D7CA8-A21D-4DB7-B6F8-457CA2531D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419" y="2515172"/>
            <a:ext cx="457200" cy="457200"/>
          </a:xfrm>
          <a:prstGeom prst="rect">
            <a:avLst/>
          </a:prstGeom>
        </p:spPr>
      </p:pic>
      <p:pic>
        <p:nvPicPr>
          <p:cNvPr id="28" name="Imagen 27">
            <a:extLst>
              <a:ext uri="{FF2B5EF4-FFF2-40B4-BE49-F238E27FC236}">
                <a16:creationId xmlns:a16="http://schemas.microsoft.com/office/drawing/2014/main" id="{8279073C-D926-42B8-9CBC-FFA1C0E87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975" y="1491386"/>
            <a:ext cx="457200" cy="457200"/>
          </a:xfrm>
          <a:prstGeom prst="rect">
            <a:avLst/>
          </a:prstGeom>
        </p:spPr>
      </p:pic>
      <p:pic>
        <p:nvPicPr>
          <p:cNvPr id="30" name="Imagen 29">
            <a:extLst>
              <a:ext uri="{FF2B5EF4-FFF2-40B4-BE49-F238E27FC236}">
                <a16:creationId xmlns:a16="http://schemas.microsoft.com/office/drawing/2014/main" id="{FC481D3E-152E-43EC-8226-52CD22D654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692" y="1688381"/>
            <a:ext cx="457200" cy="457200"/>
          </a:xfrm>
          <a:prstGeom prst="rect">
            <a:avLst/>
          </a:prstGeom>
        </p:spPr>
      </p:pic>
      <p:pic>
        <p:nvPicPr>
          <p:cNvPr id="1024" name="Imagen 1023" descr="Imagen que contiene imágenes prediseñadas&#10;&#10;Descripción generada automáticamente">
            <a:extLst>
              <a:ext uri="{FF2B5EF4-FFF2-40B4-BE49-F238E27FC236}">
                <a16:creationId xmlns:a16="http://schemas.microsoft.com/office/drawing/2014/main" id="{A267099D-3334-414C-B4A9-B4CA78C647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380" y="719091"/>
            <a:ext cx="457200" cy="457200"/>
          </a:xfrm>
          <a:prstGeom prst="rect">
            <a:avLst/>
          </a:prstGeom>
        </p:spPr>
      </p:pic>
      <p:pic>
        <p:nvPicPr>
          <p:cNvPr id="1027" name="Imagen 1026">
            <a:extLst>
              <a:ext uri="{FF2B5EF4-FFF2-40B4-BE49-F238E27FC236}">
                <a16:creationId xmlns:a16="http://schemas.microsoft.com/office/drawing/2014/main" id="{DA5591AB-6452-4CD3-8951-CE80A2970F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25269" y="3077801"/>
            <a:ext cx="416870" cy="416870"/>
          </a:xfrm>
          <a:prstGeom prst="rect">
            <a:avLst/>
          </a:prstGeom>
        </p:spPr>
      </p:pic>
      <p:pic>
        <p:nvPicPr>
          <p:cNvPr id="1031" name="Imagen 1030">
            <a:extLst>
              <a:ext uri="{FF2B5EF4-FFF2-40B4-BE49-F238E27FC236}">
                <a16:creationId xmlns:a16="http://schemas.microsoft.com/office/drawing/2014/main" id="{2147F5E9-1340-47A0-8C0D-FD24F6EEC6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84535" y="4081370"/>
            <a:ext cx="457200" cy="457200"/>
          </a:xfrm>
          <a:prstGeom prst="rect">
            <a:avLst/>
          </a:prstGeom>
        </p:spPr>
      </p:pic>
      <p:sp>
        <p:nvSpPr>
          <p:cNvPr id="1033" name="CuadroTexto 1032">
            <a:extLst>
              <a:ext uri="{FF2B5EF4-FFF2-40B4-BE49-F238E27FC236}">
                <a16:creationId xmlns:a16="http://schemas.microsoft.com/office/drawing/2014/main" id="{25FCAFA6-941E-4BAC-BBF9-738943CEBEC4}"/>
              </a:ext>
            </a:extLst>
          </p:cNvPr>
          <p:cNvSpPr txBox="1"/>
          <p:nvPr/>
        </p:nvSpPr>
        <p:spPr>
          <a:xfrm>
            <a:off x="4356219" y="3405431"/>
            <a:ext cx="497252" cy="261610"/>
          </a:xfrm>
          <a:prstGeom prst="rect">
            <a:avLst/>
          </a:prstGeom>
          <a:solidFill>
            <a:schemeClr val="bg1"/>
          </a:solidFill>
          <a:ln>
            <a:solidFill>
              <a:schemeClr val="tx1"/>
            </a:solidFill>
          </a:ln>
        </p:spPr>
        <p:txBody>
          <a:bodyPr wrap="square" rtlCol="0">
            <a:spAutoFit/>
          </a:bodyPr>
          <a:lstStyle/>
          <a:p>
            <a:r>
              <a:rPr lang="es-EC" sz="1050" dirty="0"/>
              <a:t>Brasil</a:t>
            </a:r>
            <a:endParaRPr lang="en-US" sz="1050" dirty="0"/>
          </a:p>
        </p:txBody>
      </p:sp>
      <p:sp>
        <p:nvSpPr>
          <p:cNvPr id="42" name="CuadroTexto 41">
            <a:extLst>
              <a:ext uri="{FF2B5EF4-FFF2-40B4-BE49-F238E27FC236}">
                <a16:creationId xmlns:a16="http://schemas.microsoft.com/office/drawing/2014/main" id="{693D5D51-BCF5-4958-9ED6-0EFCA09B3F85}"/>
              </a:ext>
            </a:extLst>
          </p:cNvPr>
          <p:cNvSpPr txBox="1"/>
          <p:nvPr/>
        </p:nvSpPr>
        <p:spPr>
          <a:xfrm>
            <a:off x="3044396" y="5309562"/>
            <a:ext cx="721672" cy="253916"/>
          </a:xfrm>
          <a:prstGeom prst="rect">
            <a:avLst/>
          </a:prstGeom>
          <a:solidFill>
            <a:schemeClr val="bg1"/>
          </a:solidFill>
          <a:ln>
            <a:solidFill>
              <a:schemeClr val="tx1"/>
            </a:solidFill>
          </a:ln>
        </p:spPr>
        <p:txBody>
          <a:bodyPr wrap="none" rtlCol="0">
            <a:spAutoFit/>
          </a:bodyPr>
          <a:lstStyle/>
          <a:p>
            <a:r>
              <a:rPr lang="es-EC" sz="1050" dirty="0"/>
              <a:t>Argentina</a:t>
            </a:r>
            <a:endParaRPr lang="en-US" sz="1050" dirty="0"/>
          </a:p>
        </p:txBody>
      </p:sp>
      <p:sp>
        <p:nvSpPr>
          <p:cNvPr id="43" name="CuadroTexto 42">
            <a:extLst>
              <a:ext uri="{FF2B5EF4-FFF2-40B4-BE49-F238E27FC236}">
                <a16:creationId xmlns:a16="http://schemas.microsoft.com/office/drawing/2014/main" id="{2DBD01D1-73C3-4582-AA8B-558278EE3511}"/>
              </a:ext>
            </a:extLst>
          </p:cNvPr>
          <p:cNvSpPr txBox="1"/>
          <p:nvPr/>
        </p:nvSpPr>
        <p:spPr>
          <a:xfrm>
            <a:off x="2584535" y="4555964"/>
            <a:ext cx="497252" cy="261610"/>
          </a:xfrm>
          <a:prstGeom prst="rect">
            <a:avLst/>
          </a:prstGeom>
          <a:solidFill>
            <a:schemeClr val="bg1"/>
          </a:solidFill>
          <a:ln>
            <a:solidFill>
              <a:schemeClr val="tx1"/>
            </a:solidFill>
          </a:ln>
        </p:spPr>
        <p:txBody>
          <a:bodyPr wrap="square" rtlCol="0">
            <a:spAutoFit/>
          </a:bodyPr>
          <a:lstStyle/>
          <a:p>
            <a:r>
              <a:rPr lang="es-EC" sz="1050" dirty="0"/>
              <a:t>Chile</a:t>
            </a:r>
            <a:endParaRPr lang="en-US" sz="1050" dirty="0"/>
          </a:p>
        </p:txBody>
      </p:sp>
      <p:sp>
        <p:nvSpPr>
          <p:cNvPr id="44" name="CuadroTexto 43">
            <a:extLst>
              <a:ext uri="{FF2B5EF4-FFF2-40B4-BE49-F238E27FC236}">
                <a16:creationId xmlns:a16="http://schemas.microsoft.com/office/drawing/2014/main" id="{B684785D-3DC1-4821-995E-04C36E50541F}"/>
              </a:ext>
            </a:extLst>
          </p:cNvPr>
          <p:cNvSpPr txBox="1"/>
          <p:nvPr/>
        </p:nvSpPr>
        <p:spPr>
          <a:xfrm>
            <a:off x="2628321" y="3486405"/>
            <a:ext cx="497252" cy="261610"/>
          </a:xfrm>
          <a:prstGeom prst="rect">
            <a:avLst/>
          </a:prstGeom>
          <a:solidFill>
            <a:schemeClr val="bg1"/>
          </a:solidFill>
          <a:ln>
            <a:solidFill>
              <a:schemeClr val="tx1"/>
            </a:solidFill>
          </a:ln>
        </p:spPr>
        <p:txBody>
          <a:bodyPr wrap="square" rtlCol="0">
            <a:spAutoFit/>
          </a:bodyPr>
          <a:lstStyle/>
          <a:p>
            <a:r>
              <a:rPr lang="es-EC" sz="1050" dirty="0"/>
              <a:t>Perú</a:t>
            </a:r>
            <a:endParaRPr lang="en-US" sz="1050" dirty="0"/>
          </a:p>
        </p:txBody>
      </p:sp>
      <p:sp>
        <p:nvSpPr>
          <p:cNvPr id="45" name="CuadroTexto 44">
            <a:extLst>
              <a:ext uri="{FF2B5EF4-FFF2-40B4-BE49-F238E27FC236}">
                <a16:creationId xmlns:a16="http://schemas.microsoft.com/office/drawing/2014/main" id="{C7831612-875A-47BD-B3DC-47A2EFFABAC9}"/>
              </a:ext>
            </a:extLst>
          </p:cNvPr>
          <p:cNvSpPr txBox="1"/>
          <p:nvPr/>
        </p:nvSpPr>
        <p:spPr>
          <a:xfrm>
            <a:off x="1714259" y="2936854"/>
            <a:ext cx="678105" cy="253916"/>
          </a:xfrm>
          <a:prstGeom prst="rect">
            <a:avLst/>
          </a:prstGeom>
          <a:solidFill>
            <a:schemeClr val="bg1"/>
          </a:solidFill>
          <a:ln>
            <a:solidFill>
              <a:schemeClr val="tx1"/>
            </a:solidFill>
          </a:ln>
        </p:spPr>
        <p:txBody>
          <a:bodyPr wrap="square" rtlCol="0">
            <a:spAutoFit/>
          </a:bodyPr>
          <a:lstStyle/>
          <a:p>
            <a:r>
              <a:rPr lang="es-EC" sz="1050" dirty="0"/>
              <a:t>Ecuador</a:t>
            </a:r>
            <a:endParaRPr lang="en-US" sz="1050" dirty="0"/>
          </a:p>
        </p:txBody>
      </p:sp>
      <p:sp>
        <p:nvSpPr>
          <p:cNvPr id="46" name="CuadroTexto 45">
            <a:extLst>
              <a:ext uri="{FF2B5EF4-FFF2-40B4-BE49-F238E27FC236}">
                <a16:creationId xmlns:a16="http://schemas.microsoft.com/office/drawing/2014/main" id="{7A194260-0222-4FDD-B3ED-D0E2C783FE3C}"/>
              </a:ext>
            </a:extLst>
          </p:cNvPr>
          <p:cNvSpPr txBox="1"/>
          <p:nvPr/>
        </p:nvSpPr>
        <p:spPr>
          <a:xfrm>
            <a:off x="2953496" y="2528591"/>
            <a:ext cx="721672" cy="253916"/>
          </a:xfrm>
          <a:prstGeom prst="rect">
            <a:avLst/>
          </a:prstGeom>
          <a:solidFill>
            <a:schemeClr val="bg1"/>
          </a:solidFill>
          <a:ln>
            <a:solidFill>
              <a:schemeClr val="tx1"/>
            </a:solidFill>
          </a:ln>
        </p:spPr>
        <p:txBody>
          <a:bodyPr wrap="square" rtlCol="0">
            <a:spAutoFit/>
          </a:bodyPr>
          <a:lstStyle/>
          <a:p>
            <a:r>
              <a:rPr lang="es-EC" sz="1050" dirty="0"/>
              <a:t>Colombia</a:t>
            </a:r>
            <a:endParaRPr lang="en-US" sz="1050" dirty="0"/>
          </a:p>
        </p:txBody>
      </p:sp>
      <p:sp>
        <p:nvSpPr>
          <p:cNvPr id="48" name="CuadroTexto 47">
            <a:extLst>
              <a:ext uri="{FF2B5EF4-FFF2-40B4-BE49-F238E27FC236}">
                <a16:creationId xmlns:a16="http://schemas.microsoft.com/office/drawing/2014/main" id="{5C2C6DC2-9347-44C8-9751-89943CBF84B0}"/>
              </a:ext>
            </a:extLst>
          </p:cNvPr>
          <p:cNvSpPr txBox="1"/>
          <p:nvPr/>
        </p:nvSpPr>
        <p:spPr>
          <a:xfrm>
            <a:off x="211857" y="1146466"/>
            <a:ext cx="578256" cy="253916"/>
          </a:xfrm>
          <a:prstGeom prst="rect">
            <a:avLst/>
          </a:prstGeom>
          <a:solidFill>
            <a:schemeClr val="bg1"/>
          </a:solidFill>
          <a:ln>
            <a:solidFill>
              <a:schemeClr val="tx1"/>
            </a:solidFill>
          </a:ln>
        </p:spPr>
        <p:txBody>
          <a:bodyPr wrap="square" rtlCol="0">
            <a:spAutoFit/>
          </a:bodyPr>
          <a:lstStyle/>
          <a:p>
            <a:r>
              <a:rPr lang="es-EC" sz="1050" dirty="0"/>
              <a:t>México</a:t>
            </a:r>
            <a:endParaRPr lang="en-US" sz="1050" dirty="0"/>
          </a:p>
        </p:txBody>
      </p:sp>
      <p:sp>
        <p:nvSpPr>
          <p:cNvPr id="49" name="CuadroTexto 48">
            <a:extLst>
              <a:ext uri="{FF2B5EF4-FFF2-40B4-BE49-F238E27FC236}">
                <a16:creationId xmlns:a16="http://schemas.microsoft.com/office/drawing/2014/main" id="{377CD973-0A73-43D5-9053-3898639CAC20}"/>
              </a:ext>
            </a:extLst>
          </p:cNvPr>
          <p:cNvSpPr txBox="1"/>
          <p:nvPr/>
        </p:nvSpPr>
        <p:spPr>
          <a:xfrm>
            <a:off x="2530380" y="1466070"/>
            <a:ext cx="798746" cy="253916"/>
          </a:xfrm>
          <a:prstGeom prst="rect">
            <a:avLst/>
          </a:prstGeom>
          <a:solidFill>
            <a:schemeClr val="bg1"/>
          </a:solidFill>
          <a:ln>
            <a:solidFill>
              <a:schemeClr val="tx1"/>
            </a:solidFill>
          </a:ln>
        </p:spPr>
        <p:txBody>
          <a:bodyPr wrap="square" rtlCol="0">
            <a:spAutoFit/>
          </a:bodyPr>
          <a:lstStyle/>
          <a:p>
            <a:r>
              <a:rPr lang="es-EC" sz="1050" dirty="0"/>
              <a:t>Costa Rica</a:t>
            </a:r>
            <a:endParaRPr lang="en-US" sz="1050" dirty="0"/>
          </a:p>
        </p:txBody>
      </p:sp>
      <p:sp>
        <p:nvSpPr>
          <p:cNvPr id="50" name="CuadroTexto 49">
            <a:extLst>
              <a:ext uri="{FF2B5EF4-FFF2-40B4-BE49-F238E27FC236}">
                <a16:creationId xmlns:a16="http://schemas.microsoft.com/office/drawing/2014/main" id="{678C2B54-2734-48D9-A06C-54A0E6D23EE6}"/>
              </a:ext>
            </a:extLst>
          </p:cNvPr>
          <p:cNvSpPr txBox="1"/>
          <p:nvPr/>
        </p:nvSpPr>
        <p:spPr>
          <a:xfrm>
            <a:off x="590077" y="2019241"/>
            <a:ext cx="798745" cy="253916"/>
          </a:xfrm>
          <a:prstGeom prst="rect">
            <a:avLst/>
          </a:prstGeom>
          <a:solidFill>
            <a:schemeClr val="bg1"/>
          </a:solidFill>
          <a:ln>
            <a:solidFill>
              <a:schemeClr val="tx1"/>
            </a:solidFill>
          </a:ln>
        </p:spPr>
        <p:txBody>
          <a:bodyPr wrap="square" rtlCol="0">
            <a:spAutoFit/>
          </a:bodyPr>
          <a:lstStyle/>
          <a:p>
            <a:r>
              <a:rPr lang="es-EC" sz="1050" dirty="0"/>
              <a:t>El Salvador</a:t>
            </a:r>
            <a:endParaRPr lang="en-US" sz="1050" dirty="0"/>
          </a:p>
        </p:txBody>
      </p:sp>
      <p:sp>
        <p:nvSpPr>
          <p:cNvPr id="51" name="Flowchart: Connector 7">
            <a:extLst>
              <a:ext uri="{FF2B5EF4-FFF2-40B4-BE49-F238E27FC236}">
                <a16:creationId xmlns:a16="http://schemas.microsoft.com/office/drawing/2014/main" id="{7A692174-D0AC-42EB-97F9-BB6DDD899086}"/>
              </a:ext>
            </a:extLst>
          </p:cNvPr>
          <p:cNvSpPr/>
          <p:nvPr/>
        </p:nvSpPr>
        <p:spPr>
          <a:xfrm>
            <a:off x="6738085" y="2213459"/>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52" name="Group 14">
            <a:extLst>
              <a:ext uri="{FF2B5EF4-FFF2-40B4-BE49-F238E27FC236}">
                <a16:creationId xmlns:a16="http://schemas.microsoft.com/office/drawing/2014/main" id="{AAC26472-58DA-4A33-8957-8464ED110628}"/>
              </a:ext>
            </a:extLst>
          </p:cNvPr>
          <p:cNvGrpSpPr/>
          <p:nvPr/>
        </p:nvGrpSpPr>
        <p:grpSpPr>
          <a:xfrm>
            <a:off x="7407456" y="2135826"/>
            <a:ext cx="4584676" cy="684633"/>
            <a:chOff x="803640" y="3320303"/>
            <a:chExt cx="2059657" cy="513475"/>
          </a:xfrm>
        </p:grpSpPr>
        <p:sp>
          <p:nvSpPr>
            <p:cNvPr id="53" name="TextBox 15">
              <a:extLst>
                <a:ext uri="{FF2B5EF4-FFF2-40B4-BE49-F238E27FC236}">
                  <a16:creationId xmlns:a16="http://schemas.microsoft.com/office/drawing/2014/main" id="{7B5D1995-8228-417A-B758-717270A4FFCE}"/>
                </a:ext>
              </a:extLst>
            </p:cNvPr>
            <p:cNvSpPr txBox="1"/>
            <p:nvPr/>
          </p:nvSpPr>
          <p:spPr>
            <a:xfrm>
              <a:off x="803640" y="3579862"/>
              <a:ext cx="2059657" cy="253916"/>
            </a:xfrm>
            <a:prstGeom prst="rect">
              <a:avLst/>
            </a:prstGeom>
            <a:noFill/>
          </p:spPr>
          <p:txBody>
            <a:bodyPr wrap="square" rtlCol="0">
              <a:spAutoFit/>
            </a:bodyPr>
            <a:lstStyle/>
            <a:p>
              <a:r>
                <a:rPr lang="en-US" altLang="ko-KR" sz="1600" dirty="0" err="1">
                  <a:solidFill>
                    <a:schemeClr val="tx1">
                      <a:lumMod val="75000"/>
                      <a:lumOff val="25000"/>
                    </a:schemeClr>
                  </a:solidFill>
                  <a:cs typeface="Arial" pitchFamily="34" charset="0"/>
                </a:rPr>
                <a:t>Alcance</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investigación</a:t>
              </a: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54" name="TextBox 16">
              <a:extLst>
                <a:ext uri="{FF2B5EF4-FFF2-40B4-BE49-F238E27FC236}">
                  <a16:creationId xmlns:a16="http://schemas.microsoft.com/office/drawing/2014/main" id="{2532A4EB-A42C-40D8-9C38-A7C2497A2094}"/>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Objetivo del estudio</a:t>
              </a:r>
              <a:endParaRPr lang="ko-KR" altLang="en-US" sz="20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3067643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Costa Rica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Estrategia de Transformación Digital del Bicentenario</a:t>
            </a:r>
          </a:p>
          <a:p>
            <a:pPr marL="0" indent="0">
              <a:buFont typeface="Arial" panose="020B0604020202020204" pitchFamily="34" charset="0"/>
              <a:buNone/>
            </a:pPr>
            <a:endParaRPr lang="es-EC" sz="2400" dirty="0"/>
          </a:p>
          <a:p>
            <a:pPr algn="just">
              <a:spcBef>
                <a:spcPts val="0"/>
              </a:spcBef>
              <a:spcAft>
                <a:spcPts val="1200"/>
              </a:spcAft>
              <a:buFont typeface="Wingdings" panose="05000000000000000000" pitchFamily="2" charset="2"/>
              <a:buChar char="§"/>
            </a:pPr>
            <a:r>
              <a:rPr lang="es-EC" sz="2400" dirty="0"/>
              <a:t>Fomentar el aprovechamiento de las tecnologías asociadas a la cuarta revolución industrial y a la sociedad del conocimiento.</a:t>
            </a:r>
          </a:p>
          <a:p>
            <a:pPr algn="just">
              <a:spcBef>
                <a:spcPts val="0"/>
              </a:spcBef>
              <a:spcAft>
                <a:spcPts val="1200"/>
              </a:spcAft>
              <a:buFont typeface="Wingdings" panose="05000000000000000000" pitchFamily="2" charset="2"/>
              <a:buChar char="§"/>
            </a:pPr>
            <a:r>
              <a:rPr lang="es-EC" sz="2400" dirty="0"/>
              <a:t>Plantea eje de transformación empresarial 4.0, que se enfoca en facilitar mecanismos para fomentar la productividad y la competitividad de las empresas desde el ámbito digital, a través de:</a:t>
            </a:r>
          </a:p>
          <a:p>
            <a:pPr lvl="1" algn="just">
              <a:spcBef>
                <a:spcPts val="0"/>
              </a:spcBef>
              <a:spcAft>
                <a:spcPts val="1200"/>
              </a:spcAft>
              <a:buFont typeface="Wingdings" panose="05000000000000000000" pitchFamily="2" charset="2"/>
              <a:buChar char="§"/>
            </a:pPr>
            <a:r>
              <a:rPr lang="es-EC" sz="2000" dirty="0"/>
              <a:t>Desarrollo de capacidades y cultura digital</a:t>
            </a:r>
          </a:p>
          <a:p>
            <a:pPr lvl="1" algn="just">
              <a:spcBef>
                <a:spcPts val="0"/>
              </a:spcBef>
              <a:spcAft>
                <a:spcPts val="1200"/>
              </a:spcAft>
              <a:buFont typeface="Wingdings" panose="05000000000000000000" pitchFamily="2" charset="2"/>
              <a:buChar char="§"/>
            </a:pPr>
            <a:r>
              <a:rPr lang="es-EC" sz="2000" dirty="0"/>
              <a:t>Impulso a la transformación del sector agro</a:t>
            </a:r>
          </a:p>
          <a:p>
            <a:pPr lvl="1" algn="just">
              <a:spcBef>
                <a:spcPts val="0"/>
              </a:spcBef>
              <a:spcAft>
                <a:spcPts val="1200"/>
              </a:spcAft>
              <a:buFont typeface="Wingdings" panose="05000000000000000000" pitchFamily="2" charset="2"/>
              <a:buChar char="§"/>
            </a:pPr>
            <a:r>
              <a:rPr lang="es-EC" sz="2000" dirty="0"/>
              <a:t>Tecnologías digitales para el turismo y desarrollo sostenible</a:t>
            </a:r>
          </a:p>
          <a:p>
            <a:pPr lvl="1" algn="just">
              <a:spcBef>
                <a:spcPts val="0"/>
              </a:spcBef>
              <a:spcAft>
                <a:spcPts val="1200"/>
              </a:spcAft>
              <a:buFont typeface="Wingdings" panose="05000000000000000000" pitchFamily="2" charset="2"/>
              <a:buChar char="§"/>
            </a:pPr>
            <a:r>
              <a:rPr lang="es-EC" sz="2000" dirty="0"/>
              <a:t>Fortalecimiento de emprendimientos de base digital</a:t>
            </a: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14262943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845554"/>
            <a:ext cx="4301718" cy="2308324"/>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s-ES" dirty="0"/>
              <a:t>Previo a la creación del Ministerio de Telecomunicaciones y Sociedad de la Información (MINTEL) en 2009, el marco institucional alrededor de las TIC en Ecuador se encontraba disperso, y el foco de atención para la gestión del sector se concentraba prácticamente sólo en el desarrollo de infraestructura</a:t>
            </a:r>
            <a:endParaRPr lang="en-US" altLang="ko-KR" sz="1600"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Ecuador</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966796" y="1845554"/>
            <a:ext cx="4914747" cy="3847207"/>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El primer </a:t>
            </a:r>
            <a:r>
              <a:rPr lang="en-US" altLang="ko-KR" dirty="0" err="1">
                <a:solidFill>
                  <a:schemeClr val="tx1">
                    <a:lumMod val="75000"/>
                    <a:lumOff val="25000"/>
                  </a:schemeClr>
                </a:solidFill>
                <a:cs typeface="Arial" pitchFamily="34" charset="0"/>
              </a:rPr>
              <a:t>esfuerzo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digital surge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2009 con la </a:t>
            </a:r>
            <a:r>
              <a:rPr lang="en-US" altLang="ko-KR" dirty="0" err="1">
                <a:solidFill>
                  <a:schemeClr val="tx1">
                    <a:lumMod val="75000"/>
                    <a:lumOff val="25000"/>
                  </a:schemeClr>
                </a:solidFill>
                <a:cs typeface="Arial" pitchFamily="34" charset="0"/>
              </a:rPr>
              <a:t>creación</a:t>
            </a:r>
            <a:r>
              <a:rPr lang="en-US" altLang="ko-KR" dirty="0">
                <a:solidFill>
                  <a:schemeClr val="tx1">
                    <a:lumMod val="75000"/>
                    <a:lumOff val="25000"/>
                  </a:schemeClr>
                </a:solidFill>
                <a:cs typeface="Arial" pitchFamily="34" charset="0"/>
              </a:rPr>
              <a:t> del MINTEL. </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Se </a:t>
            </a:r>
            <a:r>
              <a:rPr lang="en-US" altLang="ko-KR" dirty="0" err="1">
                <a:solidFill>
                  <a:schemeClr val="tx1">
                    <a:lumMod val="75000"/>
                    <a:lumOff val="25000"/>
                  </a:schemeClr>
                </a:solidFill>
                <a:cs typeface="Arial" pitchFamily="34" charset="0"/>
              </a:rPr>
              <a:t>han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generado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varios</a:t>
            </a:r>
            <a:r>
              <a:rPr lang="en-US" altLang="ko-KR" dirty="0">
                <a:solidFill>
                  <a:schemeClr val="tx1">
                    <a:lumMod val="75000"/>
                    <a:lumOff val="25000"/>
                  </a:schemeClr>
                </a:solidFill>
                <a:cs typeface="Arial" pitchFamily="34" charset="0"/>
              </a:rPr>
              <a:t> planes </a:t>
            </a:r>
            <a:r>
              <a:rPr lang="en-US" altLang="ko-KR" dirty="0" err="1">
                <a:solidFill>
                  <a:schemeClr val="tx1">
                    <a:lumMod val="75000"/>
                    <a:lumOff val="25000"/>
                  </a:schemeClr>
                </a:solidFill>
                <a:cs typeface="Arial" pitchFamily="34" charset="0"/>
              </a:rPr>
              <a:t>orientados</a:t>
            </a:r>
            <a:r>
              <a:rPr lang="en-US" altLang="ko-KR" dirty="0">
                <a:solidFill>
                  <a:schemeClr val="tx1">
                    <a:lumMod val="75000"/>
                    <a:lumOff val="25000"/>
                  </a:schemeClr>
                </a:solidFill>
                <a:cs typeface="Arial" pitchFamily="34" charset="0"/>
              </a:rPr>
              <a:t> a </a:t>
            </a:r>
            <a:r>
              <a:rPr lang="en-US" altLang="ko-KR" dirty="0" err="1">
                <a:solidFill>
                  <a:schemeClr val="tx1">
                    <a:lumMod val="75000"/>
                    <a:lumOff val="25000"/>
                  </a:schemeClr>
                </a:solidFill>
                <a:cs typeface="Arial" pitchFamily="34" charset="0"/>
              </a:rPr>
              <a:t>temas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específicos</a:t>
            </a:r>
            <a:r>
              <a:rPr lang="en-US" altLang="ko-KR" dirty="0">
                <a:solidFill>
                  <a:schemeClr val="tx1">
                    <a:lumMod val="75000"/>
                    <a:lumOff val="25000"/>
                  </a:schemeClr>
                </a:solidFill>
                <a:cs typeface="Arial" pitchFamily="34" charset="0"/>
              </a:rPr>
              <a:t>: Plan de </a:t>
            </a:r>
            <a:r>
              <a:rPr lang="en-US" altLang="ko-KR" dirty="0" err="1">
                <a:solidFill>
                  <a:schemeClr val="tx1">
                    <a:lumMod val="75000"/>
                    <a:lumOff val="25000"/>
                  </a:schemeClr>
                </a:solidFill>
                <a:cs typeface="Arial" pitchFamily="34" charset="0"/>
              </a:rPr>
              <a:t>Servicio</a:t>
            </a:r>
            <a:r>
              <a:rPr lang="en-US" altLang="ko-KR" dirty="0">
                <a:solidFill>
                  <a:schemeClr val="tx1">
                    <a:lumMod val="75000"/>
                    <a:lumOff val="25000"/>
                  </a:schemeClr>
                </a:solidFill>
                <a:cs typeface="Arial" pitchFamily="34" charset="0"/>
              </a:rPr>
              <a:t> Universal, Plan Nacional de </a:t>
            </a:r>
            <a:r>
              <a:rPr lang="en-US" altLang="ko-KR" dirty="0" err="1">
                <a:solidFill>
                  <a:schemeClr val="tx1">
                    <a:lumMod val="75000"/>
                    <a:lumOff val="25000"/>
                  </a:schemeClr>
                </a:solidFill>
                <a:cs typeface="Arial" pitchFamily="34" charset="0"/>
              </a:rPr>
              <a:t>Gobierno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Electrónico</a:t>
            </a:r>
            <a:r>
              <a:rPr lang="en-US" altLang="ko-KR" dirty="0">
                <a:solidFill>
                  <a:schemeClr val="tx1">
                    <a:lumMod val="75000"/>
                    <a:lumOff val="25000"/>
                  </a:schemeClr>
                </a:solidFill>
                <a:cs typeface="Arial" pitchFamily="34" charset="0"/>
              </a:rPr>
              <a:t>, Plan Nacional de </a:t>
            </a:r>
            <a:r>
              <a:rPr lang="en-US" altLang="ko-KR" dirty="0" err="1">
                <a:solidFill>
                  <a:schemeClr val="tx1">
                    <a:lumMod val="75000"/>
                    <a:lumOff val="25000"/>
                  </a:schemeClr>
                </a:solidFill>
                <a:cs typeface="Arial" pitchFamily="34" charset="0"/>
              </a:rPr>
              <a:t>Telecomunicaciones</a:t>
            </a:r>
            <a:r>
              <a:rPr lang="en-US" altLang="ko-KR" dirty="0">
                <a:solidFill>
                  <a:schemeClr val="tx1">
                    <a:lumMod val="75000"/>
                    <a:lumOff val="25000"/>
                  </a:schemeClr>
                </a:solidFill>
                <a:cs typeface="Arial" pitchFamily="34" charset="0"/>
              </a:rPr>
              <a:t> y </a:t>
            </a:r>
            <a:r>
              <a:rPr lang="en-US" altLang="ko-KR" dirty="0" err="1">
                <a:solidFill>
                  <a:schemeClr val="tx1">
                    <a:lumMod val="75000"/>
                    <a:lumOff val="25000"/>
                  </a:schemeClr>
                </a:solidFill>
                <a:cs typeface="Arial" pitchFamily="34" charset="0"/>
              </a:rPr>
              <a:t>Tecnologías</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Información</a:t>
            </a:r>
            <a:r>
              <a:rPr lang="en-US" altLang="ko-KR" dirty="0">
                <a:solidFill>
                  <a:schemeClr val="tx1">
                    <a:lumMod val="75000"/>
                    <a:lumOff val="25000"/>
                  </a:schemeClr>
                </a:solidFill>
                <a:cs typeface="Arial" pitchFamily="34" charset="0"/>
              </a:rPr>
              <a:t>, Plan de la Sociedad de la </a:t>
            </a:r>
            <a:r>
              <a:rPr lang="en-US" altLang="ko-KR" dirty="0" err="1">
                <a:solidFill>
                  <a:schemeClr val="tx1">
                    <a:lumMod val="75000"/>
                    <a:lumOff val="25000"/>
                  </a:schemeClr>
                </a:solidFill>
                <a:cs typeface="Arial" pitchFamily="34" charset="0"/>
              </a:rPr>
              <a:t>Información</a:t>
            </a:r>
            <a:r>
              <a:rPr lang="en-US" altLang="ko-KR" dirty="0">
                <a:solidFill>
                  <a:schemeClr val="tx1">
                    <a:lumMod val="75000"/>
                    <a:lumOff val="25000"/>
                  </a:schemeClr>
                </a:solidFill>
                <a:cs typeface="Arial" pitchFamily="34" charset="0"/>
              </a:rPr>
              <a:t> y el </a:t>
            </a:r>
            <a:r>
              <a:rPr lang="en-US" altLang="ko-KR" dirty="0" err="1">
                <a:solidFill>
                  <a:schemeClr val="tx1">
                    <a:lumMod val="75000"/>
                    <a:lumOff val="25000"/>
                  </a:schemeClr>
                </a:solidFill>
                <a:cs typeface="Arial" pitchFamily="34" charset="0"/>
              </a:rPr>
              <a:t>Conocimiento</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b="1" dirty="0">
                <a:solidFill>
                  <a:schemeClr val="tx1">
                    <a:lumMod val="75000"/>
                    <a:lumOff val="25000"/>
                  </a:schemeClr>
                </a:solidFill>
                <a:cs typeface="Arial" pitchFamily="34" charset="0"/>
              </a:rPr>
              <a:t>El </a:t>
            </a:r>
            <a:r>
              <a:rPr lang="en-US" altLang="ko-KR" b="1" dirty="0" err="1">
                <a:solidFill>
                  <a:schemeClr val="tx1">
                    <a:lumMod val="75000"/>
                    <a:lumOff val="25000"/>
                  </a:schemeClr>
                </a:solidFill>
                <a:cs typeface="Arial" pitchFamily="34" charset="0"/>
              </a:rPr>
              <a:t>esfuerzo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más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reciente</a:t>
            </a:r>
            <a:r>
              <a:rPr lang="en-US" altLang="ko-KR" b="1" dirty="0">
                <a:solidFill>
                  <a:schemeClr val="tx1">
                    <a:lumMod val="75000"/>
                    <a:lumOff val="25000"/>
                  </a:schemeClr>
                </a:solidFill>
                <a:cs typeface="Arial" pitchFamily="34" charset="0"/>
              </a:rPr>
              <a:t> es el Libro Blanco de la Sociedad de la </a:t>
            </a:r>
            <a:r>
              <a:rPr lang="en-US" altLang="ko-KR" b="1" dirty="0" err="1">
                <a:solidFill>
                  <a:schemeClr val="tx1">
                    <a:lumMod val="75000"/>
                    <a:lumOff val="25000"/>
                  </a:schemeClr>
                </a:solidFill>
                <a:cs typeface="Arial" pitchFamily="34" charset="0"/>
              </a:rPr>
              <a:t>Información</a:t>
            </a:r>
            <a:r>
              <a:rPr lang="en-US" altLang="ko-KR" b="1" dirty="0">
                <a:solidFill>
                  <a:schemeClr val="tx1">
                    <a:lumMod val="75000"/>
                    <a:lumOff val="25000"/>
                  </a:schemeClr>
                </a:solidFill>
                <a:cs typeface="Arial" pitchFamily="34" charset="0"/>
              </a:rPr>
              <a:t> y el </a:t>
            </a:r>
            <a:r>
              <a:rPr lang="en-US" altLang="ko-KR" b="1" dirty="0" err="1">
                <a:solidFill>
                  <a:schemeClr val="tx1">
                    <a:lumMod val="75000"/>
                    <a:lumOff val="25000"/>
                  </a:schemeClr>
                </a:solidFill>
                <a:cs typeface="Arial" pitchFamily="34" charset="0"/>
              </a:rPr>
              <a:t>Conocimiento</a:t>
            </a:r>
            <a:r>
              <a:rPr lang="en-US" altLang="ko-KR" b="1" dirty="0">
                <a:solidFill>
                  <a:schemeClr val="tx1">
                    <a:lumMod val="75000"/>
                    <a:lumOff val="25000"/>
                  </a:schemeClr>
                </a:solidFill>
                <a:cs typeface="Arial" pitchFamily="34" charset="0"/>
              </a:rPr>
              <a:t> (2018)</a:t>
            </a: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208786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Ecuador</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Libro Blanco de la Sociedad de la Información y el Conocimiento</a:t>
            </a:r>
          </a:p>
          <a:p>
            <a:pPr marL="0" indent="0">
              <a:buFont typeface="Arial" panose="020B0604020202020204" pitchFamily="34" charset="0"/>
              <a:buNone/>
            </a:pPr>
            <a:endParaRPr lang="es-EC" sz="2400" dirty="0"/>
          </a:p>
          <a:p>
            <a:pPr algn="just">
              <a:spcBef>
                <a:spcPts val="0"/>
              </a:spcBef>
              <a:spcAft>
                <a:spcPts val="1200"/>
              </a:spcAft>
              <a:buFont typeface="Wingdings" panose="05000000000000000000" pitchFamily="2" charset="2"/>
              <a:buChar char="§"/>
            </a:pPr>
            <a:r>
              <a:rPr lang="es-EC" sz="2400" dirty="0"/>
              <a:t>Lineamientos dirigidos a fomentar la transformación digital como parte del proceso productivo empresarial son generales</a:t>
            </a:r>
          </a:p>
          <a:p>
            <a:pPr algn="just">
              <a:spcBef>
                <a:spcPts val="0"/>
              </a:spcBef>
              <a:spcAft>
                <a:spcPts val="1200"/>
              </a:spcAft>
              <a:buFont typeface="Wingdings" panose="05000000000000000000" pitchFamily="2" charset="2"/>
              <a:buChar char="§"/>
            </a:pPr>
            <a:r>
              <a:rPr lang="es-EC" sz="2400" dirty="0"/>
              <a:t>Economía digital y tecnologías emergentes</a:t>
            </a:r>
          </a:p>
          <a:p>
            <a:pPr lvl="1" algn="just">
              <a:spcBef>
                <a:spcPts val="0"/>
              </a:spcBef>
              <a:spcAft>
                <a:spcPts val="1200"/>
              </a:spcAft>
              <a:buFont typeface="Wingdings" panose="05000000000000000000" pitchFamily="2" charset="2"/>
              <a:buChar char="§"/>
            </a:pPr>
            <a:r>
              <a:rPr lang="es-EC" sz="2000" dirty="0"/>
              <a:t>Digitalización de las empresas: habilitar el entorno, fomentar el uso de comercio electrónico, promover el emprendimiento e innovación de base tecnológica, apoyar el desarrollo de la industria TIC</a:t>
            </a:r>
          </a:p>
          <a:p>
            <a:pPr lvl="1" algn="just">
              <a:spcBef>
                <a:spcPts val="0"/>
              </a:spcBef>
              <a:spcAft>
                <a:spcPts val="1200"/>
              </a:spcAft>
              <a:buFont typeface="Wingdings" panose="05000000000000000000" pitchFamily="2" charset="2"/>
              <a:buChar char="§"/>
            </a:pPr>
            <a:r>
              <a:rPr lang="es-EC" sz="2000" dirty="0"/>
              <a:t>Tecnologías emergentes: promover el uso de Big Data y Block </a:t>
            </a:r>
            <a:r>
              <a:rPr lang="es-EC" sz="2000" dirty="0" err="1"/>
              <a:t>Chain</a:t>
            </a:r>
            <a:r>
              <a:rPr lang="es-EC" sz="2000" dirty="0"/>
              <a:t>, impulsar la transformación de los Gobiernos Autónomos Descentralizados y coordinar con la academia la generación de competencias digitales</a:t>
            </a: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31965346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845554"/>
            <a:ext cx="4301718" cy="4955203"/>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Aún</a:t>
            </a:r>
            <a:r>
              <a:rPr lang="en-US" altLang="ko-KR" dirty="0">
                <a:solidFill>
                  <a:schemeClr val="tx1">
                    <a:lumMod val="75000"/>
                    <a:lumOff val="25000"/>
                  </a:schemeClr>
                </a:solidFill>
                <a:cs typeface="Arial" pitchFamily="34" charset="0"/>
              </a:rPr>
              <a:t> no </a:t>
            </a:r>
            <a:r>
              <a:rPr lang="en-US" altLang="ko-KR" dirty="0" err="1">
                <a:solidFill>
                  <a:schemeClr val="tx1">
                    <a:lumMod val="75000"/>
                    <a:lumOff val="25000"/>
                  </a:schemeClr>
                </a:solidFill>
                <a:cs typeface="Arial" pitchFamily="34" charset="0"/>
              </a:rPr>
              <a:t>existe</a:t>
            </a:r>
            <a:r>
              <a:rPr lang="en-US" altLang="ko-KR" dirty="0">
                <a:solidFill>
                  <a:schemeClr val="tx1">
                    <a:lumMod val="75000"/>
                    <a:lumOff val="25000"/>
                  </a:schemeClr>
                </a:solidFill>
                <a:cs typeface="Arial" pitchFamily="34" charset="0"/>
              </a:rPr>
              <a:t> una </a:t>
            </a:r>
            <a:r>
              <a:rPr lang="en-US" altLang="ko-KR" dirty="0" err="1">
                <a:solidFill>
                  <a:schemeClr val="tx1">
                    <a:lumMod val="75000"/>
                    <a:lumOff val="25000"/>
                  </a:schemeClr>
                </a:solidFill>
                <a:cs typeface="Arial" pitchFamily="34" charset="0"/>
              </a:rPr>
              <a:t>articulación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específica</a:t>
            </a:r>
            <a:r>
              <a:rPr lang="en-US" altLang="ko-KR" dirty="0">
                <a:solidFill>
                  <a:schemeClr val="tx1">
                    <a:lumMod val="75000"/>
                    <a:lumOff val="25000"/>
                  </a:schemeClr>
                </a:solidFill>
                <a:cs typeface="Arial" pitchFamily="34" charset="0"/>
              </a:rPr>
              <a:t> para la </a:t>
            </a:r>
            <a:r>
              <a:rPr lang="en-US" altLang="ko-KR" dirty="0" err="1">
                <a:solidFill>
                  <a:schemeClr val="tx1">
                    <a:lumMod val="75000"/>
                    <a:lumOff val="25000"/>
                  </a:schemeClr>
                </a:solidFill>
                <a:cs typeface="Arial" pitchFamily="34" charset="0"/>
              </a:rPr>
              <a:t>formulación</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materia</a:t>
            </a:r>
            <a:r>
              <a:rPr lang="en-US" altLang="ko-KR" dirty="0">
                <a:solidFill>
                  <a:schemeClr val="tx1">
                    <a:lumMod val="75000"/>
                    <a:lumOff val="25000"/>
                  </a:schemeClr>
                </a:solidFill>
                <a:cs typeface="Arial" pitchFamily="34" charset="0"/>
              </a:rPr>
              <a:t> digital con </a:t>
            </a:r>
            <a:r>
              <a:rPr lang="en-US" altLang="ko-KR" dirty="0" err="1">
                <a:solidFill>
                  <a:schemeClr val="tx1">
                    <a:lumMod val="75000"/>
                    <a:lumOff val="25000"/>
                  </a:schemeClr>
                </a:solidFill>
                <a:cs typeface="Arial" pitchFamily="34" charset="0"/>
              </a:rPr>
              <a:t>enfoque</a:t>
            </a:r>
            <a:r>
              <a:rPr lang="en-US" altLang="ko-KR" dirty="0">
                <a:solidFill>
                  <a:schemeClr val="tx1">
                    <a:lumMod val="75000"/>
                    <a:lumOff val="25000"/>
                  </a:schemeClr>
                </a:solidFill>
                <a:cs typeface="Arial" pitchFamily="34" charset="0"/>
              </a:rPr>
              <a:t> integral.</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La </a:t>
            </a:r>
            <a:r>
              <a:rPr lang="en-US" altLang="ko-KR" dirty="0" err="1">
                <a:solidFill>
                  <a:schemeClr val="tx1">
                    <a:lumMod val="75000"/>
                    <a:lumOff val="25000"/>
                  </a:schemeClr>
                </a:solidFill>
                <a:cs typeface="Arial" pitchFamily="34" charset="0"/>
              </a:rPr>
              <a:t>Presidencia</a:t>
            </a:r>
            <a:r>
              <a:rPr lang="en-US" altLang="ko-KR" dirty="0">
                <a:solidFill>
                  <a:schemeClr val="tx1">
                    <a:lumMod val="75000"/>
                    <a:lumOff val="25000"/>
                  </a:schemeClr>
                </a:solidFill>
                <a:cs typeface="Arial" pitchFamily="34" charset="0"/>
              </a:rPr>
              <a:t> ha </a:t>
            </a:r>
            <a:r>
              <a:rPr lang="en-US" altLang="ko-KR" dirty="0" err="1">
                <a:solidFill>
                  <a:schemeClr val="tx1">
                    <a:lumMod val="75000"/>
                    <a:lumOff val="25000"/>
                  </a:schemeClr>
                </a:solidFill>
                <a:cs typeface="Arial" pitchFamily="34" charset="0"/>
              </a:rPr>
              <a:t>impulsado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varios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esfuerzos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pero</a:t>
            </a:r>
            <a:r>
              <a:rPr lang="en-US" altLang="ko-KR" dirty="0">
                <a:solidFill>
                  <a:schemeClr val="tx1">
                    <a:lumMod val="75000"/>
                    <a:lumOff val="25000"/>
                  </a:schemeClr>
                </a:solidFill>
                <a:cs typeface="Arial" pitchFamily="34" charset="0"/>
              </a:rPr>
              <a:t> se </a:t>
            </a:r>
            <a:r>
              <a:rPr lang="en-US" altLang="ko-KR" dirty="0" err="1">
                <a:solidFill>
                  <a:schemeClr val="tx1">
                    <a:lumMod val="75000"/>
                    <a:lumOff val="25000"/>
                  </a:schemeClr>
                </a:solidFill>
                <a:cs typeface="Arial" pitchFamily="34" charset="0"/>
              </a:rPr>
              <a:t>han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concentrado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objetivos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específicos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especialmente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dirigidos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hacia</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transformación</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gestión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pública</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ámbito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productivo</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Ministerio</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Economía</a:t>
            </a:r>
            <a:r>
              <a:rPr lang="en-US" altLang="ko-KR" dirty="0">
                <a:solidFill>
                  <a:schemeClr val="tx1">
                    <a:lumMod val="75000"/>
                    <a:lumOff val="25000"/>
                  </a:schemeClr>
                </a:solidFill>
                <a:cs typeface="Arial" pitchFamily="34" charset="0"/>
              </a:rPr>
              <a:t> (MINEC) es el </a:t>
            </a:r>
            <a:r>
              <a:rPr lang="en-US" altLang="ko-KR" dirty="0" err="1">
                <a:solidFill>
                  <a:schemeClr val="tx1">
                    <a:lumMod val="75000"/>
                    <a:lumOff val="25000"/>
                  </a:schemeClr>
                </a:solidFill>
                <a:cs typeface="Arial" pitchFamily="34" charset="0"/>
              </a:rPr>
              <a:t>órgano</a:t>
            </a:r>
            <a:r>
              <a:rPr lang="en-US" altLang="ko-KR" dirty="0">
                <a:solidFill>
                  <a:schemeClr val="tx1">
                    <a:lumMod val="75000"/>
                    <a:lumOff val="25000"/>
                  </a:schemeClr>
                </a:solidFill>
                <a:cs typeface="Arial" pitchFamily="34" charset="0"/>
              </a:rPr>
              <a:t> rector para el </a:t>
            </a:r>
            <a:r>
              <a:rPr lang="en-US" altLang="ko-KR" dirty="0" err="1">
                <a:solidFill>
                  <a:schemeClr val="tx1">
                    <a:lumMod val="75000"/>
                    <a:lumOff val="25000"/>
                  </a:schemeClr>
                </a:solidFill>
                <a:cs typeface="Arial" pitchFamily="34" charset="0"/>
              </a:rPr>
              <a:t>diseñode</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 de foment y </a:t>
            </a:r>
            <a:r>
              <a:rPr lang="en-US" altLang="ko-KR" dirty="0" err="1">
                <a:solidFill>
                  <a:schemeClr val="tx1">
                    <a:lumMod val="75000"/>
                    <a:lumOff val="25000"/>
                  </a:schemeClr>
                </a:solidFill>
                <a:cs typeface="Arial" pitchFamily="34" charset="0"/>
              </a:rPr>
              <a:t>desarrollo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empresarial</a:t>
            </a:r>
            <a:r>
              <a:rPr lang="en-US" altLang="ko-KR" dirty="0">
                <a:solidFill>
                  <a:schemeClr val="tx1">
                    <a:lumMod val="75000"/>
                    <a:lumOff val="25000"/>
                  </a:schemeClr>
                </a:solidFill>
                <a:cs typeface="Arial" pitchFamily="34" charset="0"/>
              </a:rPr>
              <a:t> y la </a:t>
            </a:r>
            <a:r>
              <a:rPr lang="en-US" altLang="ko-KR" dirty="0" err="1">
                <a:solidFill>
                  <a:schemeClr val="tx1">
                    <a:lumMod val="75000"/>
                    <a:lumOff val="25000"/>
                  </a:schemeClr>
                </a:solidFill>
                <a:cs typeface="Arial" pitchFamily="34" charset="0"/>
              </a:rPr>
              <a:t>Comisión</a:t>
            </a:r>
            <a:r>
              <a:rPr lang="en-US" altLang="ko-KR" dirty="0">
                <a:solidFill>
                  <a:schemeClr val="tx1">
                    <a:lumMod val="75000"/>
                    <a:lumOff val="25000"/>
                  </a:schemeClr>
                </a:solidFill>
                <a:cs typeface="Arial" pitchFamily="34" charset="0"/>
              </a:rPr>
              <a:t> Nacional de la Micro y </a:t>
            </a:r>
            <a:r>
              <a:rPr lang="en-US" altLang="ko-KR" dirty="0" err="1">
                <a:solidFill>
                  <a:schemeClr val="tx1">
                    <a:lumMod val="75000"/>
                    <a:lumOff val="25000"/>
                  </a:schemeClr>
                </a:solidFill>
                <a:cs typeface="Arial" pitchFamily="34" charset="0"/>
              </a:rPr>
              <a:t>Pequeña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Empresa</a:t>
            </a:r>
            <a:r>
              <a:rPr lang="en-US" altLang="ko-KR" dirty="0">
                <a:solidFill>
                  <a:schemeClr val="tx1">
                    <a:lumMod val="75000"/>
                    <a:lumOff val="25000"/>
                  </a:schemeClr>
                </a:solidFill>
                <a:cs typeface="Arial" pitchFamily="34" charset="0"/>
              </a:rPr>
              <a:t> (CONAMYPE) es el </a:t>
            </a:r>
            <a:r>
              <a:rPr lang="en-US" altLang="ko-KR" dirty="0" err="1">
                <a:solidFill>
                  <a:schemeClr val="tx1">
                    <a:lumMod val="75000"/>
                    <a:lumOff val="25000"/>
                  </a:schemeClr>
                </a:solidFill>
                <a:cs typeface="Arial" pitchFamily="34" charset="0"/>
              </a:rPr>
              <a:t>órgano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ejecutor</a:t>
            </a:r>
            <a:r>
              <a:rPr lang="en-US" altLang="ko-KR" dirty="0">
                <a:solidFill>
                  <a:schemeClr val="tx1">
                    <a:lumMod val="75000"/>
                    <a:lumOff val="25000"/>
                  </a:schemeClr>
                </a:solidFill>
                <a:cs typeface="Arial" pitchFamily="34" charset="0"/>
              </a:rPr>
              <a:t> de las </a:t>
            </a:r>
            <a:r>
              <a:rPr lang="en-US" altLang="ko-KR" dirty="0" err="1">
                <a:solidFill>
                  <a:schemeClr val="tx1">
                    <a:lumMod val="75000"/>
                    <a:lumOff val="25000"/>
                  </a:schemeClr>
                </a:solidFill>
                <a:cs typeface="Arial" pitchFamily="34" charset="0"/>
              </a:rPr>
              <a:t>políticas</a:t>
            </a:r>
            <a:r>
              <a:rPr lang="en-US" altLang="ko-KR" dirty="0">
                <a:solidFill>
                  <a:schemeClr val="tx1">
                    <a:lumMod val="75000"/>
                    <a:lumOff val="25000"/>
                  </a:schemeClr>
                </a:solidFill>
                <a:cs typeface="Arial" pitchFamily="34" charset="0"/>
              </a:rPr>
              <a:t>.</a:t>
            </a:r>
          </a:p>
          <a:p>
            <a:pPr>
              <a:spcAft>
                <a:spcPts val="1200"/>
              </a:spcAft>
            </a:pPr>
            <a:endParaRPr lang="en-US" altLang="ko-KR" sz="1600"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El Salvador</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742170" y="1631366"/>
            <a:ext cx="4959071" cy="5663089"/>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La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Nacional de </a:t>
            </a:r>
            <a:r>
              <a:rPr lang="en-US" altLang="ko-KR" dirty="0" err="1">
                <a:solidFill>
                  <a:schemeClr val="tx1">
                    <a:lumMod val="75000"/>
                    <a:lumOff val="25000"/>
                  </a:schemeClr>
                </a:solidFill>
                <a:cs typeface="Arial" pitchFamily="34" charset="0"/>
              </a:rPr>
              <a:t>Informática</a:t>
            </a:r>
            <a:r>
              <a:rPr lang="en-US" altLang="ko-KR" dirty="0">
                <a:solidFill>
                  <a:schemeClr val="tx1">
                    <a:lumMod val="75000"/>
                    <a:lumOff val="25000"/>
                  </a:schemeClr>
                </a:solidFill>
                <a:cs typeface="Arial" pitchFamily="34" charset="0"/>
              </a:rPr>
              <a:t> (2000), la </a:t>
            </a:r>
            <a:r>
              <a:rPr lang="en-US" altLang="ko-KR" dirty="0" err="1">
                <a:solidFill>
                  <a:schemeClr val="tx1">
                    <a:lumMod val="75000"/>
                    <a:lumOff val="25000"/>
                  </a:schemeClr>
                </a:solidFill>
                <a:cs typeface="Arial" pitchFamily="34" charset="0"/>
              </a:rPr>
              <a:t>Estrategia</a:t>
            </a:r>
            <a:r>
              <a:rPr lang="en-US" altLang="ko-KR" dirty="0">
                <a:solidFill>
                  <a:schemeClr val="tx1">
                    <a:lumMod val="75000"/>
                    <a:lumOff val="25000"/>
                  </a:schemeClr>
                </a:solidFill>
                <a:cs typeface="Arial" pitchFamily="34" charset="0"/>
              </a:rPr>
              <a:t> e-País (2006) y la Agenda de Desarrollo Digital- el </a:t>
            </a:r>
            <a:r>
              <a:rPr lang="en-US" altLang="ko-KR" dirty="0" err="1">
                <a:solidFill>
                  <a:schemeClr val="tx1">
                    <a:lumMod val="75000"/>
                    <a:lumOff val="25000"/>
                  </a:schemeClr>
                </a:solidFill>
                <a:cs typeface="Arial" pitchFamily="34" charset="0"/>
              </a:rPr>
              <a:t>Buen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Vivir</a:t>
            </a:r>
            <a:r>
              <a:rPr lang="en-US" altLang="ko-KR" dirty="0">
                <a:solidFill>
                  <a:schemeClr val="tx1">
                    <a:lumMod val="75000"/>
                    <a:lumOff val="25000"/>
                  </a:schemeClr>
                </a:solidFill>
                <a:cs typeface="Arial" pitchFamily="34" charset="0"/>
              </a:rPr>
              <a:t> Digital (2016) son </a:t>
            </a:r>
            <a:r>
              <a:rPr lang="en-US" altLang="ko-KR" dirty="0" err="1">
                <a:solidFill>
                  <a:schemeClr val="tx1">
                    <a:lumMod val="75000"/>
                    <a:lumOff val="25000"/>
                  </a:schemeClr>
                </a:solidFill>
                <a:cs typeface="Arial" pitchFamily="34" charset="0"/>
              </a:rPr>
              <a:t>propuestas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relacionados</a:t>
            </a:r>
            <a:r>
              <a:rPr lang="en-US" altLang="ko-KR" dirty="0">
                <a:solidFill>
                  <a:schemeClr val="tx1">
                    <a:lumMod val="75000"/>
                    <a:lumOff val="25000"/>
                  </a:schemeClr>
                </a:solidFill>
                <a:cs typeface="Arial" pitchFamily="34" charset="0"/>
              </a:rPr>
              <a:t> con el Desarrollo digital. </a:t>
            </a:r>
          </a:p>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La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Nacional para el Desarrollo de la Micro y </a:t>
            </a:r>
            <a:r>
              <a:rPr lang="en-US" altLang="ko-KR" dirty="0" err="1">
                <a:solidFill>
                  <a:schemeClr val="tx1">
                    <a:lumMod val="75000"/>
                    <a:lumOff val="25000"/>
                  </a:schemeClr>
                </a:solidFill>
                <a:cs typeface="Arial" pitchFamily="34" charset="0"/>
              </a:rPr>
              <a:t>Pequeña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Empresa</a:t>
            </a:r>
            <a:r>
              <a:rPr lang="en-US" altLang="ko-KR" dirty="0">
                <a:solidFill>
                  <a:schemeClr val="tx1">
                    <a:lumMod val="75000"/>
                    <a:lumOff val="25000"/>
                  </a:schemeClr>
                </a:solidFill>
                <a:cs typeface="Arial" pitchFamily="34" charset="0"/>
              </a:rPr>
              <a:t> (2013) y la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Naconal</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Emprendimiento</a:t>
            </a:r>
            <a:r>
              <a:rPr lang="en-US" altLang="ko-KR" dirty="0">
                <a:solidFill>
                  <a:schemeClr val="tx1">
                    <a:lumMod val="75000"/>
                    <a:lumOff val="25000"/>
                  </a:schemeClr>
                </a:solidFill>
                <a:cs typeface="Arial" pitchFamily="34" charset="0"/>
              </a:rPr>
              <a:t> (2014) son </a:t>
            </a:r>
            <a:r>
              <a:rPr lang="en-US" altLang="ko-KR" dirty="0" err="1">
                <a:solidFill>
                  <a:schemeClr val="tx1">
                    <a:lumMod val="75000"/>
                    <a:lumOff val="25000"/>
                  </a:schemeClr>
                </a:solidFill>
                <a:cs typeface="Arial" pitchFamily="34" charset="0"/>
              </a:rPr>
              <a:t>esfuerzos</a:t>
            </a:r>
            <a:r>
              <a:rPr lang="en-US" altLang="ko-KR" dirty="0">
                <a:solidFill>
                  <a:schemeClr val="tx1">
                    <a:lumMod val="75000"/>
                    <a:lumOff val="25000"/>
                  </a:schemeClr>
                </a:solidFill>
                <a:cs typeface="Arial" pitchFamily="34" charset="0"/>
              </a:rPr>
              <a:t> que </a:t>
            </a:r>
            <a:r>
              <a:rPr lang="en-US" altLang="ko-KR" dirty="0" err="1">
                <a:solidFill>
                  <a:schemeClr val="tx1">
                    <a:lumMod val="75000"/>
                    <a:lumOff val="25000"/>
                  </a:schemeClr>
                </a:solidFill>
                <a:cs typeface="Arial" pitchFamily="34" charset="0"/>
              </a:rPr>
              <a:t>consideran</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incorporación</a:t>
            </a:r>
            <a:r>
              <a:rPr lang="en-US" altLang="ko-KR" dirty="0">
                <a:solidFill>
                  <a:schemeClr val="tx1">
                    <a:lumMod val="75000"/>
                    <a:lumOff val="25000"/>
                  </a:schemeClr>
                </a:solidFill>
                <a:cs typeface="Arial" pitchFamily="34" charset="0"/>
              </a:rPr>
              <a:t> de las TIC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la gestion </a:t>
            </a:r>
            <a:r>
              <a:rPr lang="en-US" altLang="ko-KR" dirty="0" err="1">
                <a:solidFill>
                  <a:schemeClr val="tx1">
                    <a:lumMod val="75000"/>
                    <a:lumOff val="25000"/>
                  </a:schemeClr>
                </a:solidFill>
                <a:cs typeface="Arial" pitchFamily="34" charset="0"/>
              </a:rPr>
              <a:t>empresarial</a:t>
            </a:r>
            <a:r>
              <a:rPr lang="en-US" altLang="ko-KR" dirty="0">
                <a:solidFill>
                  <a:schemeClr val="tx1">
                    <a:lumMod val="75000"/>
                    <a:lumOff val="25000"/>
                  </a:schemeClr>
                </a:solidFill>
                <a:cs typeface="Arial" pitchFamily="34" charset="0"/>
              </a:rPr>
              <a:t> de las </a:t>
            </a:r>
            <a:r>
              <a:rPr lang="en-US" altLang="ko-KR" dirty="0" err="1">
                <a:solidFill>
                  <a:schemeClr val="tx1">
                    <a:lumMod val="75000"/>
                    <a:lumOff val="25000"/>
                  </a:schemeClr>
                </a:solidFill>
                <a:cs typeface="Arial" pitchFamily="34" charset="0"/>
              </a:rPr>
              <a:t>Mype</a:t>
            </a:r>
            <a:r>
              <a:rPr lang="en-US" altLang="ko-KR"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r>
              <a:rPr lang="en-US" altLang="ko-KR" b="1" dirty="0">
                <a:solidFill>
                  <a:schemeClr val="tx1">
                    <a:lumMod val="75000"/>
                    <a:lumOff val="25000"/>
                  </a:schemeClr>
                </a:solidFill>
                <a:cs typeface="Arial" pitchFamily="34" charset="0"/>
              </a:rPr>
              <a:t>El Plan </a:t>
            </a:r>
            <a:r>
              <a:rPr lang="en-US" altLang="ko-KR" b="1" dirty="0" err="1">
                <a:solidFill>
                  <a:schemeClr val="tx1">
                    <a:lumMod val="75000"/>
                    <a:lumOff val="25000"/>
                  </a:schemeClr>
                </a:solidFill>
                <a:cs typeface="Arial" pitchFamily="34" charset="0"/>
              </a:rPr>
              <a:t>Estratégico</a:t>
            </a:r>
            <a:r>
              <a:rPr lang="en-US" altLang="ko-KR" b="1" dirty="0">
                <a:solidFill>
                  <a:schemeClr val="tx1">
                    <a:lumMod val="75000"/>
                    <a:lumOff val="25000"/>
                  </a:schemeClr>
                </a:solidFill>
                <a:cs typeface="Arial" pitchFamily="34" charset="0"/>
              </a:rPr>
              <a:t> de la CONAMYPE (2015-2019) es la </a:t>
            </a:r>
            <a:r>
              <a:rPr lang="en-US" altLang="ko-KR" b="1" dirty="0" err="1">
                <a:solidFill>
                  <a:schemeClr val="tx1">
                    <a:lumMod val="75000"/>
                    <a:lumOff val="25000"/>
                  </a:schemeClr>
                </a:solidFill>
                <a:cs typeface="Arial" pitchFamily="34" charset="0"/>
              </a:rPr>
              <a:t>estrategia</a:t>
            </a:r>
            <a:r>
              <a:rPr lang="en-US" altLang="ko-KR" b="1" dirty="0">
                <a:solidFill>
                  <a:schemeClr val="tx1">
                    <a:lumMod val="75000"/>
                    <a:lumOff val="25000"/>
                  </a:schemeClr>
                </a:solidFill>
                <a:cs typeface="Arial" pitchFamily="34" charset="0"/>
              </a:rPr>
              <a:t> general de </a:t>
            </a:r>
            <a:r>
              <a:rPr lang="en-US" altLang="ko-KR" b="1" dirty="0" err="1">
                <a:solidFill>
                  <a:schemeClr val="tx1">
                    <a:lumMod val="75000"/>
                    <a:lumOff val="25000"/>
                  </a:schemeClr>
                </a:solidFill>
                <a:cs typeface="Arial" pitchFamily="34" charset="0"/>
              </a:rPr>
              <a:t>apoyo</a:t>
            </a:r>
            <a:r>
              <a:rPr lang="en-US" altLang="ko-KR" b="1" dirty="0">
                <a:solidFill>
                  <a:schemeClr val="tx1">
                    <a:lumMod val="75000"/>
                    <a:lumOff val="25000"/>
                  </a:schemeClr>
                </a:solidFill>
                <a:cs typeface="Arial" pitchFamily="34" charset="0"/>
              </a:rPr>
              <a:t> a las </a:t>
            </a:r>
            <a:r>
              <a:rPr lang="en-US" altLang="ko-KR" b="1" dirty="0" err="1">
                <a:solidFill>
                  <a:schemeClr val="tx1">
                    <a:lumMod val="75000"/>
                    <a:lumOff val="25000"/>
                  </a:schemeClr>
                </a:solidFill>
                <a:cs typeface="Arial" pitchFamily="34" charset="0"/>
              </a:rPr>
              <a:t>Mype</a:t>
            </a:r>
            <a:r>
              <a:rPr lang="en-US" altLang="ko-KR" b="1" dirty="0">
                <a:solidFill>
                  <a:schemeClr val="tx1">
                    <a:lumMod val="75000"/>
                    <a:lumOff val="25000"/>
                  </a:schemeClr>
                </a:solidFill>
                <a:cs typeface="Arial" pitchFamily="34" charset="0"/>
              </a:rPr>
              <a:t> y la </a:t>
            </a:r>
            <a:r>
              <a:rPr lang="en-US" altLang="ko-KR" b="1" dirty="0" err="1">
                <a:solidFill>
                  <a:schemeClr val="tx1">
                    <a:lumMod val="75000"/>
                    <a:lumOff val="25000"/>
                  </a:schemeClr>
                </a:solidFill>
                <a:cs typeface="Arial" pitchFamily="34" charset="0"/>
              </a:rPr>
              <a:t>Estrategia</a:t>
            </a:r>
            <a:r>
              <a:rPr lang="en-US" altLang="ko-KR" b="1" dirty="0">
                <a:solidFill>
                  <a:schemeClr val="tx1">
                    <a:lumMod val="75000"/>
                    <a:lumOff val="25000"/>
                  </a:schemeClr>
                </a:solidFill>
                <a:cs typeface="Arial" pitchFamily="34" charset="0"/>
              </a:rPr>
              <a:t> para la inclusion digital de las </a:t>
            </a:r>
            <a:r>
              <a:rPr lang="en-US" altLang="ko-KR" b="1" dirty="0" err="1">
                <a:solidFill>
                  <a:schemeClr val="tx1">
                    <a:lumMod val="75000"/>
                    <a:lumOff val="25000"/>
                  </a:schemeClr>
                </a:solidFill>
                <a:cs typeface="Arial" pitchFamily="34" charset="0"/>
              </a:rPr>
              <a:t>Mype</a:t>
            </a:r>
            <a:r>
              <a:rPr lang="en-US" altLang="ko-KR" b="1" dirty="0">
                <a:solidFill>
                  <a:schemeClr val="tx1">
                    <a:lumMod val="75000"/>
                    <a:lumOff val="25000"/>
                  </a:schemeClr>
                </a:solidFill>
                <a:cs typeface="Arial" pitchFamily="34" charset="0"/>
              </a:rPr>
              <a:t> (2016) son los </a:t>
            </a:r>
            <a:r>
              <a:rPr lang="en-US" altLang="ko-KR" b="1" dirty="0" err="1">
                <a:solidFill>
                  <a:schemeClr val="tx1">
                    <a:lumMod val="75000"/>
                    <a:lumOff val="25000"/>
                  </a:schemeClr>
                </a:solidFill>
                <a:cs typeface="Arial" pitchFamily="34" charset="0"/>
              </a:rPr>
              <a:t>esfuerzos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más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recientes</a:t>
            </a:r>
            <a:r>
              <a:rPr lang="en-US" altLang="ko-KR" b="1" dirty="0">
                <a:solidFill>
                  <a:schemeClr val="tx1">
                    <a:lumMod val="75000"/>
                    <a:lumOff val="25000"/>
                  </a:schemeClr>
                </a:solidFill>
                <a:cs typeface="Arial" pitchFamily="34" charset="0"/>
              </a:rPr>
              <a:t> para </a:t>
            </a:r>
            <a:r>
              <a:rPr lang="en-US" altLang="ko-KR" b="1" dirty="0" err="1">
                <a:solidFill>
                  <a:schemeClr val="tx1">
                    <a:lumMod val="75000"/>
                    <a:lumOff val="25000"/>
                  </a:schemeClr>
                </a:solidFill>
                <a:cs typeface="Arial" pitchFamily="34" charset="0"/>
              </a:rPr>
              <a:t>impulsar</a:t>
            </a:r>
            <a:r>
              <a:rPr lang="en-US" altLang="ko-KR" b="1" dirty="0">
                <a:solidFill>
                  <a:schemeClr val="tx1">
                    <a:lumMod val="75000"/>
                    <a:lumOff val="25000"/>
                  </a:schemeClr>
                </a:solidFill>
                <a:cs typeface="Arial" pitchFamily="34" charset="0"/>
              </a:rPr>
              <a:t> la </a:t>
            </a:r>
            <a:r>
              <a:rPr lang="en-US" altLang="ko-KR" b="1" dirty="0" err="1">
                <a:solidFill>
                  <a:schemeClr val="tx1">
                    <a:lumMod val="75000"/>
                    <a:lumOff val="25000"/>
                  </a:schemeClr>
                </a:solidFill>
                <a:cs typeface="Arial" pitchFamily="34" charset="0"/>
              </a:rPr>
              <a:t>adopción</a:t>
            </a:r>
            <a:r>
              <a:rPr lang="en-US" altLang="ko-KR" b="1" dirty="0">
                <a:solidFill>
                  <a:schemeClr val="tx1">
                    <a:lumMod val="75000"/>
                    <a:lumOff val="25000"/>
                  </a:schemeClr>
                </a:solidFill>
                <a:cs typeface="Arial" pitchFamily="34" charset="0"/>
              </a:rPr>
              <a:t> de las TIC </a:t>
            </a:r>
            <a:r>
              <a:rPr lang="en-US" altLang="ko-KR" b="1" dirty="0" err="1">
                <a:solidFill>
                  <a:schemeClr val="tx1">
                    <a:lumMod val="75000"/>
                    <a:lumOff val="25000"/>
                  </a:schemeClr>
                </a:solidFill>
                <a:cs typeface="Arial" pitchFamily="34" charset="0"/>
              </a:rPr>
              <a:t>en</a:t>
            </a:r>
            <a:r>
              <a:rPr lang="en-US" altLang="ko-KR" b="1" dirty="0">
                <a:solidFill>
                  <a:schemeClr val="tx1">
                    <a:lumMod val="75000"/>
                    <a:lumOff val="25000"/>
                  </a:schemeClr>
                </a:solidFill>
                <a:cs typeface="Arial" pitchFamily="34" charset="0"/>
              </a:rPr>
              <a:t> las </a:t>
            </a:r>
            <a:r>
              <a:rPr lang="en-US" altLang="ko-KR" b="1" dirty="0" err="1">
                <a:solidFill>
                  <a:schemeClr val="tx1">
                    <a:lumMod val="75000"/>
                    <a:lumOff val="25000"/>
                  </a:schemeClr>
                </a:solidFill>
                <a:cs typeface="Arial" pitchFamily="34" charset="0"/>
              </a:rPr>
              <a:t>Mype</a:t>
            </a:r>
            <a:r>
              <a:rPr lang="en-US" altLang="ko-KR" b="1" dirty="0">
                <a:solidFill>
                  <a:schemeClr val="tx1">
                    <a:lumMod val="75000"/>
                    <a:lumOff val="25000"/>
                  </a:schemeClr>
                </a:solidFill>
                <a:cs typeface="Arial" pitchFamily="34" charset="0"/>
              </a:rPr>
              <a:t>.</a:t>
            </a:r>
          </a:p>
          <a:p>
            <a:pPr marL="342900" indent="-342900">
              <a:spcAft>
                <a:spcPts val="1200"/>
              </a:spcAft>
              <a:buFont typeface="Wingdings" panose="05000000000000000000" pitchFamily="2" charset="2"/>
              <a:buChar char="§"/>
            </a:pP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617713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El Salvador</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Estrategia para la inclusión digital de las </a:t>
            </a:r>
            <a:r>
              <a:rPr lang="es-EC" sz="2400" b="1" i="1" dirty="0" err="1">
                <a:solidFill>
                  <a:schemeClr val="accent2">
                    <a:lumMod val="75000"/>
                  </a:schemeClr>
                </a:solidFill>
              </a:rPr>
              <a:t>Mype</a:t>
            </a:r>
            <a:endParaRPr lang="es-EC" sz="2400" b="1" i="1" dirty="0">
              <a:solidFill>
                <a:schemeClr val="accent2">
                  <a:lumMod val="75000"/>
                </a:schemeClr>
              </a:solidFill>
            </a:endParaRPr>
          </a:p>
          <a:p>
            <a:pPr marL="0" indent="0">
              <a:buFont typeface="Arial" panose="020B0604020202020204" pitchFamily="34" charset="0"/>
              <a:buNone/>
            </a:pPr>
            <a:endParaRPr lang="es-EC" sz="2400" dirty="0">
              <a:solidFill>
                <a:schemeClr val="accent2">
                  <a:lumMod val="75000"/>
                </a:schemeClr>
              </a:solidFill>
            </a:endParaRPr>
          </a:p>
          <a:p>
            <a:pPr algn="just">
              <a:spcBef>
                <a:spcPts val="0"/>
              </a:spcBef>
              <a:spcAft>
                <a:spcPts val="1200"/>
              </a:spcAft>
              <a:buFont typeface="Wingdings" panose="05000000000000000000" pitchFamily="2" charset="2"/>
              <a:buChar char="§"/>
            </a:pPr>
            <a:r>
              <a:rPr lang="es-EC" sz="2400" dirty="0"/>
              <a:t>Enmarcada en el modelo de atención empresarial de CONAMYPE, por lo que establece líneas específicas asociadas a las diferentes etapas de desarrollo de la empresa.</a:t>
            </a:r>
          </a:p>
          <a:p>
            <a:pPr lvl="1" algn="just">
              <a:spcBef>
                <a:spcPts val="0"/>
              </a:spcBef>
              <a:spcAft>
                <a:spcPts val="1200"/>
              </a:spcAft>
              <a:buFont typeface="Wingdings" panose="05000000000000000000" pitchFamily="2" charset="2"/>
              <a:buChar char="§"/>
            </a:pPr>
            <a:r>
              <a:rPr lang="es-EC" sz="2000" dirty="0"/>
              <a:t>Mejorar el entorno para el acceso</a:t>
            </a:r>
          </a:p>
          <a:p>
            <a:pPr lvl="1" algn="just">
              <a:spcBef>
                <a:spcPts val="0"/>
              </a:spcBef>
              <a:spcAft>
                <a:spcPts val="1200"/>
              </a:spcAft>
              <a:buFont typeface="Wingdings" panose="05000000000000000000" pitchFamily="2" charset="2"/>
              <a:buChar char="§"/>
            </a:pPr>
            <a:r>
              <a:rPr lang="es-EC" sz="2000" dirty="0"/>
              <a:t>Desarrollo de habilidades digitales</a:t>
            </a:r>
          </a:p>
          <a:p>
            <a:pPr lvl="1" algn="just">
              <a:spcBef>
                <a:spcPts val="0"/>
              </a:spcBef>
              <a:spcAft>
                <a:spcPts val="1200"/>
              </a:spcAft>
              <a:buFont typeface="Wingdings" panose="05000000000000000000" pitchFamily="2" charset="2"/>
              <a:buChar char="§"/>
            </a:pPr>
            <a:r>
              <a:rPr lang="es-EC" sz="2000" dirty="0"/>
              <a:t>Innovación y crecimiento de la industria TIC</a:t>
            </a:r>
          </a:p>
          <a:p>
            <a:pPr lvl="1" algn="just">
              <a:spcBef>
                <a:spcPts val="0"/>
              </a:spcBef>
              <a:spcAft>
                <a:spcPts val="1200"/>
              </a:spcAft>
              <a:buFont typeface="Wingdings" panose="05000000000000000000" pitchFamily="2" charset="2"/>
              <a:buChar char="§"/>
            </a:pPr>
            <a:r>
              <a:rPr lang="es-EC" sz="2000" dirty="0"/>
              <a:t>Desarrollo de cultura de uso de las TIC en las </a:t>
            </a:r>
            <a:r>
              <a:rPr lang="es-EC" sz="2000" dirty="0" err="1"/>
              <a:t>Mype</a:t>
            </a:r>
            <a:endParaRPr lang="es-EC" dirty="0"/>
          </a:p>
          <a:p>
            <a:pPr lvl="1" algn="just">
              <a:spcBef>
                <a:spcPts val="0"/>
              </a:spcBef>
              <a:spcAft>
                <a:spcPts val="1200"/>
              </a:spcAft>
              <a:buFont typeface="Wingdings" panose="05000000000000000000" pitchFamily="2" charset="2"/>
              <a:buChar char="§"/>
            </a:pP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3269654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148114" y="1845554"/>
            <a:ext cx="4301718" cy="3416320"/>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La </a:t>
            </a:r>
            <a:r>
              <a:rPr lang="en-US" altLang="ko-KR" dirty="0" err="1">
                <a:solidFill>
                  <a:schemeClr val="tx1">
                    <a:lumMod val="75000"/>
                    <a:lumOff val="25000"/>
                  </a:schemeClr>
                </a:solidFill>
                <a:cs typeface="Arial" pitchFamily="34" charset="0"/>
              </a:rPr>
              <a:t>definición</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estrategias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materia</a:t>
            </a:r>
            <a:r>
              <a:rPr lang="en-US" altLang="ko-KR" dirty="0">
                <a:solidFill>
                  <a:schemeClr val="tx1">
                    <a:lumMod val="75000"/>
                    <a:lumOff val="25000"/>
                  </a:schemeClr>
                </a:solidFill>
                <a:cs typeface="Arial" pitchFamily="34" charset="0"/>
              </a:rPr>
              <a:t> digital ha </a:t>
            </a:r>
            <a:r>
              <a:rPr lang="en-US" altLang="ko-KR" dirty="0" err="1">
                <a:solidFill>
                  <a:schemeClr val="tx1">
                    <a:lumMod val="75000"/>
                    <a:lumOff val="25000"/>
                  </a:schemeClr>
                </a:solidFill>
                <a:cs typeface="Arial" pitchFamily="34" charset="0"/>
              </a:rPr>
              <a:t>sido</a:t>
            </a:r>
            <a:r>
              <a:rPr lang="en-US" altLang="ko-KR" dirty="0">
                <a:solidFill>
                  <a:schemeClr val="tx1">
                    <a:lumMod val="75000"/>
                    <a:lumOff val="25000"/>
                  </a:schemeClr>
                </a:solidFill>
                <a:cs typeface="Arial" pitchFamily="34" charset="0"/>
              </a:rPr>
              <a:t> un </a:t>
            </a:r>
            <a:r>
              <a:rPr lang="en-US" altLang="ko-KR" dirty="0" err="1">
                <a:solidFill>
                  <a:schemeClr val="tx1">
                    <a:lumMod val="75000"/>
                    <a:lumOff val="25000"/>
                  </a:schemeClr>
                </a:solidFill>
                <a:cs typeface="Arial" pitchFamily="34" charset="0"/>
              </a:rPr>
              <a:t>proceso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empujado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principalmente</a:t>
            </a:r>
            <a:r>
              <a:rPr lang="en-US" altLang="ko-KR" dirty="0">
                <a:solidFill>
                  <a:schemeClr val="tx1">
                    <a:lumMod val="75000"/>
                    <a:lumOff val="25000"/>
                  </a:schemeClr>
                </a:solidFill>
                <a:cs typeface="Arial" pitchFamily="34" charset="0"/>
              </a:rPr>
              <a:t> por </a:t>
            </a:r>
            <a:r>
              <a:rPr lang="en-US" altLang="ko-KR" dirty="0" err="1">
                <a:solidFill>
                  <a:schemeClr val="tx1">
                    <a:lumMod val="75000"/>
                    <a:lumOff val="25000"/>
                  </a:schemeClr>
                </a:solidFill>
                <a:cs typeface="Arial" pitchFamily="34" charset="0"/>
              </a:rPr>
              <a:t>propuestas</a:t>
            </a:r>
            <a:r>
              <a:rPr lang="en-US" altLang="ko-KR" dirty="0">
                <a:solidFill>
                  <a:schemeClr val="tx1">
                    <a:lumMod val="75000"/>
                    <a:lumOff val="25000"/>
                  </a:schemeClr>
                </a:solidFill>
                <a:cs typeface="Arial" pitchFamily="34" charset="0"/>
              </a:rPr>
              <a:t> del sector privado.</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Iniciativas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públicas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involucraron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varios</a:t>
            </a:r>
            <a:r>
              <a:rPr lang="en-US" altLang="ko-KR" dirty="0">
                <a:solidFill>
                  <a:schemeClr val="tx1">
                    <a:lumMod val="75000"/>
                    <a:lumOff val="25000"/>
                  </a:schemeClr>
                </a:solidFill>
                <a:cs typeface="Arial" pitchFamily="34" charset="0"/>
              </a:rPr>
              <a:t> actors </a:t>
            </a:r>
            <a:r>
              <a:rPr lang="en-US" altLang="ko-KR" dirty="0" err="1">
                <a:solidFill>
                  <a:schemeClr val="tx1">
                    <a:lumMod val="75000"/>
                    <a:lumOff val="25000"/>
                  </a:schemeClr>
                </a:solidFill>
                <a:cs typeface="Arial" pitchFamily="34" charset="0"/>
              </a:rPr>
              <a:t>pero</a:t>
            </a:r>
            <a:r>
              <a:rPr lang="en-US" altLang="ko-KR" dirty="0">
                <a:solidFill>
                  <a:schemeClr val="tx1">
                    <a:lumMod val="75000"/>
                    <a:lumOff val="25000"/>
                  </a:schemeClr>
                </a:solidFill>
                <a:cs typeface="Arial" pitchFamily="34" charset="0"/>
              </a:rPr>
              <a:t> no </a:t>
            </a:r>
            <a:r>
              <a:rPr lang="en-US" altLang="ko-KR" dirty="0" err="1">
                <a:solidFill>
                  <a:schemeClr val="tx1">
                    <a:lumMod val="75000"/>
                    <a:lumOff val="25000"/>
                  </a:schemeClr>
                </a:solidFill>
                <a:cs typeface="Arial" pitchFamily="34" charset="0"/>
              </a:rPr>
              <a:t>lograron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consolidar</a:t>
            </a:r>
            <a:r>
              <a:rPr lang="en-US" altLang="ko-KR" dirty="0">
                <a:solidFill>
                  <a:schemeClr val="tx1">
                    <a:lumMod val="75000"/>
                    <a:lumOff val="25000"/>
                  </a:schemeClr>
                </a:solidFill>
                <a:cs typeface="Arial" pitchFamily="34" charset="0"/>
              </a:rPr>
              <a:t> un </a:t>
            </a:r>
            <a:r>
              <a:rPr lang="en-US" altLang="ko-KR" dirty="0" err="1">
                <a:solidFill>
                  <a:schemeClr val="tx1">
                    <a:lumMod val="75000"/>
                    <a:lumOff val="25000"/>
                  </a:schemeClr>
                </a:solidFill>
                <a:cs typeface="Arial" pitchFamily="34" charset="0"/>
              </a:rPr>
              <a:t>marco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institucional</a:t>
            </a:r>
            <a:r>
              <a:rPr lang="en-US" altLang="ko-KR" dirty="0">
                <a:solidFill>
                  <a:schemeClr val="tx1">
                    <a:lumMod val="75000"/>
                    <a:lumOff val="25000"/>
                  </a:schemeClr>
                </a:solidFill>
                <a:cs typeface="Arial" pitchFamily="34" charset="0"/>
              </a:rPr>
              <a:t> hasta el 2013 que se </a:t>
            </a:r>
            <a:r>
              <a:rPr lang="en-US" altLang="ko-KR" dirty="0" err="1">
                <a:solidFill>
                  <a:schemeClr val="tx1">
                    <a:lumMod val="75000"/>
                    <a:lumOff val="25000"/>
                  </a:schemeClr>
                </a:solidFill>
                <a:cs typeface="Arial" pitchFamily="34" charset="0"/>
              </a:rPr>
              <a:t>creó</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Coordinación</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Estrategia</a:t>
            </a:r>
            <a:r>
              <a:rPr lang="en-US" altLang="ko-KR" dirty="0">
                <a:solidFill>
                  <a:schemeClr val="tx1">
                    <a:lumMod val="75000"/>
                    <a:lumOff val="25000"/>
                  </a:schemeClr>
                </a:solidFill>
                <a:cs typeface="Arial" pitchFamily="34" charset="0"/>
              </a:rPr>
              <a:t> Digital Nacional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dependencia</a:t>
            </a:r>
            <a:r>
              <a:rPr lang="en-US" altLang="ko-KR" dirty="0">
                <a:solidFill>
                  <a:schemeClr val="tx1">
                    <a:lumMod val="75000"/>
                    <a:lumOff val="25000"/>
                  </a:schemeClr>
                </a:solidFill>
                <a:cs typeface="Arial" pitchFamily="34" charset="0"/>
              </a:rPr>
              <a:t> de la </a:t>
            </a:r>
            <a:r>
              <a:rPr lang="en-US" altLang="ko-KR" dirty="0" err="1">
                <a:solidFill>
                  <a:schemeClr val="tx1">
                    <a:lumMod val="75000"/>
                    <a:lumOff val="25000"/>
                  </a:schemeClr>
                </a:solidFill>
                <a:cs typeface="Arial" pitchFamily="34" charset="0"/>
              </a:rPr>
              <a:t>Presidencia</a:t>
            </a:r>
            <a:r>
              <a:rPr lang="en-US" altLang="ko-KR" dirty="0">
                <a:solidFill>
                  <a:schemeClr val="tx1">
                    <a:lumMod val="75000"/>
                    <a:lumOff val="25000"/>
                  </a:schemeClr>
                </a:solidFill>
                <a:cs typeface="Arial" pitchFamily="34" charset="0"/>
              </a:rPr>
              <a:t>. </a:t>
            </a:r>
          </a:p>
          <a:p>
            <a:pPr>
              <a:spcAft>
                <a:spcPts val="1200"/>
              </a:spcAft>
            </a:pPr>
            <a:endParaRPr lang="en-US" altLang="ko-KR" sz="1600"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México</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739150" y="1845554"/>
            <a:ext cx="4914747" cy="4124206"/>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Iniciativas</a:t>
            </a:r>
            <a:r>
              <a:rPr lang="en-US" altLang="ko-KR" dirty="0">
                <a:solidFill>
                  <a:schemeClr val="tx1">
                    <a:lumMod val="75000"/>
                    <a:lumOff val="25000"/>
                  </a:schemeClr>
                </a:solidFill>
                <a:cs typeface="Arial" pitchFamily="34" charset="0"/>
              </a:rPr>
              <a:t> del sector </a:t>
            </a:r>
            <a:r>
              <a:rPr lang="en-US" altLang="ko-KR" dirty="0" err="1">
                <a:solidFill>
                  <a:schemeClr val="tx1">
                    <a:lumMod val="75000"/>
                    <a:lumOff val="25000"/>
                  </a:schemeClr>
                </a:solidFill>
                <a:cs typeface="Arial" pitchFamily="34" charset="0"/>
              </a:rPr>
              <a:t>público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propuestas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carácter</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conectividad</a:t>
            </a:r>
            <a:r>
              <a:rPr lang="en-US" altLang="ko-KR" dirty="0">
                <a:solidFill>
                  <a:schemeClr val="tx1">
                    <a:lumMod val="75000"/>
                    <a:lumOff val="25000"/>
                  </a:schemeClr>
                </a:solidFill>
                <a:cs typeface="Arial" pitchFamily="34" charset="0"/>
              </a:rPr>
              <a:t> e inclusion social</a:t>
            </a:r>
          </a:p>
          <a:p>
            <a:pPr marL="342900" indent="-342900">
              <a:spcAft>
                <a:spcPts val="1200"/>
              </a:spcAft>
              <a:buFont typeface="Wingdings" panose="05000000000000000000" pitchFamily="2" charset="2"/>
              <a:buChar char="§"/>
            </a:pPr>
            <a:r>
              <a:rPr lang="en-US" altLang="ko-KR" dirty="0" err="1">
                <a:solidFill>
                  <a:schemeClr val="tx1">
                    <a:lumMod val="75000"/>
                    <a:lumOff val="25000"/>
                  </a:schemeClr>
                </a:solidFill>
                <a:cs typeface="Arial" pitchFamily="34" charset="0"/>
              </a:rPr>
              <a:t>Iniciativas</a:t>
            </a:r>
            <a:r>
              <a:rPr lang="en-US" altLang="ko-KR" dirty="0">
                <a:solidFill>
                  <a:schemeClr val="tx1">
                    <a:lumMod val="75000"/>
                    <a:lumOff val="25000"/>
                  </a:schemeClr>
                </a:solidFill>
                <a:cs typeface="Arial" pitchFamily="34" charset="0"/>
              </a:rPr>
              <a:t> del sector privado: </a:t>
            </a:r>
            <a:r>
              <a:rPr lang="en-US" altLang="ko-KR" dirty="0" err="1">
                <a:solidFill>
                  <a:schemeClr val="tx1">
                    <a:lumMod val="75000"/>
                    <a:lumOff val="25000"/>
                  </a:schemeClr>
                </a:solidFill>
                <a:cs typeface="Arial" pitchFamily="34" charset="0"/>
              </a:rPr>
              <a:t>recomendaciones</a:t>
            </a:r>
            <a:r>
              <a:rPr lang="en-US" altLang="ko-KR" dirty="0">
                <a:solidFill>
                  <a:schemeClr val="tx1">
                    <a:lumMod val="75000"/>
                    <a:lumOff val="25000"/>
                  </a:schemeClr>
                </a:solidFill>
                <a:cs typeface="Arial" pitchFamily="34" charset="0"/>
              </a:rPr>
              <a:t> para </a:t>
            </a:r>
            <a:r>
              <a:rPr lang="en-US" altLang="ko-KR" dirty="0" err="1">
                <a:solidFill>
                  <a:schemeClr val="tx1">
                    <a:lumMod val="75000"/>
                    <a:lumOff val="25000"/>
                  </a:schemeClr>
                </a:solidFill>
                <a:cs typeface="Arial" pitchFamily="34" charset="0"/>
              </a:rPr>
              <a:t>promover</a:t>
            </a:r>
            <a:r>
              <a:rPr lang="en-US" altLang="ko-KR" dirty="0">
                <a:solidFill>
                  <a:schemeClr val="tx1">
                    <a:lumMod val="75000"/>
                    <a:lumOff val="25000"/>
                  </a:schemeClr>
                </a:solidFill>
                <a:cs typeface="Arial" pitchFamily="34" charset="0"/>
              </a:rPr>
              <a:t> la </a:t>
            </a:r>
            <a:r>
              <a:rPr lang="en-US" altLang="ko-KR" dirty="0" err="1">
                <a:solidFill>
                  <a:schemeClr val="tx1">
                    <a:lumMod val="75000"/>
                    <a:lumOff val="25000"/>
                  </a:schemeClr>
                </a:solidFill>
                <a:cs typeface="Arial" pitchFamily="34" charset="0"/>
              </a:rPr>
              <a:t>adopción</a:t>
            </a:r>
            <a:r>
              <a:rPr lang="en-US" altLang="ko-KR" dirty="0">
                <a:solidFill>
                  <a:schemeClr val="tx1">
                    <a:lumMod val="75000"/>
                    <a:lumOff val="25000"/>
                  </a:schemeClr>
                </a:solidFill>
                <a:cs typeface="Arial" pitchFamily="34" charset="0"/>
              </a:rPr>
              <a:t> de las TIC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política</a:t>
            </a:r>
            <a:r>
              <a:rPr lang="en-US" altLang="ko-KR" dirty="0">
                <a:solidFill>
                  <a:schemeClr val="tx1">
                    <a:lumMod val="75000"/>
                    <a:lumOff val="25000"/>
                  </a:schemeClr>
                </a:solidFill>
                <a:cs typeface="Arial" pitchFamily="34" charset="0"/>
              </a:rPr>
              <a:t> de Estado y </a:t>
            </a:r>
            <a:r>
              <a:rPr lang="en-US" altLang="ko-KR" dirty="0" err="1">
                <a:solidFill>
                  <a:schemeClr val="tx1">
                    <a:lumMod val="75000"/>
                    <a:lumOff val="25000"/>
                  </a:schemeClr>
                </a:solidFill>
                <a:cs typeface="Arial" pitchFamily="34" charset="0"/>
              </a:rPr>
              <a:t>consolidar</a:t>
            </a:r>
            <a:r>
              <a:rPr lang="en-US" altLang="ko-KR" dirty="0">
                <a:solidFill>
                  <a:schemeClr val="tx1">
                    <a:lumMod val="75000"/>
                    <a:lumOff val="25000"/>
                  </a:schemeClr>
                </a:solidFill>
                <a:cs typeface="Arial" pitchFamily="34" charset="0"/>
              </a:rPr>
              <a:t> una agenda digital para </a:t>
            </a:r>
            <a:r>
              <a:rPr lang="en-US" altLang="ko-KR" dirty="0" err="1">
                <a:solidFill>
                  <a:schemeClr val="tx1">
                    <a:lumMod val="75000"/>
                    <a:lumOff val="25000"/>
                  </a:schemeClr>
                </a:solidFill>
                <a:cs typeface="Arial" pitchFamily="34" charset="0"/>
              </a:rPr>
              <a:t>impulsar</a:t>
            </a:r>
            <a:r>
              <a:rPr lang="en-US" altLang="ko-KR" dirty="0">
                <a:solidFill>
                  <a:schemeClr val="tx1">
                    <a:lumMod val="75000"/>
                    <a:lumOff val="25000"/>
                  </a:schemeClr>
                </a:solidFill>
                <a:cs typeface="Arial" pitchFamily="34" charset="0"/>
              </a:rPr>
              <a:t> el </a:t>
            </a:r>
            <a:r>
              <a:rPr lang="en-US" altLang="ko-KR" dirty="0" err="1">
                <a:solidFill>
                  <a:schemeClr val="tx1">
                    <a:lumMod val="75000"/>
                    <a:lumOff val="25000"/>
                  </a:schemeClr>
                </a:solidFill>
                <a:cs typeface="Arial" pitchFamily="34" charset="0"/>
              </a:rPr>
              <a:t>rol</a:t>
            </a:r>
            <a:r>
              <a:rPr lang="en-US" altLang="ko-KR" dirty="0">
                <a:solidFill>
                  <a:schemeClr val="tx1">
                    <a:lumMod val="75000"/>
                    <a:lumOff val="25000"/>
                  </a:schemeClr>
                </a:solidFill>
                <a:cs typeface="Arial" pitchFamily="34" charset="0"/>
              </a:rPr>
              <a:t> de las TIC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habilitadoras</a:t>
            </a:r>
            <a:r>
              <a:rPr lang="en-US" altLang="ko-KR" dirty="0">
                <a:solidFill>
                  <a:schemeClr val="tx1">
                    <a:lumMod val="75000"/>
                    <a:lumOff val="25000"/>
                  </a:schemeClr>
                </a:solidFill>
                <a:cs typeface="Arial" pitchFamily="34" charset="0"/>
              </a:rPr>
              <a:t> de </a:t>
            </a:r>
            <a:r>
              <a:rPr lang="en-US" altLang="ko-KR" dirty="0" err="1">
                <a:solidFill>
                  <a:schemeClr val="tx1">
                    <a:lumMod val="75000"/>
                    <a:lumOff val="25000"/>
                  </a:schemeClr>
                </a:solidFill>
                <a:cs typeface="Arial" pitchFamily="34" charset="0"/>
              </a:rPr>
              <a:t>competitividad</a:t>
            </a:r>
            <a:endParaRPr lang="en-US" altLang="ko-KR" dirty="0">
              <a:solidFill>
                <a:schemeClr val="tx1">
                  <a:lumMod val="75000"/>
                  <a:lumOff val="25000"/>
                </a:schemeClr>
              </a:solidFill>
              <a:cs typeface="Arial" pitchFamily="34" charset="0"/>
            </a:endParaRPr>
          </a:p>
          <a:p>
            <a:pPr marL="342900" indent="-342900">
              <a:spcAft>
                <a:spcPts val="1200"/>
              </a:spcAft>
              <a:buFont typeface="Wingdings" panose="05000000000000000000" pitchFamily="2" charset="2"/>
              <a:buChar char="§"/>
            </a:pPr>
            <a:r>
              <a:rPr lang="en-US" altLang="ko-KR" b="1" dirty="0">
                <a:solidFill>
                  <a:schemeClr val="tx1">
                    <a:lumMod val="75000"/>
                    <a:lumOff val="25000"/>
                  </a:schemeClr>
                </a:solidFill>
                <a:cs typeface="Arial" pitchFamily="34" charset="0"/>
              </a:rPr>
              <a:t>La </a:t>
            </a:r>
            <a:r>
              <a:rPr lang="en-US" altLang="ko-KR" b="1" dirty="0" err="1">
                <a:solidFill>
                  <a:schemeClr val="tx1">
                    <a:lumMod val="75000"/>
                    <a:lumOff val="25000"/>
                  </a:schemeClr>
                </a:solidFill>
                <a:cs typeface="Arial" pitchFamily="34" charset="0"/>
              </a:rPr>
              <a:t>Estrategia</a:t>
            </a:r>
            <a:r>
              <a:rPr lang="en-US" altLang="ko-KR" b="1" dirty="0">
                <a:solidFill>
                  <a:schemeClr val="tx1">
                    <a:lumMod val="75000"/>
                    <a:lumOff val="25000"/>
                  </a:schemeClr>
                </a:solidFill>
                <a:cs typeface="Arial" pitchFamily="34" charset="0"/>
              </a:rPr>
              <a:t> Digital Nacional 2013-2018 </a:t>
            </a:r>
            <a:r>
              <a:rPr lang="en-US" altLang="ko-KR" b="1" dirty="0" err="1">
                <a:solidFill>
                  <a:schemeClr val="tx1">
                    <a:lumMod val="75000"/>
                    <a:lumOff val="25000"/>
                  </a:schemeClr>
                </a:solidFill>
                <a:cs typeface="Arial" pitchFamily="34" charset="0"/>
              </a:rPr>
              <a:t>fue</a:t>
            </a:r>
            <a:r>
              <a:rPr lang="en-US" altLang="ko-KR" b="1" dirty="0">
                <a:solidFill>
                  <a:schemeClr val="tx1">
                    <a:lumMod val="75000"/>
                    <a:lumOff val="25000"/>
                  </a:schemeClr>
                </a:solidFill>
                <a:cs typeface="Arial" pitchFamily="34" charset="0"/>
              </a:rPr>
              <a:t> el </a:t>
            </a:r>
            <a:r>
              <a:rPr lang="en-US" altLang="ko-KR" b="1" dirty="0" err="1">
                <a:solidFill>
                  <a:schemeClr val="tx1">
                    <a:lumMod val="75000"/>
                    <a:lumOff val="25000"/>
                  </a:schemeClr>
                </a:solidFill>
                <a:cs typeface="Arial" pitchFamily="34" charset="0"/>
              </a:rPr>
              <a:t>esfuerzo</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más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reciente</a:t>
            </a:r>
            <a:r>
              <a:rPr lang="en-US" altLang="ko-KR" b="1" dirty="0">
                <a:solidFill>
                  <a:schemeClr val="tx1">
                    <a:lumMod val="75000"/>
                    <a:lumOff val="25000"/>
                  </a:schemeClr>
                </a:solidFill>
                <a:cs typeface="Arial" pitchFamily="34" charset="0"/>
              </a:rPr>
              <a:t> y el primero que define una </a:t>
            </a:r>
            <a:r>
              <a:rPr lang="en-US" altLang="ko-KR" b="1" dirty="0" err="1">
                <a:solidFill>
                  <a:schemeClr val="tx1">
                    <a:lumMod val="75000"/>
                    <a:lumOff val="25000"/>
                  </a:schemeClr>
                </a:solidFill>
                <a:cs typeface="Arial" pitchFamily="34" charset="0"/>
              </a:rPr>
              <a:t>entidad</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coordinadora</a:t>
            </a:r>
            <a:r>
              <a:rPr lang="en-US" altLang="ko-KR" b="1" dirty="0">
                <a:solidFill>
                  <a:schemeClr val="tx1">
                    <a:lumMod val="75000"/>
                    <a:lumOff val="25000"/>
                  </a:schemeClr>
                </a:solidFill>
                <a:cs typeface="Arial" pitchFamily="34" charset="0"/>
              </a:rPr>
              <a:t> para </a:t>
            </a:r>
            <a:r>
              <a:rPr lang="en-US" altLang="ko-KR" b="1" dirty="0" err="1">
                <a:solidFill>
                  <a:schemeClr val="tx1">
                    <a:lumMod val="75000"/>
                    <a:lumOff val="25000"/>
                  </a:schemeClr>
                </a:solidFill>
                <a:cs typeface="Arial" pitchFamily="34" charset="0"/>
              </a:rPr>
              <a:t>orientar</a:t>
            </a:r>
            <a:r>
              <a:rPr lang="en-US" altLang="ko-KR" b="1" dirty="0">
                <a:solidFill>
                  <a:schemeClr val="tx1">
                    <a:lumMod val="75000"/>
                    <a:lumOff val="25000"/>
                  </a:schemeClr>
                </a:solidFill>
                <a:cs typeface="Arial" pitchFamily="34" charset="0"/>
              </a:rPr>
              <a:t> las </a:t>
            </a:r>
            <a:r>
              <a:rPr lang="en-US" altLang="ko-KR" b="1" dirty="0" err="1">
                <a:solidFill>
                  <a:schemeClr val="tx1">
                    <a:lumMod val="75000"/>
                    <a:lumOff val="25000"/>
                  </a:schemeClr>
                </a:solidFill>
                <a:cs typeface="Arial" pitchFamily="34" charset="0"/>
              </a:rPr>
              <a:t>acciones</a:t>
            </a:r>
            <a:r>
              <a:rPr lang="en-US" altLang="ko-KR" b="1" dirty="0">
                <a:solidFill>
                  <a:schemeClr val="tx1">
                    <a:lumMod val="75000"/>
                    <a:lumOff val="25000"/>
                  </a:schemeClr>
                </a:solidFill>
                <a:cs typeface="Arial" pitchFamily="34" charset="0"/>
              </a:rPr>
              <a:t> del </a:t>
            </a:r>
            <a:r>
              <a:rPr lang="en-US" altLang="ko-KR" b="1" dirty="0" err="1">
                <a:solidFill>
                  <a:schemeClr val="tx1">
                    <a:lumMod val="75000"/>
                    <a:lumOff val="25000"/>
                  </a:schemeClr>
                </a:solidFill>
                <a:cs typeface="Arial" pitchFamily="34" charset="0"/>
              </a:rPr>
              <a:t>gobierno</a:t>
            </a:r>
            <a:r>
              <a:rPr lang="en-US" altLang="ko-KR" b="1" dirty="0">
                <a:solidFill>
                  <a:schemeClr val="tx1">
                    <a:lumMod val="75000"/>
                    <a:lumOff val="25000"/>
                  </a:schemeClr>
                </a:solidFill>
                <a:cs typeface="Arial" pitchFamily="34" charset="0"/>
              </a:rPr>
              <a:t> y </a:t>
            </a:r>
            <a:r>
              <a:rPr lang="en-US" altLang="ko-KR" b="1" dirty="0" err="1">
                <a:solidFill>
                  <a:schemeClr val="tx1">
                    <a:lumMod val="75000"/>
                    <a:lumOff val="25000"/>
                  </a:schemeClr>
                </a:solidFill>
                <a:cs typeface="Arial" pitchFamily="34" charset="0"/>
              </a:rPr>
              <a:t>apoyar</a:t>
            </a:r>
            <a:r>
              <a:rPr lang="en-US" altLang="ko-KR" b="1" dirty="0">
                <a:solidFill>
                  <a:schemeClr val="tx1">
                    <a:lumMod val="75000"/>
                    <a:lumOff val="25000"/>
                  </a:schemeClr>
                </a:solidFill>
                <a:cs typeface="Arial" pitchFamily="34" charset="0"/>
              </a:rPr>
              <a:t> el </a:t>
            </a:r>
            <a:r>
              <a:rPr lang="en-US" altLang="ko-KR" b="1" dirty="0" err="1">
                <a:solidFill>
                  <a:schemeClr val="tx1">
                    <a:lumMod val="75000"/>
                    <a:lumOff val="25000"/>
                  </a:schemeClr>
                </a:solidFill>
                <a:cs typeface="Arial" pitchFamily="34" charset="0"/>
              </a:rPr>
              <a:t>proceso</a:t>
            </a:r>
            <a:r>
              <a:rPr lang="en-US" altLang="ko-KR" b="1" dirty="0">
                <a:solidFill>
                  <a:schemeClr val="tx1">
                    <a:lumMod val="75000"/>
                    <a:lumOff val="25000"/>
                  </a:schemeClr>
                </a:solidFill>
                <a:cs typeface="Arial" pitchFamily="34" charset="0"/>
              </a:rPr>
              <a:t> de </a:t>
            </a:r>
            <a:r>
              <a:rPr lang="en-US" altLang="ko-KR" b="1" dirty="0" err="1">
                <a:solidFill>
                  <a:schemeClr val="tx1">
                    <a:lumMod val="75000"/>
                    <a:lumOff val="25000"/>
                  </a:schemeClr>
                </a:solidFill>
                <a:cs typeface="Arial" pitchFamily="34" charset="0"/>
              </a:rPr>
              <a:t>digitalización</a:t>
            </a:r>
            <a:r>
              <a:rPr lang="en-US" altLang="ko-KR" b="1" dirty="0">
                <a:solidFill>
                  <a:schemeClr val="tx1">
                    <a:lumMod val="75000"/>
                    <a:lumOff val="25000"/>
                  </a:schemeClr>
                </a:solidFill>
                <a:cs typeface="Arial" pitchFamily="34" charset="0"/>
              </a:rPr>
              <a:t> del </a:t>
            </a:r>
            <a:r>
              <a:rPr lang="en-US" altLang="ko-KR" b="1" dirty="0" err="1">
                <a:solidFill>
                  <a:schemeClr val="tx1">
                    <a:lumMod val="75000"/>
                    <a:lumOff val="25000"/>
                  </a:schemeClr>
                </a:solidFill>
                <a:cs typeface="Arial" pitchFamily="34" charset="0"/>
              </a:rPr>
              <a:t>país</a:t>
            </a: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25813232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México</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Estrategia Digital Nacional</a:t>
            </a:r>
          </a:p>
          <a:p>
            <a:pPr marL="0" indent="0">
              <a:buFont typeface="Arial" panose="020B0604020202020204" pitchFamily="34" charset="0"/>
              <a:buNone/>
            </a:pPr>
            <a:endParaRPr lang="es-EC" sz="2400" dirty="0"/>
          </a:p>
          <a:p>
            <a:pPr algn="just">
              <a:spcBef>
                <a:spcPts val="0"/>
              </a:spcBef>
              <a:spcAft>
                <a:spcPts val="1200"/>
              </a:spcAft>
              <a:buFont typeface="Wingdings" panose="05000000000000000000" pitchFamily="2" charset="2"/>
              <a:buChar char="§"/>
            </a:pPr>
            <a:r>
              <a:rPr lang="es-EC" sz="2400" dirty="0"/>
              <a:t>Objetivo enfocado hacia el desarrollo de economía digital se concentra en tres áreas:</a:t>
            </a:r>
          </a:p>
          <a:p>
            <a:pPr lvl="1" algn="just">
              <a:spcBef>
                <a:spcPts val="0"/>
              </a:spcBef>
              <a:spcAft>
                <a:spcPts val="1200"/>
              </a:spcAft>
              <a:buFont typeface="Wingdings" panose="05000000000000000000" pitchFamily="2" charset="2"/>
              <a:buChar char="§"/>
            </a:pPr>
            <a:r>
              <a:rPr lang="es-EC" sz="2000" dirty="0"/>
              <a:t>Fortalecer el desarrollo de la industria TIC: desarrollo de mercado de productos y servicios digitales</a:t>
            </a:r>
          </a:p>
          <a:p>
            <a:pPr lvl="1" algn="just">
              <a:spcBef>
                <a:spcPts val="0"/>
              </a:spcBef>
              <a:spcAft>
                <a:spcPts val="1200"/>
              </a:spcAft>
              <a:buFont typeface="Wingdings" panose="05000000000000000000" pitchFamily="2" charset="2"/>
              <a:buChar char="§"/>
            </a:pPr>
            <a:r>
              <a:rPr lang="es-EC" sz="2000" dirty="0"/>
              <a:t>Potenciar el comercio electrónico: mecanismos de pago en línea y marco regulatorio</a:t>
            </a:r>
          </a:p>
          <a:p>
            <a:pPr lvl="1" algn="just">
              <a:spcBef>
                <a:spcPts val="0"/>
              </a:spcBef>
              <a:spcAft>
                <a:spcPts val="1200"/>
              </a:spcAft>
              <a:buFont typeface="Wingdings" panose="05000000000000000000" pitchFamily="2" charset="2"/>
              <a:buChar char="§"/>
            </a:pPr>
            <a:r>
              <a:rPr lang="es-EC" sz="2000" dirty="0"/>
              <a:t>Incentivar el emprendimiento e innovación: incentivos a través de mecanismos de contratación pública</a:t>
            </a:r>
            <a:endParaRPr lang="es-EC" dirty="0"/>
          </a:p>
          <a:p>
            <a:pPr lvl="1" algn="just">
              <a:spcBef>
                <a:spcPts val="0"/>
              </a:spcBef>
              <a:spcAft>
                <a:spcPts val="1200"/>
              </a:spcAft>
              <a:buFont typeface="Wingdings" panose="05000000000000000000" pitchFamily="2" charset="2"/>
              <a:buChar char="§"/>
            </a:pP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7588767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10"/>
          <p:cNvSpPr txBox="1"/>
          <p:nvPr/>
        </p:nvSpPr>
        <p:spPr bwMode="auto">
          <a:xfrm rot="16200000">
            <a:off x="-1599551" y="3935865"/>
            <a:ext cx="4580731" cy="400110"/>
          </a:xfrm>
          <a:prstGeom prst="rect">
            <a:avLst/>
          </a:prstGeom>
          <a:solidFill>
            <a:srgbClr val="002060"/>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Marco Institucional</a:t>
            </a:r>
            <a:endParaRPr lang="ko-KR" altLang="en-US" sz="2000" b="1" dirty="0">
              <a:solidFill>
                <a:schemeClr val="bg1"/>
              </a:solidFill>
              <a:cs typeface="Arial" pitchFamily="34" charset="0"/>
            </a:endParaRPr>
          </a:p>
        </p:txBody>
      </p:sp>
      <p:sp>
        <p:nvSpPr>
          <p:cNvPr id="9" name="TextBox 8"/>
          <p:cNvSpPr txBox="1"/>
          <p:nvPr/>
        </p:nvSpPr>
        <p:spPr>
          <a:xfrm>
            <a:off x="1031579" y="1904591"/>
            <a:ext cx="4534788" cy="4555093"/>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La </a:t>
            </a:r>
            <a:r>
              <a:rPr lang="en-US" altLang="ko-KR" dirty="0" err="1">
                <a:solidFill>
                  <a:schemeClr val="tx1">
                    <a:lumMod val="75000"/>
                    <a:lumOff val="25000"/>
                  </a:schemeClr>
                </a:solidFill>
                <a:cs typeface="Arial" pitchFamily="34" charset="0"/>
              </a:rPr>
              <a:t>Comisión</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Multisectorial</a:t>
            </a:r>
            <a:r>
              <a:rPr lang="en-US" altLang="ko-KR" dirty="0">
                <a:solidFill>
                  <a:schemeClr val="tx1">
                    <a:lumMod val="75000"/>
                    <a:lumOff val="25000"/>
                  </a:schemeClr>
                </a:solidFill>
                <a:cs typeface="Arial" pitchFamily="34" charset="0"/>
              </a:rPr>
              <a:t> para el Desarrollo de la Sociedad de la </a:t>
            </a:r>
            <a:r>
              <a:rPr lang="en-US" altLang="ko-KR" dirty="0" err="1">
                <a:solidFill>
                  <a:schemeClr val="tx1">
                    <a:lumMod val="75000"/>
                    <a:lumOff val="25000"/>
                  </a:schemeClr>
                </a:solidFill>
                <a:cs typeface="Arial" pitchFamily="34" charset="0"/>
              </a:rPr>
              <a:t>Información</a:t>
            </a:r>
            <a:r>
              <a:rPr lang="en-US" altLang="ko-KR" dirty="0">
                <a:solidFill>
                  <a:schemeClr val="tx1">
                    <a:lumMod val="75000"/>
                    <a:lumOff val="25000"/>
                  </a:schemeClr>
                </a:solidFill>
                <a:cs typeface="Arial" pitchFamily="34" charset="0"/>
              </a:rPr>
              <a:t> (CODESI) es la </a:t>
            </a:r>
            <a:r>
              <a:rPr lang="en-US" altLang="ko-KR" dirty="0" err="1">
                <a:solidFill>
                  <a:schemeClr val="tx1">
                    <a:lumMod val="75000"/>
                    <a:lumOff val="25000"/>
                  </a:schemeClr>
                </a:solidFill>
                <a:cs typeface="Arial" pitchFamily="34" charset="0"/>
              </a:rPr>
              <a:t>encargada</a:t>
            </a:r>
            <a:r>
              <a:rPr lang="en-US" altLang="ko-KR" dirty="0">
                <a:solidFill>
                  <a:schemeClr val="tx1">
                    <a:lumMod val="75000"/>
                    <a:lumOff val="25000"/>
                  </a:schemeClr>
                </a:solidFill>
                <a:cs typeface="Arial" pitchFamily="34" charset="0"/>
              </a:rPr>
              <a:t> del </a:t>
            </a:r>
            <a:r>
              <a:rPr lang="en-US" altLang="ko-KR" dirty="0" err="1">
                <a:solidFill>
                  <a:schemeClr val="tx1">
                    <a:lumMod val="75000"/>
                    <a:lumOff val="25000"/>
                  </a:schemeClr>
                </a:solidFill>
                <a:cs typeface="Arial" pitchFamily="34" charset="0"/>
              </a:rPr>
              <a:t>desarrollo</a:t>
            </a:r>
            <a:r>
              <a:rPr lang="en-US" altLang="ko-KR" dirty="0">
                <a:solidFill>
                  <a:schemeClr val="tx1">
                    <a:lumMod val="75000"/>
                    <a:lumOff val="25000"/>
                  </a:schemeClr>
                </a:solidFill>
                <a:cs typeface="Arial" pitchFamily="34" charset="0"/>
              </a:rPr>
              <a:t> de la Agenda Digital </a:t>
            </a:r>
            <a:r>
              <a:rPr lang="en-US" altLang="ko-KR" dirty="0" err="1">
                <a:solidFill>
                  <a:schemeClr val="tx1">
                    <a:lumMod val="75000"/>
                    <a:lumOff val="25000"/>
                  </a:schemeClr>
                </a:solidFill>
                <a:cs typeface="Arial" pitchFamily="34" charset="0"/>
              </a:rPr>
              <a:t>como</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marco</a:t>
            </a:r>
            <a:r>
              <a:rPr lang="en-US" altLang="ko-KR" dirty="0">
                <a:solidFill>
                  <a:schemeClr val="tx1">
                    <a:lumMod val="75000"/>
                    <a:lumOff val="25000"/>
                  </a:schemeClr>
                </a:solidFill>
                <a:cs typeface="Arial" pitchFamily="34" charset="0"/>
              </a:rPr>
              <a:t> general de </a:t>
            </a:r>
            <a:r>
              <a:rPr lang="en-US" altLang="ko-KR" dirty="0" err="1">
                <a:solidFill>
                  <a:schemeClr val="tx1">
                    <a:lumMod val="75000"/>
                    <a:lumOff val="25000"/>
                  </a:schemeClr>
                </a:solidFill>
                <a:cs typeface="Arial" pitchFamily="34" charset="0"/>
              </a:rPr>
              <a:t>objetivos</a:t>
            </a:r>
            <a:r>
              <a:rPr lang="en-US" altLang="ko-KR" dirty="0">
                <a:solidFill>
                  <a:schemeClr val="tx1">
                    <a:lumMod val="75000"/>
                    <a:lumOff val="25000"/>
                  </a:schemeClr>
                </a:solidFill>
                <a:cs typeface="Arial" pitchFamily="34" charset="0"/>
              </a:rPr>
              <a:t> </a:t>
            </a:r>
            <a:r>
              <a:rPr lang="en-US" altLang="ko-KR" dirty="0" err="1">
                <a:solidFill>
                  <a:schemeClr val="tx1">
                    <a:lumMod val="75000"/>
                    <a:lumOff val="25000"/>
                  </a:schemeClr>
                </a:solidFill>
                <a:cs typeface="Arial" pitchFamily="34" charset="0"/>
              </a:rPr>
              <a:t>estrat</a:t>
            </a:r>
            <a:r>
              <a:rPr lang="es-EC" altLang="ko-KR" dirty="0" err="1">
                <a:solidFill>
                  <a:schemeClr val="tx1">
                    <a:lumMod val="75000"/>
                    <a:lumOff val="25000"/>
                  </a:schemeClr>
                </a:solidFill>
                <a:cs typeface="Arial" pitchFamily="34" charset="0"/>
              </a:rPr>
              <a:t>égicos</a:t>
            </a:r>
            <a:r>
              <a:rPr lang="es-EC" altLang="ko-KR" dirty="0">
                <a:solidFill>
                  <a:schemeClr val="tx1">
                    <a:lumMod val="75000"/>
                    <a:lumOff val="25000"/>
                  </a:schemeClr>
                </a:solidFill>
                <a:cs typeface="Arial" pitchFamily="34" charset="0"/>
              </a:rPr>
              <a:t> para orientar y promover el uso de las TIC en diferentes sectores</a:t>
            </a:r>
          </a:p>
          <a:p>
            <a:pPr marL="342900" indent="-342900">
              <a:spcAft>
                <a:spcPts val="1200"/>
              </a:spcAft>
              <a:buFont typeface="Wingdings" panose="05000000000000000000" pitchFamily="2" charset="2"/>
              <a:buChar char="§"/>
            </a:pPr>
            <a:r>
              <a:rPr lang="es-EC" altLang="ko-KR" dirty="0">
                <a:solidFill>
                  <a:schemeClr val="tx1">
                    <a:lumMod val="75000"/>
                    <a:lumOff val="25000"/>
                  </a:schemeClr>
                </a:solidFill>
                <a:cs typeface="Arial" pitchFamily="34" charset="0"/>
              </a:rPr>
              <a:t>El Consejo Nacional de Competitividad y Formalización (CNCF) impulsa la difusión de las TIC como herramienta de transformación empresarial a través de la Agenda de Competitividad.</a:t>
            </a:r>
          </a:p>
          <a:p>
            <a:pPr marL="342900" indent="-342900">
              <a:spcAft>
                <a:spcPts val="1200"/>
              </a:spcAft>
              <a:buFont typeface="Wingdings" panose="05000000000000000000" pitchFamily="2" charset="2"/>
              <a:buChar char="§"/>
            </a:pPr>
            <a:r>
              <a:rPr lang="es-EC" altLang="ko-KR" dirty="0">
                <a:solidFill>
                  <a:schemeClr val="tx1">
                    <a:lumMod val="75000"/>
                    <a:lumOff val="25000"/>
                  </a:schemeClr>
                </a:solidFill>
                <a:cs typeface="Arial" pitchFamily="34" charset="0"/>
              </a:rPr>
              <a:t>Ministerio de Producción es la entidad responsable de la definición e implementación de estrategias concretas</a:t>
            </a:r>
            <a:endParaRPr lang="en-US" altLang="ko-KR" dirty="0">
              <a:solidFill>
                <a:schemeClr val="tx1">
                  <a:lumMod val="75000"/>
                  <a:lumOff val="25000"/>
                </a:schemeClr>
              </a:solidFill>
              <a:cs typeface="Arial" pitchFamily="34" charset="0"/>
            </a:endParaRPr>
          </a:p>
        </p:txBody>
      </p:sp>
      <p:sp>
        <p:nvSpPr>
          <p:cNvPr id="10" name="TextBox 10"/>
          <p:cNvSpPr txBox="1"/>
          <p:nvPr/>
        </p:nvSpPr>
        <p:spPr bwMode="auto">
          <a:xfrm rot="16200000">
            <a:off x="3982018" y="3935865"/>
            <a:ext cx="4580731" cy="400110"/>
          </a:xfrm>
          <a:prstGeom prst="rect">
            <a:avLst/>
          </a:prstGeom>
          <a:solidFill>
            <a:schemeClr val="accent3"/>
          </a:solidFill>
          <a:effectLst/>
        </p:spPr>
        <p:txBody>
          <a:bodyPr wrap="square"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Políticas</a:t>
            </a:r>
            <a:r>
              <a:rPr lang="en-US" altLang="ko-KR" sz="2000" b="1" dirty="0">
                <a:solidFill>
                  <a:schemeClr val="bg1"/>
                </a:solidFill>
                <a:cs typeface="Arial" pitchFamily="34" charset="0"/>
              </a:rPr>
              <a:t> </a:t>
            </a:r>
            <a:r>
              <a:rPr lang="en-US" altLang="ko-KR" sz="2000" b="1" dirty="0" err="1">
                <a:solidFill>
                  <a:schemeClr val="bg1"/>
                </a:solidFill>
                <a:cs typeface="Arial" pitchFamily="34" charset="0"/>
              </a:rPr>
              <a:t>generales</a:t>
            </a:r>
            <a:r>
              <a:rPr lang="en-US" altLang="ko-KR" sz="2000" b="1" dirty="0">
                <a:solidFill>
                  <a:schemeClr val="bg1"/>
                </a:solidFill>
                <a:cs typeface="Arial" pitchFamily="34" charset="0"/>
              </a:rPr>
              <a:t> </a:t>
            </a:r>
            <a:endParaRPr lang="ko-KR" altLang="en-US" sz="2000" b="1" dirty="0">
              <a:solidFill>
                <a:schemeClr val="bg1"/>
              </a:solidFill>
              <a:cs typeface="Arial" pitchFamily="34" charset="0"/>
            </a:endParaRPr>
          </a:p>
        </p:txBody>
      </p:sp>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Perú</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9" name="TextBox 8">
            <a:extLst>
              <a:ext uri="{FF2B5EF4-FFF2-40B4-BE49-F238E27FC236}">
                <a16:creationId xmlns:a16="http://schemas.microsoft.com/office/drawing/2014/main" id="{86002742-0F36-4541-9409-D947005A2565}"/>
              </a:ext>
            </a:extLst>
          </p:cNvPr>
          <p:cNvSpPr txBox="1"/>
          <p:nvPr/>
        </p:nvSpPr>
        <p:spPr>
          <a:xfrm>
            <a:off x="6739150" y="1748909"/>
            <a:ext cx="4914747" cy="5109091"/>
          </a:xfrm>
          <a:prstGeom prst="rect">
            <a:avLst/>
          </a:prstGeom>
          <a:noFill/>
        </p:spPr>
        <p:txBody>
          <a:bodyPr wrap="square" rtlCol="0" anchor="ctr">
            <a:spAutoFit/>
          </a:bodyPr>
          <a:lstStyle/>
          <a:p>
            <a:pPr marL="342900" indent="-342900">
              <a:spcAft>
                <a:spcPts val="1200"/>
              </a:spcAft>
              <a:buFont typeface="Wingdings" panose="05000000000000000000" pitchFamily="2" charset="2"/>
              <a:buChar char="§"/>
            </a:pPr>
            <a:r>
              <a:rPr lang="en-US" altLang="ko-KR" dirty="0">
                <a:solidFill>
                  <a:schemeClr val="tx1">
                    <a:lumMod val="75000"/>
                    <a:lumOff val="25000"/>
                  </a:schemeClr>
                </a:solidFill>
                <a:cs typeface="Arial" pitchFamily="34" charset="0"/>
              </a:rPr>
              <a:t>Dos </a:t>
            </a:r>
            <a:r>
              <a:rPr lang="en-US" altLang="ko-KR" dirty="0" err="1">
                <a:solidFill>
                  <a:schemeClr val="tx1">
                    <a:lumMod val="75000"/>
                    <a:lumOff val="25000"/>
                  </a:schemeClr>
                </a:solidFill>
                <a:cs typeface="Arial" pitchFamily="34" charset="0"/>
              </a:rPr>
              <a:t>versiones</a:t>
            </a:r>
            <a:r>
              <a:rPr lang="en-US" altLang="ko-KR" dirty="0">
                <a:solidFill>
                  <a:schemeClr val="tx1">
                    <a:lumMod val="75000"/>
                    <a:lumOff val="25000"/>
                  </a:schemeClr>
                </a:solidFill>
                <a:cs typeface="Arial" pitchFamily="34" charset="0"/>
              </a:rPr>
              <a:t> de Agenda Digital </a:t>
            </a:r>
            <a:r>
              <a:rPr lang="es-EC" altLang="ko-KR" dirty="0">
                <a:solidFill>
                  <a:schemeClr val="tx1">
                    <a:lumMod val="75000"/>
                    <a:lumOff val="25000"/>
                  </a:schemeClr>
                </a:solidFill>
                <a:cs typeface="Arial" pitchFamily="34" charset="0"/>
              </a:rPr>
              <a:t>(2005 y 2011). </a:t>
            </a:r>
          </a:p>
          <a:p>
            <a:pPr marL="342900" indent="-342900">
              <a:spcAft>
                <a:spcPts val="1200"/>
              </a:spcAft>
              <a:buFont typeface="Wingdings" panose="05000000000000000000" pitchFamily="2" charset="2"/>
              <a:buChar char="§"/>
            </a:pPr>
            <a:r>
              <a:rPr lang="es-EC" altLang="ko-KR" dirty="0">
                <a:solidFill>
                  <a:schemeClr val="tx1">
                    <a:lumMod val="75000"/>
                    <a:lumOff val="25000"/>
                  </a:schemeClr>
                </a:solidFill>
                <a:cs typeface="Arial" pitchFamily="34" charset="0"/>
              </a:rPr>
              <a:t>Ambos documentos permitieron el levantamiento de información multisectorial y la definición de prioridades en materia digital, pero constituyen principalmente un marco general de objetivos y lineamientos estratégicos</a:t>
            </a:r>
          </a:p>
          <a:p>
            <a:pPr marL="342900" indent="-342900">
              <a:spcAft>
                <a:spcPts val="1200"/>
              </a:spcAft>
              <a:buFont typeface="Wingdings" panose="05000000000000000000" pitchFamily="2" charset="2"/>
              <a:buChar char="§"/>
            </a:pPr>
            <a:r>
              <a:rPr lang="es-EC" altLang="ko-KR" dirty="0">
                <a:solidFill>
                  <a:schemeClr val="tx1">
                    <a:lumMod val="75000"/>
                    <a:lumOff val="25000"/>
                  </a:schemeClr>
                </a:solidFill>
                <a:cs typeface="Arial" pitchFamily="34" charset="0"/>
              </a:rPr>
              <a:t>Se incorporó en el Acuerdo Nacional una política específica para promover la Sociedad de la Información y del Conocimiento.</a:t>
            </a:r>
          </a:p>
          <a:p>
            <a:pPr marL="342900" indent="-342900">
              <a:spcAft>
                <a:spcPts val="1200"/>
              </a:spcAft>
              <a:buFont typeface="Wingdings" panose="05000000000000000000" pitchFamily="2" charset="2"/>
              <a:buChar char="§"/>
            </a:pPr>
            <a:r>
              <a:rPr lang="es-EC" altLang="ko-KR" b="1" dirty="0">
                <a:solidFill>
                  <a:schemeClr val="tx1">
                    <a:lumMod val="75000"/>
                    <a:lumOff val="25000"/>
                  </a:schemeClr>
                </a:solidFill>
                <a:cs typeface="Arial" pitchFamily="34" charset="0"/>
              </a:rPr>
              <a:t>La Agenda de Competitividad 2014-2018 plantea específicamente como una línea de acción la promoción de las TIC para dinamizar el cambio estructural de los procesos productivos</a:t>
            </a:r>
            <a:endParaRPr lang="en-US" altLang="ko-KR" b="1" dirty="0">
              <a:solidFill>
                <a:schemeClr val="tx1">
                  <a:lumMod val="75000"/>
                  <a:lumOff val="25000"/>
                </a:schemeClr>
              </a:solidFill>
              <a:cs typeface="Arial" pitchFamily="34" charset="0"/>
            </a:endParaRPr>
          </a:p>
          <a:p>
            <a:pPr>
              <a:spcAft>
                <a:spcPts val="1200"/>
              </a:spcAft>
            </a:pP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4376747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Perú</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ED326B6D-31D9-42E4-8A5A-05FAE3A76BAD}"/>
              </a:ext>
            </a:extLst>
          </p:cNvPr>
          <p:cNvSpPr>
            <a:spLocks noGrp="1"/>
          </p:cNvSpPr>
          <p:nvPr>
            <p:ph idx="1"/>
          </p:nvPr>
        </p:nvSpPr>
        <p:spPr>
          <a:xfrm>
            <a:off x="308346" y="1419661"/>
            <a:ext cx="10515600" cy="4351338"/>
          </a:xfrm>
        </p:spPr>
        <p:txBody>
          <a:bodyPr/>
          <a:lstStyle/>
          <a:p>
            <a:pPr marL="0" indent="0">
              <a:buNone/>
            </a:pPr>
            <a:r>
              <a:rPr lang="es-EC" sz="2400" b="1" i="1" dirty="0"/>
              <a:t>Políticas digitales con enfoque productivo</a:t>
            </a:r>
          </a:p>
          <a:p>
            <a:pPr marL="0" indent="0">
              <a:buNone/>
            </a:pPr>
            <a:endParaRPr lang="es-EC" dirty="0"/>
          </a:p>
          <a:p>
            <a:pPr>
              <a:spcBef>
                <a:spcPts val="0"/>
              </a:spcBef>
              <a:spcAft>
                <a:spcPts val="1200"/>
              </a:spcAft>
              <a:buFont typeface="Wingdings" panose="05000000000000000000" pitchFamily="2" charset="2"/>
              <a:buChar char="§"/>
            </a:pPr>
            <a:endParaRPr lang="en-US" dirty="0"/>
          </a:p>
        </p:txBody>
      </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647209" y="2111051"/>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sz="2400" b="1" i="1" dirty="0">
                <a:solidFill>
                  <a:schemeClr val="accent2">
                    <a:lumMod val="75000"/>
                  </a:schemeClr>
                </a:solidFill>
              </a:rPr>
              <a:t>Agenda de Competitividad 2014-2018</a:t>
            </a:r>
          </a:p>
          <a:p>
            <a:pPr marL="0" indent="0">
              <a:buFont typeface="Arial" panose="020B0604020202020204" pitchFamily="34" charset="0"/>
              <a:buNone/>
            </a:pPr>
            <a:endParaRPr lang="es-EC" sz="1200" dirty="0"/>
          </a:p>
          <a:p>
            <a:pPr algn="just">
              <a:spcBef>
                <a:spcPts val="0"/>
              </a:spcBef>
              <a:spcAft>
                <a:spcPts val="1200"/>
              </a:spcAft>
              <a:buFont typeface="Wingdings" panose="05000000000000000000" pitchFamily="2" charset="2"/>
              <a:buChar char="§"/>
            </a:pPr>
            <a:r>
              <a:rPr lang="es-EC" sz="2400" dirty="0"/>
              <a:t>Adopción de las TIC en las empresas: promover el uso efectivo de las TIC en las </a:t>
            </a:r>
            <a:r>
              <a:rPr lang="es-EC" sz="2400" dirty="0" err="1"/>
              <a:t>Mipyme</a:t>
            </a:r>
            <a:r>
              <a:rPr lang="es-EC" sz="2400" dirty="0"/>
              <a:t>, a través de programas de desarrollo empresarial que impulsen el aprovechamiento de servicios digitales</a:t>
            </a:r>
          </a:p>
          <a:p>
            <a:pPr algn="just">
              <a:spcBef>
                <a:spcPts val="0"/>
              </a:spcBef>
              <a:spcAft>
                <a:spcPts val="1200"/>
              </a:spcAft>
              <a:buFont typeface="Wingdings" panose="05000000000000000000" pitchFamily="2" charset="2"/>
              <a:buChar char="§"/>
            </a:pPr>
            <a:endParaRPr lang="es-EC" sz="2400" dirty="0"/>
          </a:p>
          <a:p>
            <a:pPr marL="0" indent="0" algn="just">
              <a:spcBef>
                <a:spcPts val="0"/>
              </a:spcBef>
              <a:spcAft>
                <a:spcPts val="1200"/>
              </a:spcAft>
              <a:buNone/>
            </a:pPr>
            <a:r>
              <a:rPr lang="es-EC" sz="2400" b="1" i="1" dirty="0">
                <a:solidFill>
                  <a:schemeClr val="accent2">
                    <a:lumMod val="75000"/>
                  </a:schemeClr>
                </a:solidFill>
              </a:rPr>
              <a:t>Acuerdo Nacional – Política 35. Sociedad de la Información y Sociedad del Conocimiento</a:t>
            </a:r>
          </a:p>
          <a:p>
            <a:pPr marL="0" indent="0" algn="just">
              <a:spcBef>
                <a:spcPts val="0"/>
              </a:spcBef>
              <a:spcAft>
                <a:spcPts val="1200"/>
              </a:spcAft>
              <a:buNone/>
            </a:pPr>
            <a:endParaRPr lang="es-EC" sz="700" b="1" i="1" dirty="0"/>
          </a:p>
          <a:p>
            <a:pPr algn="just">
              <a:spcBef>
                <a:spcPts val="0"/>
              </a:spcBef>
              <a:spcAft>
                <a:spcPts val="1200"/>
              </a:spcAft>
              <a:buFont typeface="Wingdings" panose="05000000000000000000" pitchFamily="2" charset="2"/>
              <a:buChar char="§"/>
            </a:pPr>
            <a:r>
              <a:rPr lang="es-EC" sz="2400" dirty="0"/>
              <a:t> Promoción del acceso universal al conocimiento a través de las TIC, fomentando la generación de contenidos, servicios y bienes digitales; así como el desarrollo de capacidades para fortalecer su uso y adopción</a:t>
            </a:r>
          </a:p>
          <a:p>
            <a:pPr marL="457200" lvl="1" indent="0" algn="just">
              <a:spcBef>
                <a:spcPts val="0"/>
              </a:spcBef>
              <a:spcAft>
                <a:spcPts val="1200"/>
              </a:spcAft>
              <a:buNone/>
            </a:pPr>
            <a:endParaRPr lang="es-EC" dirty="0"/>
          </a:p>
          <a:p>
            <a:pPr>
              <a:spcBef>
                <a:spcPts val="0"/>
              </a:spcBef>
              <a:spcAft>
                <a:spcPts val="1200"/>
              </a:spcAft>
              <a:buFont typeface="Wingdings" panose="05000000000000000000" pitchFamily="2" charset="2"/>
              <a:buChar char="§"/>
            </a:pPr>
            <a:endParaRPr lang="en-US" dirty="0"/>
          </a:p>
        </p:txBody>
      </p:sp>
    </p:spTree>
    <p:extLst>
      <p:ext uri="{BB962C8B-B14F-4D97-AF65-F5344CB8AC3E}">
        <p14:creationId xmlns:p14="http://schemas.microsoft.com/office/powerpoint/2010/main" val="8749452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descr="Imagen que contiene texto, mapa&#10;&#10;Descripción generada automáticamente">
            <a:extLst>
              <a:ext uri="{FF2B5EF4-FFF2-40B4-BE49-F238E27FC236}">
                <a16:creationId xmlns:a16="http://schemas.microsoft.com/office/drawing/2014/main" id="{CEE1D686-2E84-4B23-9FE1-B7F6E5500E81}"/>
              </a:ext>
            </a:extLst>
          </p:cNvPr>
          <p:cNvPicPr>
            <a:picLocks noChangeAspect="1"/>
          </p:cNvPicPr>
          <p:nvPr/>
        </p:nvPicPr>
        <p:blipFill rotWithShape="1">
          <a:blip r:embed="rId2">
            <a:extLst>
              <a:ext uri="{28A0092B-C50C-407E-A947-70E740481C1C}">
                <a14:useLocalDpi xmlns:a14="http://schemas.microsoft.com/office/drawing/2010/main" val="0"/>
              </a:ext>
            </a:extLst>
          </a:blip>
          <a:srcRect l="1946"/>
          <a:stretch/>
        </p:blipFill>
        <p:spPr>
          <a:xfrm>
            <a:off x="-13690" y="91440"/>
            <a:ext cx="5734993" cy="6723104"/>
          </a:xfrm>
          <a:prstGeom prst="rect">
            <a:avLst/>
          </a:prstGeom>
        </p:spPr>
      </p:pic>
      <p:cxnSp>
        <p:nvCxnSpPr>
          <p:cNvPr id="4" name="Straight Connector 4">
            <a:extLst>
              <a:ext uri="{FF2B5EF4-FFF2-40B4-BE49-F238E27FC236}">
                <a16:creationId xmlns:a16="http://schemas.microsoft.com/office/drawing/2014/main" id="{10FBCA72-7585-4DD6-AC16-0ABA324806B0}"/>
              </a:ext>
            </a:extLst>
          </p:cNvPr>
          <p:cNvCxnSpPr/>
          <p:nvPr/>
        </p:nvCxnSpPr>
        <p:spPr>
          <a:xfrm>
            <a:off x="6128551" y="91440"/>
            <a:ext cx="0" cy="667512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lowchart: Connector 6">
            <a:extLst>
              <a:ext uri="{FF2B5EF4-FFF2-40B4-BE49-F238E27FC236}">
                <a16:creationId xmlns:a16="http://schemas.microsoft.com/office/drawing/2014/main" id="{EFC58605-5F64-4326-9526-439454667A53}"/>
              </a:ext>
            </a:extLst>
          </p:cNvPr>
          <p:cNvSpPr/>
          <p:nvPr/>
        </p:nvSpPr>
        <p:spPr>
          <a:xfrm>
            <a:off x="6729221" y="1116143"/>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Flowchart: Connector 7">
            <a:extLst>
              <a:ext uri="{FF2B5EF4-FFF2-40B4-BE49-F238E27FC236}">
                <a16:creationId xmlns:a16="http://schemas.microsoft.com/office/drawing/2014/main" id="{15E63090-EA71-4AC8-8048-EEC26EB7C931}"/>
              </a:ext>
            </a:extLst>
          </p:cNvPr>
          <p:cNvSpPr/>
          <p:nvPr/>
        </p:nvSpPr>
        <p:spPr>
          <a:xfrm>
            <a:off x="6738085" y="34235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Flowchart: Connector 8">
            <a:extLst>
              <a:ext uri="{FF2B5EF4-FFF2-40B4-BE49-F238E27FC236}">
                <a16:creationId xmlns:a16="http://schemas.microsoft.com/office/drawing/2014/main" id="{F1CC2B04-AA16-4A90-A62A-67645524CCFB}"/>
              </a:ext>
            </a:extLst>
          </p:cNvPr>
          <p:cNvSpPr/>
          <p:nvPr/>
        </p:nvSpPr>
        <p:spPr>
          <a:xfrm>
            <a:off x="6750483" y="4631315"/>
            <a:ext cx="288000" cy="288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Flowchart: Connector 9">
            <a:extLst>
              <a:ext uri="{FF2B5EF4-FFF2-40B4-BE49-F238E27FC236}">
                <a16:creationId xmlns:a16="http://schemas.microsoft.com/office/drawing/2014/main" id="{F197A1BC-F719-48A8-9E93-DC1DBCD77929}"/>
              </a:ext>
            </a:extLst>
          </p:cNvPr>
          <p:cNvSpPr/>
          <p:nvPr/>
        </p:nvSpPr>
        <p:spPr>
          <a:xfrm>
            <a:off x="6768211" y="57980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9" name="Group 11">
            <a:extLst>
              <a:ext uri="{FF2B5EF4-FFF2-40B4-BE49-F238E27FC236}">
                <a16:creationId xmlns:a16="http://schemas.microsoft.com/office/drawing/2014/main" id="{CBD9E74F-876F-4413-88C7-54F30F26AC50}"/>
              </a:ext>
            </a:extLst>
          </p:cNvPr>
          <p:cNvGrpSpPr/>
          <p:nvPr/>
        </p:nvGrpSpPr>
        <p:grpSpPr>
          <a:xfrm>
            <a:off x="7449252" y="1058065"/>
            <a:ext cx="6498604" cy="684633"/>
            <a:chOff x="803640" y="3320303"/>
            <a:chExt cx="2845112" cy="513475"/>
          </a:xfrm>
        </p:grpSpPr>
        <p:sp>
          <p:nvSpPr>
            <p:cNvPr id="10" name="TextBox 12">
              <a:extLst>
                <a:ext uri="{FF2B5EF4-FFF2-40B4-BE49-F238E27FC236}">
                  <a16:creationId xmlns:a16="http://schemas.microsoft.com/office/drawing/2014/main" id="{6F00331D-63A0-4783-B7E8-1FF9007ECCC8}"/>
                </a:ext>
              </a:extLst>
            </p:cNvPr>
            <p:cNvSpPr txBox="1"/>
            <p:nvPr/>
          </p:nvSpPr>
          <p:spPr>
            <a:xfrm>
              <a:off x="803640" y="3579862"/>
              <a:ext cx="2845112"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La economía digital en el contexto del </a:t>
              </a:r>
              <a:r>
                <a:rPr lang="es-EC" altLang="ko-KR" sz="1600" dirty="0" err="1">
                  <a:solidFill>
                    <a:schemeClr val="tx1">
                      <a:lumMod val="75000"/>
                      <a:lumOff val="25000"/>
                    </a:schemeClr>
                  </a:solidFill>
                  <a:cs typeface="Arial" pitchFamily="34" charset="0"/>
                </a:rPr>
                <a:t>eLAC</a:t>
              </a:r>
              <a:endParaRPr lang="ko-KR" altLang="en-US" sz="1600" dirty="0">
                <a:solidFill>
                  <a:schemeClr val="tx1">
                    <a:lumMod val="75000"/>
                    <a:lumOff val="25000"/>
                  </a:schemeClr>
                </a:solidFill>
                <a:cs typeface="Arial" pitchFamily="34" charset="0"/>
              </a:endParaRPr>
            </a:p>
          </p:txBody>
        </p:sp>
        <p:sp>
          <p:nvSpPr>
            <p:cNvPr id="11" name="TextBox 13">
              <a:extLst>
                <a:ext uri="{FF2B5EF4-FFF2-40B4-BE49-F238E27FC236}">
                  <a16:creationId xmlns:a16="http://schemas.microsoft.com/office/drawing/2014/main" id="{89F57FF4-0CA6-46A6-BBD8-7E7EC590D288}"/>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C</a:t>
              </a:r>
              <a:r>
                <a:rPr lang="en-US" altLang="ko-KR" sz="2000" b="1" dirty="0" err="1">
                  <a:solidFill>
                    <a:schemeClr val="tx1">
                      <a:lumMod val="75000"/>
                      <a:lumOff val="25000"/>
                    </a:schemeClr>
                  </a:solidFill>
                  <a:cs typeface="Arial" pitchFamily="34" charset="0"/>
                </a:rPr>
                <a:t>ontexto</a:t>
              </a:r>
              <a:endParaRPr lang="ko-KR" altLang="en-US" sz="2000" b="1" dirty="0">
                <a:solidFill>
                  <a:schemeClr val="tx1">
                    <a:lumMod val="75000"/>
                    <a:lumOff val="25000"/>
                  </a:schemeClr>
                </a:solidFill>
                <a:cs typeface="Arial" pitchFamily="34" charset="0"/>
              </a:endParaRPr>
            </a:p>
          </p:txBody>
        </p:sp>
      </p:grpSp>
      <p:grpSp>
        <p:nvGrpSpPr>
          <p:cNvPr id="12" name="Group 14">
            <a:extLst>
              <a:ext uri="{FF2B5EF4-FFF2-40B4-BE49-F238E27FC236}">
                <a16:creationId xmlns:a16="http://schemas.microsoft.com/office/drawing/2014/main" id="{5EED47AC-5B0D-4ADB-B9F1-96B31FF8EB18}"/>
              </a:ext>
            </a:extLst>
          </p:cNvPr>
          <p:cNvGrpSpPr/>
          <p:nvPr/>
        </p:nvGrpSpPr>
        <p:grpSpPr>
          <a:xfrm>
            <a:off x="7407456" y="3302201"/>
            <a:ext cx="4584676" cy="930853"/>
            <a:chOff x="803640" y="3320303"/>
            <a:chExt cx="2059657" cy="698140"/>
          </a:xfrm>
        </p:grpSpPr>
        <p:sp>
          <p:nvSpPr>
            <p:cNvPr id="13" name="TextBox 15">
              <a:extLst>
                <a:ext uri="{FF2B5EF4-FFF2-40B4-BE49-F238E27FC236}">
                  <a16:creationId xmlns:a16="http://schemas.microsoft.com/office/drawing/2014/main" id="{A52D5051-0755-4282-AC21-A5E2D0B2AE52}"/>
                </a:ext>
              </a:extLst>
            </p:cNvPr>
            <p:cNvSpPr txBox="1"/>
            <p:nvPr/>
          </p:nvSpPr>
          <p:spPr>
            <a:xfrm>
              <a:off x="803640" y="3579862"/>
              <a:ext cx="2059657" cy="438581"/>
            </a:xfrm>
            <a:prstGeom prst="rect">
              <a:avLst/>
            </a:prstGeom>
            <a:noFill/>
          </p:spPr>
          <p:txBody>
            <a:bodyPr wrap="square" rtlCol="0">
              <a:spAutoFit/>
            </a:bodyPr>
            <a:lstStyle/>
            <a:p>
              <a:r>
                <a:rPr lang="en-US" altLang="ko-KR" sz="1600" dirty="0">
                  <a:solidFill>
                    <a:schemeClr val="tx1">
                      <a:lumMod val="75000"/>
                      <a:lumOff val="25000"/>
                    </a:schemeClr>
                  </a:solidFill>
                  <a:cs typeface="Arial" pitchFamily="34" charset="0"/>
                </a:rPr>
                <a:t>Marco general de </a:t>
              </a:r>
              <a:r>
                <a:rPr lang="en-US" altLang="ko-KR" sz="1600" dirty="0" err="1">
                  <a:solidFill>
                    <a:schemeClr val="tx1">
                      <a:lumMod val="75000"/>
                      <a:lumOff val="25000"/>
                    </a:schemeClr>
                  </a:solidFill>
                  <a:cs typeface="Arial" pitchFamily="34" charset="0"/>
                </a:rPr>
                <a:t>política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institucionalidad</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9 </a:t>
              </a:r>
              <a:r>
                <a:rPr lang="en-US" altLang="ko-KR" sz="1600" dirty="0" err="1">
                  <a:solidFill>
                    <a:schemeClr val="tx1">
                      <a:lumMod val="75000"/>
                      <a:lumOff val="25000"/>
                    </a:schemeClr>
                  </a:solidFill>
                  <a:cs typeface="Arial" pitchFamily="34" charset="0"/>
                </a:rPr>
                <a:t>países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región</a:t>
              </a:r>
              <a:endParaRPr lang="ko-KR" altLang="en-US" sz="1600" dirty="0">
                <a:solidFill>
                  <a:schemeClr val="tx1">
                    <a:lumMod val="75000"/>
                    <a:lumOff val="25000"/>
                  </a:schemeClr>
                </a:solidFill>
                <a:cs typeface="Arial" pitchFamily="34" charset="0"/>
              </a:endParaRPr>
            </a:p>
          </p:txBody>
        </p:sp>
        <p:sp>
          <p:nvSpPr>
            <p:cNvPr id="14" name="TextBox 16">
              <a:extLst>
                <a:ext uri="{FF2B5EF4-FFF2-40B4-BE49-F238E27FC236}">
                  <a16:creationId xmlns:a16="http://schemas.microsoft.com/office/drawing/2014/main" id="{40351364-C019-4EA3-B1FD-376534A198AE}"/>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Políticas de apoyo a la digitalización</a:t>
              </a:r>
              <a:endParaRPr lang="ko-KR" altLang="en-US" sz="2000" b="1" dirty="0">
                <a:solidFill>
                  <a:schemeClr val="tx1">
                    <a:lumMod val="75000"/>
                    <a:lumOff val="25000"/>
                  </a:schemeClr>
                </a:solidFill>
                <a:cs typeface="Arial" pitchFamily="34" charset="0"/>
              </a:endParaRPr>
            </a:p>
          </p:txBody>
        </p:sp>
      </p:grpSp>
      <p:grpSp>
        <p:nvGrpSpPr>
          <p:cNvPr id="15" name="Group 17">
            <a:extLst>
              <a:ext uri="{FF2B5EF4-FFF2-40B4-BE49-F238E27FC236}">
                <a16:creationId xmlns:a16="http://schemas.microsoft.com/office/drawing/2014/main" id="{F0BD0FA0-51F6-4549-A230-D8FFAC8A2423}"/>
              </a:ext>
            </a:extLst>
          </p:cNvPr>
          <p:cNvGrpSpPr/>
          <p:nvPr/>
        </p:nvGrpSpPr>
        <p:grpSpPr>
          <a:xfrm>
            <a:off x="7413803" y="4538570"/>
            <a:ext cx="4563779" cy="1028797"/>
            <a:chOff x="794165" y="3320306"/>
            <a:chExt cx="2069132" cy="771599"/>
          </a:xfrm>
        </p:grpSpPr>
        <p:sp>
          <p:nvSpPr>
            <p:cNvPr id="16" name="TextBox 18">
              <a:extLst>
                <a:ext uri="{FF2B5EF4-FFF2-40B4-BE49-F238E27FC236}">
                  <a16:creationId xmlns:a16="http://schemas.microsoft.com/office/drawing/2014/main" id="{BD23CDC0-B28C-44A7-8B3F-6185377AA8BE}"/>
                </a:ext>
              </a:extLst>
            </p:cNvPr>
            <p:cNvSpPr txBox="1"/>
            <p:nvPr/>
          </p:nvSpPr>
          <p:spPr>
            <a:xfrm>
              <a:off x="794165" y="3837989"/>
              <a:ext cx="2059657"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Implementación de iniciativas específicas </a:t>
              </a:r>
              <a:endParaRPr lang="ko-KR" altLang="en-US" sz="1600" dirty="0">
                <a:solidFill>
                  <a:schemeClr val="tx1">
                    <a:lumMod val="75000"/>
                    <a:lumOff val="25000"/>
                  </a:schemeClr>
                </a:solidFill>
                <a:cs typeface="Arial" pitchFamily="34" charset="0"/>
              </a:endParaRPr>
            </a:p>
          </p:txBody>
        </p:sp>
        <p:sp>
          <p:nvSpPr>
            <p:cNvPr id="17" name="TextBox 19">
              <a:extLst>
                <a:ext uri="{FF2B5EF4-FFF2-40B4-BE49-F238E27FC236}">
                  <a16:creationId xmlns:a16="http://schemas.microsoft.com/office/drawing/2014/main" id="{B172D6E3-62CA-49F5-955E-822CBD17E5CB}"/>
                </a:ext>
              </a:extLst>
            </p:cNvPr>
            <p:cNvSpPr txBox="1"/>
            <p:nvPr/>
          </p:nvSpPr>
          <p:spPr>
            <a:xfrm>
              <a:off x="803640" y="3320306"/>
              <a:ext cx="2059657" cy="530915"/>
            </a:xfrm>
            <a:prstGeom prst="rect">
              <a:avLst/>
            </a:prstGeom>
            <a:noFill/>
          </p:spPr>
          <p:txBody>
            <a:bodyPr wrap="square" rtlCol="0">
              <a:spAutoFit/>
            </a:bodyPr>
            <a:lstStyle/>
            <a:p>
              <a:r>
                <a:rPr lang="en-US" altLang="ko-KR" sz="2000" b="1" dirty="0" err="1">
                  <a:solidFill>
                    <a:schemeClr val="accent1"/>
                  </a:solidFill>
                  <a:cs typeface="Arial" pitchFamily="34" charset="0"/>
                </a:rPr>
                <a:t>Instrumentos</a:t>
              </a:r>
              <a:r>
                <a:rPr lang="en-US" altLang="ko-KR" sz="2000" b="1" dirty="0">
                  <a:solidFill>
                    <a:schemeClr val="accent1"/>
                  </a:solidFill>
                  <a:cs typeface="Arial" pitchFamily="34" charset="0"/>
                </a:rPr>
                <a:t> de </a:t>
              </a:r>
              <a:r>
                <a:rPr lang="en-US" altLang="ko-KR" sz="2000" b="1" dirty="0" err="1">
                  <a:solidFill>
                    <a:schemeClr val="accent1"/>
                  </a:solidFill>
                  <a:cs typeface="Arial" pitchFamily="34" charset="0"/>
                </a:rPr>
                <a:t>política</a:t>
              </a:r>
              <a:r>
                <a:rPr lang="en-US" altLang="ko-KR" sz="2000" b="1" dirty="0">
                  <a:solidFill>
                    <a:schemeClr val="accent1"/>
                  </a:solidFill>
                  <a:cs typeface="Arial" pitchFamily="34" charset="0"/>
                </a:rPr>
                <a:t> digital para las </a:t>
              </a:r>
              <a:r>
                <a:rPr lang="en-US" altLang="ko-KR" sz="2000" b="1" dirty="0" err="1">
                  <a:solidFill>
                    <a:schemeClr val="accent1"/>
                  </a:solidFill>
                  <a:cs typeface="Arial" pitchFamily="34" charset="0"/>
                </a:rPr>
                <a:t>Mipyme</a:t>
              </a:r>
              <a:endParaRPr lang="ko-KR" altLang="en-US" sz="2000" b="1" dirty="0">
                <a:solidFill>
                  <a:schemeClr val="accent1"/>
                </a:solidFill>
                <a:cs typeface="Arial" pitchFamily="34" charset="0"/>
              </a:endParaRPr>
            </a:p>
          </p:txBody>
        </p:sp>
      </p:grpSp>
      <p:grpSp>
        <p:nvGrpSpPr>
          <p:cNvPr id="18" name="Group 20">
            <a:extLst>
              <a:ext uri="{FF2B5EF4-FFF2-40B4-BE49-F238E27FC236}">
                <a16:creationId xmlns:a16="http://schemas.microsoft.com/office/drawing/2014/main" id="{CB158A6D-AB16-4F0E-8893-428E4058DA80}"/>
              </a:ext>
            </a:extLst>
          </p:cNvPr>
          <p:cNvGrpSpPr/>
          <p:nvPr/>
        </p:nvGrpSpPr>
        <p:grpSpPr>
          <a:xfrm>
            <a:off x="7479376" y="5788275"/>
            <a:ext cx="5633055" cy="684633"/>
            <a:chOff x="803640" y="3320303"/>
            <a:chExt cx="2059657" cy="513475"/>
          </a:xfrm>
        </p:grpSpPr>
        <p:sp>
          <p:nvSpPr>
            <p:cNvPr id="19" name="TextBox 21">
              <a:extLst>
                <a:ext uri="{FF2B5EF4-FFF2-40B4-BE49-F238E27FC236}">
                  <a16:creationId xmlns:a16="http://schemas.microsoft.com/office/drawing/2014/main" id="{669A4183-A4E4-4DFC-817A-A1C7A5C1F738}"/>
                </a:ext>
              </a:extLst>
            </p:cNvPr>
            <p:cNvSpPr txBox="1"/>
            <p:nvPr/>
          </p:nvSpPr>
          <p:spPr>
            <a:xfrm>
              <a:off x="803640" y="3579862"/>
              <a:ext cx="2059657" cy="253916"/>
            </a:xfrm>
            <a:prstGeom prst="rect">
              <a:avLst/>
            </a:prstGeom>
            <a:noFill/>
          </p:spPr>
          <p:txBody>
            <a:bodyPr wrap="square" rtlCol="0">
              <a:spAutoFit/>
            </a:bodyPr>
            <a:lstStyle/>
            <a:p>
              <a:endParaRPr lang="ko-KR" altLang="en-US" sz="1600" dirty="0">
                <a:solidFill>
                  <a:schemeClr val="tx1">
                    <a:lumMod val="75000"/>
                    <a:lumOff val="25000"/>
                  </a:schemeClr>
                </a:solidFill>
                <a:cs typeface="Arial" pitchFamily="34" charset="0"/>
              </a:endParaRPr>
            </a:p>
          </p:txBody>
        </p:sp>
        <p:sp>
          <p:nvSpPr>
            <p:cNvPr id="20" name="TextBox 22">
              <a:extLst>
                <a:ext uri="{FF2B5EF4-FFF2-40B4-BE49-F238E27FC236}">
                  <a16:creationId xmlns:a16="http://schemas.microsoft.com/office/drawing/2014/main" id="{BDD12CB6-5707-46BD-9E47-53F068F91DDE}"/>
                </a:ext>
              </a:extLst>
            </p:cNvPr>
            <p:cNvSpPr txBox="1"/>
            <p:nvPr/>
          </p:nvSpPr>
          <p:spPr>
            <a:xfrm>
              <a:off x="803640" y="3320303"/>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Conclusiones</a:t>
              </a:r>
              <a:endParaRPr lang="ko-KR" altLang="en-US" sz="1867" b="1" dirty="0">
                <a:solidFill>
                  <a:schemeClr val="tx1">
                    <a:lumMod val="75000"/>
                    <a:lumOff val="25000"/>
                  </a:schemeClr>
                </a:solidFill>
                <a:cs typeface="Arial" pitchFamily="34" charset="0"/>
              </a:endParaRPr>
            </a:p>
          </p:txBody>
        </p:sp>
      </p:grpSp>
      <p:pic>
        <p:nvPicPr>
          <p:cNvPr id="1028" name="Picture 4" descr="Bildergebnis für bandera brasil">
            <a:extLst>
              <a:ext uri="{FF2B5EF4-FFF2-40B4-BE49-F238E27FC236}">
                <a16:creationId xmlns:a16="http://schemas.microsoft.com/office/drawing/2014/main" id="{D815526F-70B5-4639-89B1-FC5EE8E42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272" y="311840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bandera argentina boton">
            <a:extLst>
              <a:ext uri="{FF2B5EF4-FFF2-40B4-BE49-F238E27FC236}">
                <a16:creationId xmlns:a16="http://schemas.microsoft.com/office/drawing/2014/main" id="{5ECBDCCE-B31E-4F34-8141-DB53511B3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632" y="4856443"/>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deporte&#10;&#10;Descripción generada automáticamente">
            <a:extLst>
              <a:ext uri="{FF2B5EF4-FFF2-40B4-BE49-F238E27FC236}">
                <a16:creationId xmlns:a16="http://schemas.microsoft.com/office/drawing/2014/main" id="{3CE7A09A-CFF8-4F5F-9E76-07A09C7CB7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292" y="2217396"/>
            <a:ext cx="457200" cy="457200"/>
          </a:xfrm>
          <a:prstGeom prst="rect">
            <a:avLst/>
          </a:prstGeom>
        </p:spPr>
      </p:pic>
      <p:pic>
        <p:nvPicPr>
          <p:cNvPr id="26" name="Imagen 25" descr="Imagen que contiene suelo&#10;&#10;Descripción generada automáticamente">
            <a:extLst>
              <a:ext uri="{FF2B5EF4-FFF2-40B4-BE49-F238E27FC236}">
                <a16:creationId xmlns:a16="http://schemas.microsoft.com/office/drawing/2014/main" id="{DD4D7CA8-A21D-4DB7-B6F8-457CA2531D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419" y="2515172"/>
            <a:ext cx="457200" cy="457200"/>
          </a:xfrm>
          <a:prstGeom prst="rect">
            <a:avLst/>
          </a:prstGeom>
        </p:spPr>
      </p:pic>
      <p:pic>
        <p:nvPicPr>
          <p:cNvPr id="28" name="Imagen 27">
            <a:extLst>
              <a:ext uri="{FF2B5EF4-FFF2-40B4-BE49-F238E27FC236}">
                <a16:creationId xmlns:a16="http://schemas.microsoft.com/office/drawing/2014/main" id="{8279073C-D926-42B8-9CBC-FFA1C0E87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975" y="1491386"/>
            <a:ext cx="457200" cy="457200"/>
          </a:xfrm>
          <a:prstGeom prst="rect">
            <a:avLst/>
          </a:prstGeom>
        </p:spPr>
      </p:pic>
      <p:pic>
        <p:nvPicPr>
          <p:cNvPr id="30" name="Imagen 29">
            <a:extLst>
              <a:ext uri="{FF2B5EF4-FFF2-40B4-BE49-F238E27FC236}">
                <a16:creationId xmlns:a16="http://schemas.microsoft.com/office/drawing/2014/main" id="{FC481D3E-152E-43EC-8226-52CD22D654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692" y="1688381"/>
            <a:ext cx="457200" cy="457200"/>
          </a:xfrm>
          <a:prstGeom prst="rect">
            <a:avLst/>
          </a:prstGeom>
        </p:spPr>
      </p:pic>
      <p:pic>
        <p:nvPicPr>
          <p:cNvPr id="1024" name="Imagen 1023" descr="Imagen que contiene imágenes prediseñadas&#10;&#10;Descripción generada automáticamente">
            <a:extLst>
              <a:ext uri="{FF2B5EF4-FFF2-40B4-BE49-F238E27FC236}">
                <a16:creationId xmlns:a16="http://schemas.microsoft.com/office/drawing/2014/main" id="{A267099D-3334-414C-B4A9-B4CA78C647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380" y="719091"/>
            <a:ext cx="457200" cy="457200"/>
          </a:xfrm>
          <a:prstGeom prst="rect">
            <a:avLst/>
          </a:prstGeom>
        </p:spPr>
      </p:pic>
      <p:pic>
        <p:nvPicPr>
          <p:cNvPr id="1027" name="Imagen 1026">
            <a:extLst>
              <a:ext uri="{FF2B5EF4-FFF2-40B4-BE49-F238E27FC236}">
                <a16:creationId xmlns:a16="http://schemas.microsoft.com/office/drawing/2014/main" id="{DA5591AB-6452-4CD3-8951-CE80A2970F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25269" y="3077801"/>
            <a:ext cx="416870" cy="416870"/>
          </a:xfrm>
          <a:prstGeom prst="rect">
            <a:avLst/>
          </a:prstGeom>
        </p:spPr>
      </p:pic>
      <p:pic>
        <p:nvPicPr>
          <p:cNvPr id="1031" name="Imagen 1030">
            <a:extLst>
              <a:ext uri="{FF2B5EF4-FFF2-40B4-BE49-F238E27FC236}">
                <a16:creationId xmlns:a16="http://schemas.microsoft.com/office/drawing/2014/main" id="{2147F5E9-1340-47A0-8C0D-FD24F6EEC6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84535" y="4081370"/>
            <a:ext cx="457200" cy="457200"/>
          </a:xfrm>
          <a:prstGeom prst="rect">
            <a:avLst/>
          </a:prstGeom>
        </p:spPr>
      </p:pic>
      <p:sp>
        <p:nvSpPr>
          <p:cNvPr id="1033" name="CuadroTexto 1032">
            <a:extLst>
              <a:ext uri="{FF2B5EF4-FFF2-40B4-BE49-F238E27FC236}">
                <a16:creationId xmlns:a16="http://schemas.microsoft.com/office/drawing/2014/main" id="{25FCAFA6-941E-4BAC-BBF9-738943CEBEC4}"/>
              </a:ext>
            </a:extLst>
          </p:cNvPr>
          <p:cNvSpPr txBox="1"/>
          <p:nvPr/>
        </p:nvSpPr>
        <p:spPr>
          <a:xfrm>
            <a:off x="4356219" y="3405431"/>
            <a:ext cx="497252" cy="261610"/>
          </a:xfrm>
          <a:prstGeom prst="rect">
            <a:avLst/>
          </a:prstGeom>
          <a:solidFill>
            <a:schemeClr val="bg1"/>
          </a:solidFill>
          <a:ln>
            <a:solidFill>
              <a:schemeClr val="tx1"/>
            </a:solidFill>
          </a:ln>
        </p:spPr>
        <p:txBody>
          <a:bodyPr wrap="square" rtlCol="0">
            <a:spAutoFit/>
          </a:bodyPr>
          <a:lstStyle/>
          <a:p>
            <a:r>
              <a:rPr lang="es-EC" sz="1050" dirty="0"/>
              <a:t>Brasil</a:t>
            </a:r>
            <a:endParaRPr lang="en-US" sz="1050" dirty="0"/>
          </a:p>
        </p:txBody>
      </p:sp>
      <p:sp>
        <p:nvSpPr>
          <p:cNvPr id="42" name="CuadroTexto 41">
            <a:extLst>
              <a:ext uri="{FF2B5EF4-FFF2-40B4-BE49-F238E27FC236}">
                <a16:creationId xmlns:a16="http://schemas.microsoft.com/office/drawing/2014/main" id="{693D5D51-BCF5-4958-9ED6-0EFCA09B3F85}"/>
              </a:ext>
            </a:extLst>
          </p:cNvPr>
          <p:cNvSpPr txBox="1"/>
          <p:nvPr/>
        </p:nvSpPr>
        <p:spPr>
          <a:xfrm>
            <a:off x="3044396" y="5309562"/>
            <a:ext cx="721672" cy="253916"/>
          </a:xfrm>
          <a:prstGeom prst="rect">
            <a:avLst/>
          </a:prstGeom>
          <a:solidFill>
            <a:schemeClr val="bg1"/>
          </a:solidFill>
          <a:ln>
            <a:solidFill>
              <a:schemeClr val="tx1"/>
            </a:solidFill>
          </a:ln>
        </p:spPr>
        <p:txBody>
          <a:bodyPr wrap="none" rtlCol="0">
            <a:spAutoFit/>
          </a:bodyPr>
          <a:lstStyle/>
          <a:p>
            <a:r>
              <a:rPr lang="es-EC" sz="1050" dirty="0"/>
              <a:t>Argentina</a:t>
            </a:r>
            <a:endParaRPr lang="en-US" sz="1050" dirty="0"/>
          </a:p>
        </p:txBody>
      </p:sp>
      <p:sp>
        <p:nvSpPr>
          <p:cNvPr id="43" name="CuadroTexto 42">
            <a:extLst>
              <a:ext uri="{FF2B5EF4-FFF2-40B4-BE49-F238E27FC236}">
                <a16:creationId xmlns:a16="http://schemas.microsoft.com/office/drawing/2014/main" id="{2DBD01D1-73C3-4582-AA8B-558278EE3511}"/>
              </a:ext>
            </a:extLst>
          </p:cNvPr>
          <p:cNvSpPr txBox="1"/>
          <p:nvPr/>
        </p:nvSpPr>
        <p:spPr>
          <a:xfrm>
            <a:off x="2584535" y="4555964"/>
            <a:ext cx="497252" cy="261610"/>
          </a:xfrm>
          <a:prstGeom prst="rect">
            <a:avLst/>
          </a:prstGeom>
          <a:solidFill>
            <a:schemeClr val="bg1"/>
          </a:solidFill>
          <a:ln>
            <a:solidFill>
              <a:schemeClr val="tx1"/>
            </a:solidFill>
          </a:ln>
        </p:spPr>
        <p:txBody>
          <a:bodyPr wrap="square" rtlCol="0">
            <a:spAutoFit/>
          </a:bodyPr>
          <a:lstStyle/>
          <a:p>
            <a:r>
              <a:rPr lang="es-EC" sz="1050" dirty="0"/>
              <a:t>Chile</a:t>
            </a:r>
            <a:endParaRPr lang="en-US" sz="1050" dirty="0"/>
          </a:p>
        </p:txBody>
      </p:sp>
      <p:sp>
        <p:nvSpPr>
          <p:cNvPr id="44" name="CuadroTexto 43">
            <a:extLst>
              <a:ext uri="{FF2B5EF4-FFF2-40B4-BE49-F238E27FC236}">
                <a16:creationId xmlns:a16="http://schemas.microsoft.com/office/drawing/2014/main" id="{B684785D-3DC1-4821-995E-04C36E50541F}"/>
              </a:ext>
            </a:extLst>
          </p:cNvPr>
          <p:cNvSpPr txBox="1"/>
          <p:nvPr/>
        </p:nvSpPr>
        <p:spPr>
          <a:xfrm>
            <a:off x="2628321" y="3486405"/>
            <a:ext cx="497252" cy="261610"/>
          </a:xfrm>
          <a:prstGeom prst="rect">
            <a:avLst/>
          </a:prstGeom>
          <a:solidFill>
            <a:schemeClr val="bg1"/>
          </a:solidFill>
          <a:ln>
            <a:solidFill>
              <a:schemeClr val="tx1"/>
            </a:solidFill>
          </a:ln>
        </p:spPr>
        <p:txBody>
          <a:bodyPr wrap="square" rtlCol="0">
            <a:spAutoFit/>
          </a:bodyPr>
          <a:lstStyle/>
          <a:p>
            <a:r>
              <a:rPr lang="es-EC" sz="1050" dirty="0"/>
              <a:t>Perú</a:t>
            </a:r>
            <a:endParaRPr lang="en-US" sz="1050" dirty="0"/>
          </a:p>
        </p:txBody>
      </p:sp>
      <p:sp>
        <p:nvSpPr>
          <p:cNvPr id="45" name="CuadroTexto 44">
            <a:extLst>
              <a:ext uri="{FF2B5EF4-FFF2-40B4-BE49-F238E27FC236}">
                <a16:creationId xmlns:a16="http://schemas.microsoft.com/office/drawing/2014/main" id="{C7831612-875A-47BD-B3DC-47A2EFFABAC9}"/>
              </a:ext>
            </a:extLst>
          </p:cNvPr>
          <p:cNvSpPr txBox="1"/>
          <p:nvPr/>
        </p:nvSpPr>
        <p:spPr>
          <a:xfrm>
            <a:off x="1714259" y="2936854"/>
            <a:ext cx="678105" cy="253916"/>
          </a:xfrm>
          <a:prstGeom prst="rect">
            <a:avLst/>
          </a:prstGeom>
          <a:solidFill>
            <a:schemeClr val="bg1"/>
          </a:solidFill>
          <a:ln>
            <a:solidFill>
              <a:schemeClr val="tx1"/>
            </a:solidFill>
          </a:ln>
        </p:spPr>
        <p:txBody>
          <a:bodyPr wrap="square" rtlCol="0">
            <a:spAutoFit/>
          </a:bodyPr>
          <a:lstStyle/>
          <a:p>
            <a:r>
              <a:rPr lang="es-EC" sz="1050" dirty="0"/>
              <a:t>Ecuador</a:t>
            </a:r>
            <a:endParaRPr lang="en-US" sz="1050" dirty="0"/>
          </a:p>
        </p:txBody>
      </p:sp>
      <p:sp>
        <p:nvSpPr>
          <p:cNvPr id="46" name="CuadroTexto 45">
            <a:extLst>
              <a:ext uri="{FF2B5EF4-FFF2-40B4-BE49-F238E27FC236}">
                <a16:creationId xmlns:a16="http://schemas.microsoft.com/office/drawing/2014/main" id="{7A194260-0222-4FDD-B3ED-D0E2C783FE3C}"/>
              </a:ext>
            </a:extLst>
          </p:cNvPr>
          <p:cNvSpPr txBox="1"/>
          <p:nvPr/>
        </p:nvSpPr>
        <p:spPr>
          <a:xfrm>
            <a:off x="2953496" y="2528591"/>
            <a:ext cx="721672" cy="253916"/>
          </a:xfrm>
          <a:prstGeom prst="rect">
            <a:avLst/>
          </a:prstGeom>
          <a:solidFill>
            <a:schemeClr val="bg1"/>
          </a:solidFill>
          <a:ln>
            <a:solidFill>
              <a:schemeClr val="tx1"/>
            </a:solidFill>
          </a:ln>
        </p:spPr>
        <p:txBody>
          <a:bodyPr wrap="square" rtlCol="0">
            <a:spAutoFit/>
          </a:bodyPr>
          <a:lstStyle/>
          <a:p>
            <a:r>
              <a:rPr lang="es-EC" sz="1050" dirty="0"/>
              <a:t>Colombia</a:t>
            </a:r>
            <a:endParaRPr lang="en-US" sz="1050" dirty="0"/>
          </a:p>
        </p:txBody>
      </p:sp>
      <p:sp>
        <p:nvSpPr>
          <p:cNvPr id="48" name="CuadroTexto 47">
            <a:extLst>
              <a:ext uri="{FF2B5EF4-FFF2-40B4-BE49-F238E27FC236}">
                <a16:creationId xmlns:a16="http://schemas.microsoft.com/office/drawing/2014/main" id="{5C2C6DC2-9347-44C8-9751-89943CBF84B0}"/>
              </a:ext>
            </a:extLst>
          </p:cNvPr>
          <p:cNvSpPr txBox="1"/>
          <p:nvPr/>
        </p:nvSpPr>
        <p:spPr>
          <a:xfrm>
            <a:off x="211857" y="1146466"/>
            <a:ext cx="578256" cy="253916"/>
          </a:xfrm>
          <a:prstGeom prst="rect">
            <a:avLst/>
          </a:prstGeom>
          <a:solidFill>
            <a:schemeClr val="bg1"/>
          </a:solidFill>
          <a:ln>
            <a:solidFill>
              <a:schemeClr val="tx1"/>
            </a:solidFill>
          </a:ln>
        </p:spPr>
        <p:txBody>
          <a:bodyPr wrap="square" rtlCol="0">
            <a:spAutoFit/>
          </a:bodyPr>
          <a:lstStyle/>
          <a:p>
            <a:r>
              <a:rPr lang="es-EC" sz="1050" dirty="0"/>
              <a:t>México</a:t>
            </a:r>
            <a:endParaRPr lang="en-US" sz="1050" dirty="0"/>
          </a:p>
        </p:txBody>
      </p:sp>
      <p:sp>
        <p:nvSpPr>
          <p:cNvPr id="49" name="CuadroTexto 48">
            <a:extLst>
              <a:ext uri="{FF2B5EF4-FFF2-40B4-BE49-F238E27FC236}">
                <a16:creationId xmlns:a16="http://schemas.microsoft.com/office/drawing/2014/main" id="{377CD973-0A73-43D5-9053-3898639CAC20}"/>
              </a:ext>
            </a:extLst>
          </p:cNvPr>
          <p:cNvSpPr txBox="1"/>
          <p:nvPr/>
        </p:nvSpPr>
        <p:spPr>
          <a:xfrm>
            <a:off x="2530380" y="1466070"/>
            <a:ext cx="798746" cy="253916"/>
          </a:xfrm>
          <a:prstGeom prst="rect">
            <a:avLst/>
          </a:prstGeom>
          <a:solidFill>
            <a:schemeClr val="bg1"/>
          </a:solidFill>
          <a:ln>
            <a:solidFill>
              <a:schemeClr val="tx1"/>
            </a:solidFill>
          </a:ln>
        </p:spPr>
        <p:txBody>
          <a:bodyPr wrap="square" rtlCol="0">
            <a:spAutoFit/>
          </a:bodyPr>
          <a:lstStyle/>
          <a:p>
            <a:r>
              <a:rPr lang="es-EC" sz="1050" dirty="0"/>
              <a:t>Costa Rica</a:t>
            </a:r>
            <a:endParaRPr lang="en-US" sz="1050" dirty="0"/>
          </a:p>
        </p:txBody>
      </p:sp>
      <p:sp>
        <p:nvSpPr>
          <p:cNvPr id="50" name="CuadroTexto 49">
            <a:extLst>
              <a:ext uri="{FF2B5EF4-FFF2-40B4-BE49-F238E27FC236}">
                <a16:creationId xmlns:a16="http://schemas.microsoft.com/office/drawing/2014/main" id="{678C2B54-2734-48D9-A06C-54A0E6D23EE6}"/>
              </a:ext>
            </a:extLst>
          </p:cNvPr>
          <p:cNvSpPr txBox="1"/>
          <p:nvPr/>
        </p:nvSpPr>
        <p:spPr>
          <a:xfrm>
            <a:off x="590077" y="2019241"/>
            <a:ext cx="798745" cy="253916"/>
          </a:xfrm>
          <a:prstGeom prst="rect">
            <a:avLst/>
          </a:prstGeom>
          <a:solidFill>
            <a:schemeClr val="bg1"/>
          </a:solidFill>
          <a:ln>
            <a:solidFill>
              <a:schemeClr val="tx1"/>
            </a:solidFill>
          </a:ln>
        </p:spPr>
        <p:txBody>
          <a:bodyPr wrap="square" rtlCol="0">
            <a:spAutoFit/>
          </a:bodyPr>
          <a:lstStyle/>
          <a:p>
            <a:r>
              <a:rPr lang="es-EC" sz="1050" dirty="0"/>
              <a:t>El Salvador</a:t>
            </a:r>
            <a:endParaRPr lang="en-US" sz="1050" dirty="0"/>
          </a:p>
        </p:txBody>
      </p:sp>
      <p:sp>
        <p:nvSpPr>
          <p:cNvPr id="51" name="Flowchart: Connector 7">
            <a:extLst>
              <a:ext uri="{FF2B5EF4-FFF2-40B4-BE49-F238E27FC236}">
                <a16:creationId xmlns:a16="http://schemas.microsoft.com/office/drawing/2014/main" id="{7A692174-D0AC-42EB-97F9-BB6DDD899086}"/>
              </a:ext>
            </a:extLst>
          </p:cNvPr>
          <p:cNvSpPr/>
          <p:nvPr/>
        </p:nvSpPr>
        <p:spPr>
          <a:xfrm>
            <a:off x="6738085" y="2213459"/>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52" name="Group 14">
            <a:extLst>
              <a:ext uri="{FF2B5EF4-FFF2-40B4-BE49-F238E27FC236}">
                <a16:creationId xmlns:a16="http://schemas.microsoft.com/office/drawing/2014/main" id="{AAC26472-58DA-4A33-8957-8464ED110628}"/>
              </a:ext>
            </a:extLst>
          </p:cNvPr>
          <p:cNvGrpSpPr/>
          <p:nvPr/>
        </p:nvGrpSpPr>
        <p:grpSpPr>
          <a:xfrm>
            <a:off x="7407456" y="2135826"/>
            <a:ext cx="4584676" cy="684633"/>
            <a:chOff x="803640" y="3320303"/>
            <a:chExt cx="2059657" cy="513475"/>
          </a:xfrm>
        </p:grpSpPr>
        <p:sp>
          <p:nvSpPr>
            <p:cNvPr id="53" name="TextBox 15">
              <a:extLst>
                <a:ext uri="{FF2B5EF4-FFF2-40B4-BE49-F238E27FC236}">
                  <a16:creationId xmlns:a16="http://schemas.microsoft.com/office/drawing/2014/main" id="{7B5D1995-8228-417A-B758-717270A4FFCE}"/>
                </a:ext>
              </a:extLst>
            </p:cNvPr>
            <p:cNvSpPr txBox="1"/>
            <p:nvPr/>
          </p:nvSpPr>
          <p:spPr>
            <a:xfrm>
              <a:off x="803640" y="3579862"/>
              <a:ext cx="2059657" cy="253916"/>
            </a:xfrm>
            <a:prstGeom prst="rect">
              <a:avLst/>
            </a:prstGeom>
            <a:noFill/>
          </p:spPr>
          <p:txBody>
            <a:bodyPr wrap="square" rtlCol="0">
              <a:spAutoFit/>
            </a:bodyPr>
            <a:lstStyle/>
            <a:p>
              <a:r>
                <a:rPr lang="en-US" altLang="ko-KR" sz="1600" dirty="0" err="1">
                  <a:solidFill>
                    <a:schemeClr val="tx1">
                      <a:lumMod val="75000"/>
                      <a:lumOff val="25000"/>
                    </a:schemeClr>
                  </a:solidFill>
                  <a:cs typeface="Arial" pitchFamily="34" charset="0"/>
                </a:rPr>
                <a:t>Alcance</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investigación</a:t>
              </a: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54" name="TextBox 16">
              <a:extLst>
                <a:ext uri="{FF2B5EF4-FFF2-40B4-BE49-F238E27FC236}">
                  <a16:creationId xmlns:a16="http://schemas.microsoft.com/office/drawing/2014/main" id="{2532A4EB-A42C-40D8-9C38-A7C2497A2094}"/>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Objetivo del estudio</a:t>
              </a:r>
              <a:endParaRPr lang="ko-KR" altLang="en-US" sz="20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2455440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descr="Imagen que contiene texto, mapa&#10;&#10;Descripción generada automáticamente">
            <a:extLst>
              <a:ext uri="{FF2B5EF4-FFF2-40B4-BE49-F238E27FC236}">
                <a16:creationId xmlns:a16="http://schemas.microsoft.com/office/drawing/2014/main" id="{CEE1D686-2E84-4B23-9FE1-B7F6E5500E81}"/>
              </a:ext>
            </a:extLst>
          </p:cNvPr>
          <p:cNvPicPr>
            <a:picLocks noChangeAspect="1"/>
          </p:cNvPicPr>
          <p:nvPr/>
        </p:nvPicPr>
        <p:blipFill rotWithShape="1">
          <a:blip r:embed="rId2">
            <a:extLst>
              <a:ext uri="{28A0092B-C50C-407E-A947-70E740481C1C}">
                <a14:useLocalDpi xmlns:a14="http://schemas.microsoft.com/office/drawing/2010/main" val="0"/>
              </a:ext>
            </a:extLst>
          </a:blip>
          <a:srcRect l="1946"/>
          <a:stretch/>
        </p:blipFill>
        <p:spPr>
          <a:xfrm>
            <a:off x="-13690" y="91440"/>
            <a:ext cx="5734993" cy="6723104"/>
          </a:xfrm>
          <a:prstGeom prst="rect">
            <a:avLst/>
          </a:prstGeom>
        </p:spPr>
      </p:pic>
      <p:cxnSp>
        <p:nvCxnSpPr>
          <p:cNvPr id="4" name="Straight Connector 4">
            <a:extLst>
              <a:ext uri="{FF2B5EF4-FFF2-40B4-BE49-F238E27FC236}">
                <a16:creationId xmlns:a16="http://schemas.microsoft.com/office/drawing/2014/main" id="{10FBCA72-7585-4DD6-AC16-0ABA324806B0}"/>
              </a:ext>
            </a:extLst>
          </p:cNvPr>
          <p:cNvCxnSpPr/>
          <p:nvPr/>
        </p:nvCxnSpPr>
        <p:spPr>
          <a:xfrm>
            <a:off x="6128551" y="91440"/>
            <a:ext cx="0" cy="667512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lowchart: Connector 6">
            <a:extLst>
              <a:ext uri="{FF2B5EF4-FFF2-40B4-BE49-F238E27FC236}">
                <a16:creationId xmlns:a16="http://schemas.microsoft.com/office/drawing/2014/main" id="{EFC58605-5F64-4326-9526-439454667A53}"/>
              </a:ext>
            </a:extLst>
          </p:cNvPr>
          <p:cNvSpPr/>
          <p:nvPr/>
        </p:nvSpPr>
        <p:spPr>
          <a:xfrm>
            <a:off x="6729221" y="1116143"/>
            <a:ext cx="288000" cy="288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Flowchart: Connector 7">
            <a:extLst>
              <a:ext uri="{FF2B5EF4-FFF2-40B4-BE49-F238E27FC236}">
                <a16:creationId xmlns:a16="http://schemas.microsoft.com/office/drawing/2014/main" id="{15E63090-EA71-4AC8-8048-EEC26EB7C931}"/>
              </a:ext>
            </a:extLst>
          </p:cNvPr>
          <p:cNvSpPr/>
          <p:nvPr/>
        </p:nvSpPr>
        <p:spPr>
          <a:xfrm>
            <a:off x="6738085" y="34235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Flowchart: Connector 8">
            <a:extLst>
              <a:ext uri="{FF2B5EF4-FFF2-40B4-BE49-F238E27FC236}">
                <a16:creationId xmlns:a16="http://schemas.microsoft.com/office/drawing/2014/main" id="{F1CC2B04-AA16-4A90-A62A-67645524CCFB}"/>
              </a:ext>
            </a:extLst>
          </p:cNvPr>
          <p:cNvSpPr/>
          <p:nvPr/>
        </p:nvSpPr>
        <p:spPr>
          <a:xfrm>
            <a:off x="6750483" y="4631315"/>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Flowchart: Connector 9">
            <a:extLst>
              <a:ext uri="{FF2B5EF4-FFF2-40B4-BE49-F238E27FC236}">
                <a16:creationId xmlns:a16="http://schemas.microsoft.com/office/drawing/2014/main" id="{F197A1BC-F719-48A8-9E93-DC1DBCD77929}"/>
              </a:ext>
            </a:extLst>
          </p:cNvPr>
          <p:cNvSpPr/>
          <p:nvPr/>
        </p:nvSpPr>
        <p:spPr>
          <a:xfrm>
            <a:off x="6768211" y="57980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9" name="Group 11">
            <a:extLst>
              <a:ext uri="{FF2B5EF4-FFF2-40B4-BE49-F238E27FC236}">
                <a16:creationId xmlns:a16="http://schemas.microsoft.com/office/drawing/2014/main" id="{CBD9E74F-876F-4413-88C7-54F30F26AC50}"/>
              </a:ext>
            </a:extLst>
          </p:cNvPr>
          <p:cNvGrpSpPr/>
          <p:nvPr/>
        </p:nvGrpSpPr>
        <p:grpSpPr>
          <a:xfrm>
            <a:off x="7449252" y="1058065"/>
            <a:ext cx="6498604" cy="684633"/>
            <a:chOff x="803640" y="3320303"/>
            <a:chExt cx="2845112" cy="513475"/>
          </a:xfrm>
        </p:grpSpPr>
        <p:sp>
          <p:nvSpPr>
            <p:cNvPr id="10" name="TextBox 12">
              <a:extLst>
                <a:ext uri="{FF2B5EF4-FFF2-40B4-BE49-F238E27FC236}">
                  <a16:creationId xmlns:a16="http://schemas.microsoft.com/office/drawing/2014/main" id="{6F00331D-63A0-4783-B7E8-1FF9007ECCC8}"/>
                </a:ext>
              </a:extLst>
            </p:cNvPr>
            <p:cNvSpPr txBox="1"/>
            <p:nvPr/>
          </p:nvSpPr>
          <p:spPr>
            <a:xfrm>
              <a:off x="803640" y="3579862"/>
              <a:ext cx="2845112"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La economía digital en el contexto del </a:t>
              </a:r>
              <a:r>
                <a:rPr lang="es-EC" altLang="ko-KR" sz="1600" dirty="0" err="1">
                  <a:solidFill>
                    <a:schemeClr val="tx1">
                      <a:lumMod val="75000"/>
                      <a:lumOff val="25000"/>
                    </a:schemeClr>
                  </a:solidFill>
                  <a:cs typeface="Arial" pitchFamily="34" charset="0"/>
                </a:rPr>
                <a:t>eLAC</a:t>
              </a:r>
              <a:endParaRPr lang="ko-KR" altLang="en-US" sz="1600" dirty="0">
                <a:solidFill>
                  <a:schemeClr val="tx1">
                    <a:lumMod val="75000"/>
                    <a:lumOff val="25000"/>
                  </a:schemeClr>
                </a:solidFill>
                <a:cs typeface="Arial" pitchFamily="34" charset="0"/>
              </a:endParaRPr>
            </a:p>
          </p:txBody>
        </p:sp>
        <p:sp>
          <p:nvSpPr>
            <p:cNvPr id="11" name="TextBox 13">
              <a:extLst>
                <a:ext uri="{FF2B5EF4-FFF2-40B4-BE49-F238E27FC236}">
                  <a16:creationId xmlns:a16="http://schemas.microsoft.com/office/drawing/2014/main" id="{89F57FF4-0CA6-46A6-BBD8-7E7EC590D288}"/>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accent1"/>
                  </a:solidFill>
                  <a:cs typeface="Arial" pitchFamily="34" charset="0"/>
                </a:rPr>
                <a:t>C</a:t>
              </a:r>
              <a:r>
                <a:rPr lang="en-US" altLang="ko-KR" sz="2000" b="1" dirty="0" err="1">
                  <a:solidFill>
                    <a:schemeClr val="accent1"/>
                  </a:solidFill>
                  <a:cs typeface="Arial" pitchFamily="34" charset="0"/>
                </a:rPr>
                <a:t>ontexto</a:t>
              </a:r>
              <a:endParaRPr lang="ko-KR" altLang="en-US" sz="2000" b="1" dirty="0">
                <a:solidFill>
                  <a:schemeClr val="accent1"/>
                </a:solidFill>
                <a:cs typeface="Arial" pitchFamily="34" charset="0"/>
              </a:endParaRPr>
            </a:p>
          </p:txBody>
        </p:sp>
      </p:grpSp>
      <p:grpSp>
        <p:nvGrpSpPr>
          <p:cNvPr id="12" name="Group 14">
            <a:extLst>
              <a:ext uri="{FF2B5EF4-FFF2-40B4-BE49-F238E27FC236}">
                <a16:creationId xmlns:a16="http://schemas.microsoft.com/office/drawing/2014/main" id="{5EED47AC-5B0D-4ADB-B9F1-96B31FF8EB18}"/>
              </a:ext>
            </a:extLst>
          </p:cNvPr>
          <p:cNvGrpSpPr/>
          <p:nvPr/>
        </p:nvGrpSpPr>
        <p:grpSpPr>
          <a:xfrm>
            <a:off x="7407456" y="3302201"/>
            <a:ext cx="4584676" cy="930853"/>
            <a:chOff x="803640" y="3320303"/>
            <a:chExt cx="2059657" cy="698140"/>
          </a:xfrm>
        </p:grpSpPr>
        <p:sp>
          <p:nvSpPr>
            <p:cNvPr id="13" name="TextBox 15">
              <a:extLst>
                <a:ext uri="{FF2B5EF4-FFF2-40B4-BE49-F238E27FC236}">
                  <a16:creationId xmlns:a16="http://schemas.microsoft.com/office/drawing/2014/main" id="{A52D5051-0755-4282-AC21-A5E2D0B2AE52}"/>
                </a:ext>
              </a:extLst>
            </p:cNvPr>
            <p:cNvSpPr txBox="1"/>
            <p:nvPr/>
          </p:nvSpPr>
          <p:spPr>
            <a:xfrm>
              <a:off x="803640" y="3579862"/>
              <a:ext cx="2059657" cy="438581"/>
            </a:xfrm>
            <a:prstGeom prst="rect">
              <a:avLst/>
            </a:prstGeom>
            <a:noFill/>
          </p:spPr>
          <p:txBody>
            <a:bodyPr wrap="square" rtlCol="0">
              <a:spAutoFit/>
            </a:bodyPr>
            <a:lstStyle/>
            <a:p>
              <a:r>
                <a:rPr lang="en-US" altLang="ko-KR" sz="1600" dirty="0">
                  <a:solidFill>
                    <a:schemeClr val="tx1">
                      <a:lumMod val="75000"/>
                      <a:lumOff val="25000"/>
                    </a:schemeClr>
                  </a:solidFill>
                  <a:cs typeface="Arial" pitchFamily="34" charset="0"/>
                </a:rPr>
                <a:t>Marco general de </a:t>
              </a:r>
              <a:r>
                <a:rPr lang="en-US" altLang="ko-KR" sz="1600" dirty="0" err="1">
                  <a:solidFill>
                    <a:schemeClr val="tx1">
                      <a:lumMod val="75000"/>
                      <a:lumOff val="25000"/>
                    </a:schemeClr>
                  </a:solidFill>
                  <a:cs typeface="Arial" pitchFamily="34" charset="0"/>
                </a:rPr>
                <a:t>política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institucionalidad</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9 </a:t>
              </a:r>
              <a:r>
                <a:rPr lang="en-US" altLang="ko-KR" sz="1600" dirty="0" err="1">
                  <a:solidFill>
                    <a:schemeClr val="tx1">
                      <a:lumMod val="75000"/>
                      <a:lumOff val="25000"/>
                    </a:schemeClr>
                  </a:solidFill>
                  <a:cs typeface="Arial" pitchFamily="34" charset="0"/>
                </a:rPr>
                <a:t>países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región</a:t>
              </a:r>
              <a:endParaRPr lang="ko-KR" altLang="en-US" sz="1600" dirty="0">
                <a:solidFill>
                  <a:schemeClr val="tx1">
                    <a:lumMod val="75000"/>
                    <a:lumOff val="25000"/>
                  </a:schemeClr>
                </a:solidFill>
                <a:cs typeface="Arial" pitchFamily="34" charset="0"/>
              </a:endParaRPr>
            </a:p>
          </p:txBody>
        </p:sp>
        <p:sp>
          <p:nvSpPr>
            <p:cNvPr id="14" name="TextBox 16">
              <a:extLst>
                <a:ext uri="{FF2B5EF4-FFF2-40B4-BE49-F238E27FC236}">
                  <a16:creationId xmlns:a16="http://schemas.microsoft.com/office/drawing/2014/main" id="{40351364-C019-4EA3-B1FD-376534A198AE}"/>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Políticas de apoyo a la digitalización</a:t>
              </a:r>
              <a:endParaRPr lang="ko-KR" altLang="en-US" sz="2000" b="1" dirty="0">
                <a:solidFill>
                  <a:schemeClr val="tx1">
                    <a:lumMod val="75000"/>
                    <a:lumOff val="25000"/>
                  </a:schemeClr>
                </a:solidFill>
                <a:cs typeface="Arial" pitchFamily="34" charset="0"/>
              </a:endParaRPr>
            </a:p>
          </p:txBody>
        </p:sp>
      </p:grpSp>
      <p:grpSp>
        <p:nvGrpSpPr>
          <p:cNvPr id="15" name="Group 17">
            <a:extLst>
              <a:ext uri="{FF2B5EF4-FFF2-40B4-BE49-F238E27FC236}">
                <a16:creationId xmlns:a16="http://schemas.microsoft.com/office/drawing/2014/main" id="{F0BD0FA0-51F6-4549-A230-D8FFAC8A2423}"/>
              </a:ext>
            </a:extLst>
          </p:cNvPr>
          <p:cNvGrpSpPr/>
          <p:nvPr/>
        </p:nvGrpSpPr>
        <p:grpSpPr>
          <a:xfrm>
            <a:off x="7413803" y="4538570"/>
            <a:ext cx="4563779" cy="1028797"/>
            <a:chOff x="794165" y="3320306"/>
            <a:chExt cx="2069132" cy="771599"/>
          </a:xfrm>
        </p:grpSpPr>
        <p:sp>
          <p:nvSpPr>
            <p:cNvPr id="16" name="TextBox 18">
              <a:extLst>
                <a:ext uri="{FF2B5EF4-FFF2-40B4-BE49-F238E27FC236}">
                  <a16:creationId xmlns:a16="http://schemas.microsoft.com/office/drawing/2014/main" id="{BD23CDC0-B28C-44A7-8B3F-6185377AA8BE}"/>
                </a:ext>
              </a:extLst>
            </p:cNvPr>
            <p:cNvSpPr txBox="1"/>
            <p:nvPr/>
          </p:nvSpPr>
          <p:spPr>
            <a:xfrm>
              <a:off x="794165" y="3837989"/>
              <a:ext cx="2059657"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Implementación de iniciativas específicas </a:t>
              </a:r>
              <a:endParaRPr lang="ko-KR" altLang="en-US" sz="1600" dirty="0">
                <a:solidFill>
                  <a:schemeClr val="tx1">
                    <a:lumMod val="75000"/>
                    <a:lumOff val="25000"/>
                  </a:schemeClr>
                </a:solidFill>
                <a:cs typeface="Arial" pitchFamily="34" charset="0"/>
              </a:endParaRPr>
            </a:p>
          </p:txBody>
        </p:sp>
        <p:sp>
          <p:nvSpPr>
            <p:cNvPr id="17" name="TextBox 19">
              <a:extLst>
                <a:ext uri="{FF2B5EF4-FFF2-40B4-BE49-F238E27FC236}">
                  <a16:creationId xmlns:a16="http://schemas.microsoft.com/office/drawing/2014/main" id="{B172D6E3-62CA-49F5-955E-822CBD17E5CB}"/>
                </a:ext>
              </a:extLst>
            </p:cNvPr>
            <p:cNvSpPr txBox="1"/>
            <p:nvPr/>
          </p:nvSpPr>
          <p:spPr>
            <a:xfrm>
              <a:off x="803640" y="3320306"/>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Instrumentos</a:t>
              </a:r>
              <a:r>
                <a:rPr lang="en-US" altLang="ko-KR" sz="2000" b="1" dirty="0">
                  <a:solidFill>
                    <a:schemeClr val="tx1">
                      <a:lumMod val="75000"/>
                      <a:lumOff val="25000"/>
                    </a:schemeClr>
                  </a:solidFill>
                  <a:cs typeface="Arial" pitchFamily="34" charset="0"/>
                </a:rPr>
                <a:t> de </a:t>
              </a:r>
              <a:r>
                <a:rPr lang="en-US" altLang="ko-KR" sz="2000" b="1" dirty="0" err="1">
                  <a:solidFill>
                    <a:schemeClr val="tx1">
                      <a:lumMod val="75000"/>
                      <a:lumOff val="25000"/>
                    </a:schemeClr>
                  </a:solidFill>
                  <a:cs typeface="Arial" pitchFamily="34" charset="0"/>
                </a:rPr>
                <a:t>política</a:t>
              </a:r>
              <a:r>
                <a:rPr lang="en-US" altLang="ko-KR" sz="2000" b="1" dirty="0">
                  <a:solidFill>
                    <a:schemeClr val="tx1">
                      <a:lumMod val="75000"/>
                      <a:lumOff val="25000"/>
                    </a:schemeClr>
                  </a:solidFill>
                  <a:cs typeface="Arial" pitchFamily="34" charset="0"/>
                </a:rPr>
                <a:t> digital para las </a:t>
              </a:r>
              <a:r>
                <a:rPr lang="en-US" altLang="ko-KR" sz="2000" b="1" dirty="0" err="1">
                  <a:solidFill>
                    <a:schemeClr val="tx1">
                      <a:lumMod val="75000"/>
                      <a:lumOff val="25000"/>
                    </a:schemeClr>
                  </a:solidFill>
                  <a:cs typeface="Arial" pitchFamily="34" charset="0"/>
                </a:rPr>
                <a:t>Mipyme</a:t>
              </a:r>
              <a:endParaRPr lang="ko-KR" altLang="en-US" sz="2000" b="1" dirty="0">
                <a:solidFill>
                  <a:schemeClr val="tx1">
                    <a:lumMod val="75000"/>
                    <a:lumOff val="25000"/>
                  </a:schemeClr>
                </a:solidFill>
                <a:cs typeface="Arial" pitchFamily="34" charset="0"/>
              </a:endParaRPr>
            </a:p>
          </p:txBody>
        </p:sp>
      </p:grpSp>
      <p:grpSp>
        <p:nvGrpSpPr>
          <p:cNvPr id="18" name="Group 20">
            <a:extLst>
              <a:ext uri="{FF2B5EF4-FFF2-40B4-BE49-F238E27FC236}">
                <a16:creationId xmlns:a16="http://schemas.microsoft.com/office/drawing/2014/main" id="{CB158A6D-AB16-4F0E-8893-428E4058DA80}"/>
              </a:ext>
            </a:extLst>
          </p:cNvPr>
          <p:cNvGrpSpPr/>
          <p:nvPr/>
        </p:nvGrpSpPr>
        <p:grpSpPr>
          <a:xfrm>
            <a:off x="7479376" y="5788275"/>
            <a:ext cx="5633055" cy="684633"/>
            <a:chOff x="803640" y="3320303"/>
            <a:chExt cx="2059657" cy="513475"/>
          </a:xfrm>
        </p:grpSpPr>
        <p:sp>
          <p:nvSpPr>
            <p:cNvPr id="19" name="TextBox 21">
              <a:extLst>
                <a:ext uri="{FF2B5EF4-FFF2-40B4-BE49-F238E27FC236}">
                  <a16:creationId xmlns:a16="http://schemas.microsoft.com/office/drawing/2014/main" id="{669A4183-A4E4-4DFC-817A-A1C7A5C1F738}"/>
                </a:ext>
              </a:extLst>
            </p:cNvPr>
            <p:cNvSpPr txBox="1"/>
            <p:nvPr/>
          </p:nvSpPr>
          <p:spPr>
            <a:xfrm>
              <a:off x="803640" y="3579862"/>
              <a:ext cx="2059657" cy="253916"/>
            </a:xfrm>
            <a:prstGeom prst="rect">
              <a:avLst/>
            </a:prstGeom>
            <a:noFill/>
          </p:spPr>
          <p:txBody>
            <a:bodyPr wrap="square" rtlCol="0">
              <a:spAutoFit/>
            </a:bodyPr>
            <a:lstStyle/>
            <a:p>
              <a:endParaRPr lang="ko-KR" altLang="en-US" sz="1600" dirty="0">
                <a:solidFill>
                  <a:schemeClr val="tx1">
                    <a:lumMod val="75000"/>
                    <a:lumOff val="25000"/>
                  </a:schemeClr>
                </a:solidFill>
                <a:cs typeface="Arial" pitchFamily="34" charset="0"/>
              </a:endParaRPr>
            </a:p>
          </p:txBody>
        </p:sp>
        <p:sp>
          <p:nvSpPr>
            <p:cNvPr id="20" name="TextBox 22">
              <a:extLst>
                <a:ext uri="{FF2B5EF4-FFF2-40B4-BE49-F238E27FC236}">
                  <a16:creationId xmlns:a16="http://schemas.microsoft.com/office/drawing/2014/main" id="{BDD12CB6-5707-46BD-9E47-53F068F91DDE}"/>
                </a:ext>
              </a:extLst>
            </p:cNvPr>
            <p:cNvSpPr txBox="1"/>
            <p:nvPr/>
          </p:nvSpPr>
          <p:spPr>
            <a:xfrm>
              <a:off x="803640" y="3320303"/>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Conclusiones</a:t>
              </a:r>
              <a:endParaRPr lang="ko-KR" altLang="en-US" sz="1867" b="1" dirty="0">
                <a:solidFill>
                  <a:schemeClr val="tx1">
                    <a:lumMod val="75000"/>
                    <a:lumOff val="25000"/>
                  </a:schemeClr>
                </a:solidFill>
                <a:cs typeface="Arial" pitchFamily="34" charset="0"/>
              </a:endParaRPr>
            </a:p>
          </p:txBody>
        </p:sp>
      </p:grpSp>
      <p:pic>
        <p:nvPicPr>
          <p:cNvPr id="1028" name="Picture 4" descr="Bildergebnis für bandera brasil">
            <a:extLst>
              <a:ext uri="{FF2B5EF4-FFF2-40B4-BE49-F238E27FC236}">
                <a16:creationId xmlns:a16="http://schemas.microsoft.com/office/drawing/2014/main" id="{D815526F-70B5-4639-89B1-FC5EE8E42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272" y="311840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bandera argentina boton">
            <a:extLst>
              <a:ext uri="{FF2B5EF4-FFF2-40B4-BE49-F238E27FC236}">
                <a16:creationId xmlns:a16="http://schemas.microsoft.com/office/drawing/2014/main" id="{5ECBDCCE-B31E-4F34-8141-DB53511B3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632" y="4856443"/>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deporte&#10;&#10;Descripción generada automáticamente">
            <a:extLst>
              <a:ext uri="{FF2B5EF4-FFF2-40B4-BE49-F238E27FC236}">
                <a16:creationId xmlns:a16="http://schemas.microsoft.com/office/drawing/2014/main" id="{3CE7A09A-CFF8-4F5F-9E76-07A09C7CB7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292" y="2217396"/>
            <a:ext cx="457200" cy="457200"/>
          </a:xfrm>
          <a:prstGeom prst="rect">
            <a:avLst/>
          </a:prstGeom>
        </p:spPr>
      </p:pic>
      <p:pic>
        <p:nvPicPr>
          <p:cNvPr id="26" name="Imagen 25" descr="Imagen que contiene suelo&#10;&#10;Descripción generada automáticamente">
            <a:extLst>
              <a:ext uri="{FF2B5EF4-FFF2-40B4-BE49-F238E27FC236}">
                <a16:creationId xmlns:a16="http://schemas.microsoft.com/office/drawing/2014/main" id="{DD4D7CA8-A21D-4DB7-B6F8-457CA2531D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419" y="2515172"/>
            <a:ext cx="457200" cy="457200"/>
          </a:xfrm>
          <a:prstGeom prst="rect">
            <a:avLst/>
          </a:prstGeom>
        </p:spPr>
      </p:pic>
      <p:pic>
        <p:nvPicPr>
          <p:cNvPr id="28" name="Imagen 27">
            <a:extLst>
              <a:ext uri="{FF2B5EF4-FFF2-40B4-BE49-F238E27FC236}">
                <a16:creationId xmlns:a16="http://schemas.microsoft.com/office/drawing/2014/main" id="{8279073C-D926-42B8-9CBC-FFA1C0E87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975" y="1491386"/>
            <a:ext cx="457200" cy="457200"/>
          </a:xfrm>
          <a:prstGeom prst="rect">
            <a:avLst/>
          </a:prstGeom>
        </p:spPr>
      </p:pic>
      <p:pic>
        <p:nvPicPr>
          <p:cNvPr id="30" name="Imagen 29">
            <a:extLst>
              <a:ext uri="{FF2B5EF4-FFF2-40B4-BE49-F238E27FC236}">
                <a16:creationId xmlns:a16="http://schemas.microsoft.com/office/drawing/2014/main" id="{FC481D3E-152E-43EC-8226-52CD22D654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692" y="1688381"/>
            <a:ext cx="457200" cy="457200"/>
          </a:xfrm>
          <a:prstGeom prst="rect">
            <a:avLst/>
          </a:prstGeom>
        </p:spPr>
      </p:pic>
      <p:pic>
        <p:nvPicPr>
          <p:cNvPr id="1024" name="Imagen 1023" descr="Imagen que contiene imágenes prediseñadas&#10;&#10;Descripción generada automáticamente">
            <a:extLst>
              <a:ext uri="{FF2B5EF4-FFF2-40B4-BE49-F238E27FC236}">
                <a16:creationId xmlns:a16="http://schemas.microsoft.com/office/drawing/2014/main" id="{A267099D-3334-414C-B4A9-B4CA78C647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380" y="719091"/>
            <a:ext cx="457200" cy="457200"/>
          </a:xfrm>
          <a:prstGeom prst="rect">
            <a:avLst/>
          </a:prstGeom>
        </p:spPr>
      </p:pic>
      <p:pic>
        <p:nvPicPr>
          <p:cNvPr id="1027" name="Imagen 1026">
            <a:extLst>
              <a:ext uri="{FF2B5EF4-FFF2-40B4-BE49-F238E27FC236}">
                <a16:creationId xmlns:a16="http://schemas.microsoft.com/office/drawing/2014/main" id="{DA5591AB-6452-4CD3-8951-CE80A2970F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25269" y="3077801"/>
            <a:ext cx="416870" cy="416870"/>
          </a:xfrm>
          <a:prstGeom prst="rect">
            <a:avLst/>
          </a:prstGeom>
        </p:spPr>
      </p:pic>
      <p:pic>
        <p:nvPicPr>
          <p:cNvPr id="1031" name="Imagen 1030">
            <a:extLst>
              <a:ext uri="{FF2B5EF4-FFF2-40B4-BE49-F238E27FC236}">
                <a16:creationId xmlns:a16="http://schemas.microsoft.com/office/drawing/2014/main" id="{2147F5E9-1340-47A0-8C0D-FD24F6EEC6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84535" y="4081370"/>
            <a:ext cx="457200" cy="457200"/>
          </a:xfrm>
          <a:prstGeom prst="rect">
            <a:avLst/>
          </a:prstGeom>
        </p:spPr>
      </p:pic>
      <p:sp>
        <p:nvSpPr>
          <p:cNvPr id="1033" name="CuadroTexto 1032">
            <a:extLst>
              <a:ext uri="{FF2B5EF4-FFF2-40B4-BE49-F238E27FC236}">
                <a16:creationId xmlns:a16="http://schemas.microsoft.com/office/drawing/2014/main" id="{25FCAFA6-941E-4BAC-BBF9-738943CEBEC4}"/>
              </a:ext>
            </a:extLst>
          </p:cNvPr>
          <p:cNvSpPr txBox="1"/>
          <p:nvPr/>
        </p:nvSpPr>
        <p:spPr>
          <a:xfrm>
            <a:off x="4356219" y="3405431"/>
            <a:ext cx="497252" cy="261610"/>
          </a:xfrm>
          <a:prstGeom prst="rect">
            <a:avLst/>
          </a:prstGeom>
          <a:solidFill>
            <a:schemeClr val="bg1"/>
          </a:solidFill>
          <a:ln>
            <a:solidFill>
              <a:schemeClr val="tx1"/>
            </a:solidFill>
          </a:ln>
        </p:spPr>
        <p:txBody>
          <a:bodyPr wrap="square" rtlCol="0">
            <a:spAutoFit/>
          </a:bodyPr>
          <a:lstStyle/>
          <a:p>
            <a:r>
              <a:rPr lang="es-EC" sz="1050" dirty="0"/>
              <a:t>Brasil</a:t>
            </a:r>
            <a:endParaRPr lang="en-US" sz="1050" dirty="0"/>
          </a:p>
        </p:txBody>
      </p:sp>
      <p:sp>
        <p:nvSpPr>
          <p:cNvPr id="42" name="CuadroTexto 41">
            <a:extLst>
              <a:ext uri="{FF2B5EF4-FFF2-40B4-BE49-F238E27FC236}">
                <a16:creationId xmlns:a16="http://schemas.microsoft.com/office/drawing/2014/main" id="{693D5D51-BCF5-4958-9ED6-0EFCA09B3F85}"/>
              </a:ext>
            </a:extLst>
          </p:cNvPr>
          <p:cNvSpPr txBox="1"/>
          <p:nvPr/>
        </p:nvSpPr>
        <p:spPr>
          <a:xfrm>
            <a:off x="3044396" y="5309562"/>
            <a:ext cx="721672" cy="253916"/>
          </a:xfrm>
          <a:prstGeom prst="rect">
            <a:avLst/>
          </a:prstGeom>
          <a:solidFill>
            <a:schemeClr val="bg1"/>
          </a:solidFill>
          <a:ln>
            <a:solidFill>
              <a:schemeClr val="tx1"/>
            </a:solidFill>
          </a:ln>
        </p:spPr>
        <p:txBody>
          <a:bodyPr wrap="none" rtlCol="0">
            <a:spAutoFit/>
          </a:bodyPr>
          <a:lstStyle/>
          <a:p>
            <a:r>
              <a:rPr lang="es-EC" sz="1050" dirty="0"/>
              <a:t>Argentina</a:t>
            </a:r>
            <a:endParaRPr lang="en-US" sz="1050" dirty="0"/>
          </a:p>
        </p:txBody>
      </p:sp>
      <p:sp>
        <p:nvSpPr>
          <p:cNvPr id="43" name="CuadroTexto 42">
            <a:extLst>
              <a:ext uri="{FF2B5EF4-FFF2-40B4-BE49-F238E27FC236}">
                <a16:creationId xmlns:a16="http://schemas.microsoft.com/office/drawing/2014/main" id="{2DBD01D1-73C3-4582-AA8B-558278EE3511}"/>
              </a:ext>
            </a:extLst>
          </p:cNvPr>
          <p:cNvSpPr txBox="1"/>
          <p:nvPr/>
        </p:nvSpPr>
        <p:spPr>
          <a:xfrm>
            <a:off x="2584535" y="4555964"/>
            <a:ext cx="497252" cy="261610"/>
          </a:xfrm>
          <a:prstGeom prst="rect">
            <a:avLst/>
          </a:prstGeom>
          <a:solidFill>
            <a:schemeClr val="bg1"/>
          </a:solidFill>
          <a:ln>
            <a:solidFill>
              <a:schemeClr val="tx1"/>
            </a:solidFill>
          </a:ln>
        </p:spPr>
        <p:txBody>
          <a:bodyPr wrap="square" rtlCol="0">
            <a:spAutoFit/>
          </a:bodyPr>
          <a:lstStyle/>
          <a:p>
            <a:r>
              <a:rPr lang="es-EC" sz="1050" dirty="0"/>
              <a:t>Chile</a:t>
            </a:r>
            <a:endParaRPr lang="en-US" sz="1050" dirty="0"/>
          </a:p>
        </p:txBody>
      </p:sp>
      <p:sp>
        <p:nvSpPr>
          <p:cNvPr id="44" name="CuadroTexto 43">
            <a:extLst>
              <a:ext uri="{FF2B5EF4-FFF2-40B4-BE49-F238E27FC236}">
                <a16:creationId xmlns:a16="http://schemas.microsoft.com/office/drawing/2014/main" id="{B684785D-3DC1-4821-995E-04C36E50541F}"/>
              </a:ext>
            </a:extLst>
          </p:cNvPr>
          <p:cNvSpPr txBox="1"/>
          <p:nvPr/>
        </p:nvSpPr>
        <p:spPr>
          <a:xfrm>
            <a:off x="2628321" y="3486405"/>
            <a:ext cx="497252" cy="261610"/>
          </a:xfrm>
          <a:prstGeom prst="rect">
            <a:avLst/>
          </a:prstGeom>
          <a:solidFill>
            <a:schemeClr val="bg1"/>
          </a:solidFill>
          <a:ln>
            <a:solidFill>
              <a:schemeClr val="tx1"/>
            </a:solidFill>
          </a:ln>
        </p:spPr>
        <p:txBody>
          <a:bodyPr wrap="square" rtlCol="0">
            <a:spAutoFit/>
          </a:bodyPr>
          <a:lstStyle/>
          <a:p>
            <a:r>
              <a:rPr lang="es-EC" sz="1050" dirty="0"/>
              <a:t>Perú</a:t>
            </a:r>
            <a:endParaRPr lang="en-US" sz="1050" dirty="0"/>
          </a:p>
        </p:txBody>
      </p:sp>
      <p:sp>
        <p:nvSpPr>
          <p:cNvPr id="45" name="CuadroTexto 44">
            <a:extLst>
              <a:ext uri="{FF2B5EF4-FFF2-40B4-BE49-F238E27FC236}">
                <a16:creationId xmlns:a16="http://schemas.microsoft.com/office/drawing/2014/main" id="{C7831612-875A-47BD-B3DC-47A2EFFABAC9}"/>
              </a:ext>
            </a:extLst>
          </p:cNvPr>
          <p:cNvSpPr txBox="1"/>
          <p:nvPr/>
        </p:nvSpPr>
        <p:spPr>
          <a:xfrm>
            <a:off x="1714259" y="2936854"/>
            <a:ext cx="678105" cy="253916"/>
          </a:xfrm>
          <a:prstGeom prst="rect">
            <a:avLst/>
          </a:prstGeom>
          <a:solidFill>
            <a:schemeClr val="bg1"/>
          </a:solidFill>
          <a:ln>
            <a:solidFill>
              <a:schemeClr val="tx1"/>
            </a:solidFill>
          </a:ln>
        </p:spPr>
        <p:txBody>
          <a:bodyPr wrap="square" rtlCol="0">
            <a:spAutoFit/>
          </a:bodyPr>
          <a:lstStyle/>
          <a:p>
            <a:r>
              <a:rPr lang="es-EC" sz="1050" dirty="0"/>
              <a:t>Ecuador</a:t>
            </a:r>
            <a:endParaRPr lang="en-US" sz="1050" dirty="0"/>
          </a:p>
        </p:txBody>
      </p:sp>
      <p:sp>
        <p:nvSpPr>
          <p:cNvPr id="46" name="CuadroTexto 45">
            <a:extLst>
              <a:ext uri="{FF2B5EF4-FFF2-40B4-BE49-F238E27FC236}">
                <a16:creationId xmlns:a16="http://schemas.microsoft.com/office/drawing/2014/main" id="{7A194260-0222-4FDD-B3ED-D0E2C783FE3C}"/>
              </a:ext>
            </a:extLst>
          </p:cNvPr>
          <p:cNvSpPr txBox="1"/>
          <p:nvPr/>
        </p:nvSpPr>
        <p:spPr>
          <a:xfrm>
            <a:off x="2953496" y="2528591"/>
            <a:ext cx="721672" cy="253916"/>
          </a:xfrm>
          <a:prstGeom prst="rect">
            <a:avLst/>
          </a:prstGeom>
          <a:solidFill>
            <a:schemeClr val="bg1"/>
          </a:solidFill>
          <a:ln>
            <a:solidFill>
              <a:schemeClr val="tx1"/>
            </a:solidFill>
          </a:ln>
        </p:spPr>
        <p:txBody>
          <a:bodyPr wrap="square" rtlCol="0">
            <a:spAutoFit/>
          </a:bodyPr>
          <a:lstStyle/>
          <a:p>
            <a:r>
              <a:rPr lang="es-EC" sz="1050" dirty="0"/>
              <a:t>Colombia</a:t>
            </a:r>
            <a:endParaRPr lang="en-US" sz="1050" dirty="0"/>
          </a:p>
        </p:txBody>
      </p:sp>
      <p:sp>
        <p:nvSpPr>
          <p:cNvPr id="48" name="CuadroTexto 47">
            <a:extLst>
              <a:ext uri="{FF2B5EF4-FFF2-40B4-BE49-F238E27FC236}">
                <a16:creationId xmlns:a16="http://schemas.microsoft.com/office/drawing/2014/main" id="{5C2C6DC2-9347-44C8-9751-89943CBF84B0}"/>
              </a:ext>
            </a:extLst>
          </p:cNvPr>
          <p:cNvSpPr txBox="1"/>
          <p:nvPr/>
        </p:nvSpPr>
        <p:spPr>
          <a:xfrm>
            <a:off x="211857" y="1146466"/>
            <a:ext cx="578256" cy="253916"/>
          </a:xfrm>
          <a:prstGeom prst="rect">
            <a:avLst/>
          </a:prstGeom>
          <a:solidFill>
            <a:schemeClr val="bg1"/>
          </a:solidFill>
          <a:ln>
            <a:solidFill>
              <a:schemeClr val="tx1"/>
            </a:solidFill>
          </a:ln>
        </p:spPr>
        <p:txBody>
          <a:bodyPr wrap="square" rtlCol="0">
            <a:spAutoFit/>
          </a:bodyPr>
          <a:lstStyle/>
          <a:p>
            <a:r>
              <a:rPr lang="es-EC" sz="1050" dirty="0"/>
              <a:t>México</a:t>
            </a:r>
            <a:endParaRPr lang="en-US" sz="1050" dirty="0"/>
          </a:p>
        </p:txBody>
      </p:sp>
      <p:sp>
        <p:nvSpPr>
          <p:cNvPr id="49" name="CuadroTexto 48">
            <a:extLst>
              <a:ext uri="{FF2B5EF4-FFF2-40B4-BE49-F238E27FC236}">
                <a16:creationId xmlns:a16="http://schemas.microsoft.com/office/drawing/2014/main" id="{377CD973-0A73-43D5-9053-3898639CAC20}"/>
              </a:ext>
            </a:extLst>
          </p:cNvPr>
          <p:cNvSpPr txBox="1"/>
          <p:nvPr/>
        </p:nvSpPr>
        <p:spPr>
          <a:xfrm>
            <a:off x="2530380" y="1466070"/>
            <a:ext cx="798746" cy="253916"/>
          </a:xfrm>
          <a:prstGeom prst="rect">
            <a:avLst/>
          </a:prstGeom>
          <a:solidFill>
            <a:schemeClr val="bg1"/>
          </a:solidFill>
          <a:ln>
            <a:solidFill>
              <a:schemeClr val="tx1"/>
            </a:solidFill>
          </a:ln>
        </p:spPr>
        <p:txBody>
          <a:bodyPr wrap="square" rtlCol="0">
            <a:spAutoFit/>
          </a:bodyPr>
          <a:lstStyle/>
          <a:p>
            <a:r>
              <a:rPr lang="es-EC" sz="1050" dirty="0"/>
              <a:t>Costa Rica</a:t>
            </a:r>
            <a:endParaRPr lang="en-US" sz="1050" dirty="0"/>
          </a:p>
        </p:txBody>
      </p:sp>
      <p:sp>
        <p:nvSpPr>
          <p:cNvPr id="50" name="CuadroTexto 49">
            <a:extLst>
              <a:ext uri="{FF2B5EF4-FFF2-40B4-BE49-F238E27FC236}">
                <a16:creationId xmlns:a16="http://schemas.microsoft.com/office/drawing/2014/main" id="{678C2B54-2734-48D9-A06C-54A0E6D23EE6}"/>
              </a:ext>
            </a:extLst>
          </p:cNvPr>
          <p:cNvSpPr txBox="1"/>
          <p:nvPr/>
        </p:nvSpPr>
        <p:spPr>
          <a:xfrm>
            <a:off x="590077" y="2019241"/>
            <a:ext cx="798745" cy="253916"/>
          </a:xfrm>
          <a:prstGeom prst="rect">
            <a:avLst/>
          </a:prstGeom>
          <a:solidFill>
            <a:schemeClr val="bg1"/>
          </a:solidFill>
          <a:ln>
            <a:solidFill>
              <a:schemeClr val="tx1"/>
            </a:solidFill>
          </a:ln>
        </p:spPr>
        <p:txBody>
          <a:bodyPr wrap="square" rtlCol="0">
            <a:spAutoFit/>
          </a:bodyPr>
          <a:lstStyle/>
          <a:p>
            <a:r>
              <a:rPr lang="es-EC" sz="1050" dirty="0"/>
              <a:t>El Salvador</a:t>
            </a:r>
            <a:endParaRPr lang="en-US" sz="1050" dirty="0"/>
          </a:p>
        </p:txBody>
      </p:sp>
      <p:sp>
        <p:nvSpPr>
          <p:cNvPr id="51" name="Flowchart: Connector 7">
            <a:extLst>
              <a:ext uri="{FF2B5EF4-FFF2-40B4-BE49-F238E27FC236}">
                <a16:creationId xmlns:a16="http://schemas.microsoft.com/office/drawing/2014/main" id="{7A692174-D0AC-42EB-97F9-BB6DDD899086}"/>
              </a:ext>
            </a:extLst>
          </p:cNvPr>
          <p:cNvSpPr/>
          <p:nvPr/>
        </p:nvSpPr>
        <p:spPr>
          <a:xfrm>
            <a:off x="6738085" y="2213459"/>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52" name="Group 14">
            <a:extLst>
              <a:ext uri="{FF2B5EF4-FFF2-40B4-BE49-F238E27FC236}">
                <a16:creationId xmlns:a16="http://schemas.microsoft.com/office/drawing/2014/main" id="{AAC26472-58DA-4A33-8957-8464ED110628}"/>
              </a:ext>
            </a:extLst>
          </p:cNvPr>
          <p:cNvGrpSpPr/>
          <p:nvPr/>
        </p:nvGrpSpPr>
        <p:grpSpPr>
          <a:xfrm>
            <a:off x="7407456" y="2135826"/>
            <a:ext cx="4584676" cy="684633"/>
            <a:chOff x="803640" y="3320303"/>
            <a:chExt cx="2059657" cy="513475"/>
          </a:xfrm>
        </p:grpSpPr>
        <p:sp>
          <p:nvSpPr>
            <p:cNvPr id="53" name="TextBox 15">
              <a:extLst>
                <a:ext uri="{FF2B5EF4-FFF2-40B4-BE49-F238E27FC236}">
                  <a16:creationId xmlns:a16="http://schemas.microsoft.com/office/drawing/2014/main" id="{7B5D1995-8228-417A-B758-717270A4FFCE}"/>
                </a:ext>
              </a:extLst>
            </p:cNvPr>
            <p:cNvSpPr txBox="1"/>
            <p:nvPr/>
          </p:nvSpPr>
          <p:spPr>
            <a:xfrm>
              <a:off x="803640" y="3579862"/>
              <a:ext cx="2059657" cy="253916"/>
            </a:xfrm>
            <a:prstGeom prst="rect">
              <a:avLst/>
            </a:prstGeom>
            <a:noFill/>
          </p:spPr>
          <p:txBody>
            <a:bodyPr wrap="square" rtlCol="0">
              <a:spAutoFit/>
            </a:bodyPr>
            <a:lstStyle/>
            <a:p>
              <a:r>
                <a:rPr lang="en-US" altLang="ko-KR" sz="1600" dirty="0" err="1">
                  <a:solidFill>
                    <a:schemeClr val="tx1">
                      <a:lumMod val="75000"/>
                      <a:lumOff val="25000"/>
                    </a:schemeClr>
                  </a:solidFill>
                  <a:cs typeface="Arial" pitchFamily="34" charset="0"/>
                </a:rPr>
                <a:t>Alcance</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investigación</a:t>
              </a: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54" name="TextBox 16">
              <a:extLst>
                <a:ext uri="{FF2B5EF4-FFF2-40B4-BE49-F238E27FC236}">
                  <a16:creationId xmlns:a16="http://schemas.microsoft.com/office/drawing/2014/main" id="{2532A4EB-A42C-40D8-9C38-A7C2497A2094}"/>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Objetivo del estudio</a:t>
              </a:r>
              <a:endParaRPr lang="ko-KR" altLang="en-US" sz="20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38154592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Argentina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437347" y="1381950"/>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b="1" i="1" dirty="0">
                <a:solidFill>
                  <a:schemeClr val="accent2">
                    <a:lumMod val="75000"/>
                  </a:schemeClr>
                </a:solidFill>
              </a:rPr>
              <a:t>Programa de Transformación Digital Pymes</a:t>
            </a:r>
          </a:p>
          <a:p>
            <a:pPr marL="0" indent="0">
              <a:buFont typeface="Arial" panose="020B0604020202020204" pitchFamily="34" charset="0"/>
              <a:buNone/>
            </a:pPr>
            <a:r>
              <a:rPr lang="es-EC" sz="2400" dirty="0"/>
              <a:t>Ministerio de Producción</a:t>
            </a:r>
          </a:p>
          <a:p>
            <a:pPr marL="0" indent="0">
              <a:spcBef>
                <a:spcPts val="0"/>
              </a:spcBef>
              <a:spcAft>
                <a:spcPts val="1200"/>
              </a:spcAft>
              <a:buNone/>
            </a:pPr>
            <a:endParaRPr lang="en-US" dirty="0"/>
          </a:p>
          <a:p>
            <a:pPr marL="0" indent="0">
              <a:spcBef>
                <a:spcPts val="0"/>
              </a:spcBef>
              <a:spcAft>
                <a:spcPts val="1200"/>
              </a:spcAft>
              <a:buNone/>
            </a:pPr>
            <a:r>
              <a:rPr lang="en-US" sz="2600" b="1" dirty="0" err="1"/>
              <a:t>Objetivo</a:t>
            </a:r>
            <a:r>
              <a:rPr lang="en-US" sz="2600" dirty="0"/>
              <a:t>: </a:t>
            </a:r>
            <a:r>
              <a:rPr lang="es-EC" sz="2600" dirty="0"/>
              <a:t>Impulsar la transformación de modelos de negocio a través del acompañamiento especializado para generar un plan de acción y mejora.</a:t>
            </a:r>
          </a:p>
          <a:p>
            <a:pPr marL="0" indent="0">
              <a:spcBef>
                <a:spcPts val="0"/>
              </a:spcBef>
              <a:spcAft>
                <a:spcPts val="1200"/>
              </a:spcAft>
              <a:buNone/>
            </a:pPr>
            <a:endParaRPr lang="es-EC" sz="2600" dirty="0"/>
          </a:p>
          <a:p>
            <a:pPr lvl="1">
              <a:spcBef>
                <a:spcPts val="0"/>
              </a:spcBef>
              <a:spcAft>
                <a:spcPts val="1200"/>
              </a:spcAft>
              <a:buFont typeface="Wingdings" panose="05000000000000000000" pitchFamily="2" charset="2"/>
              <a:buChar char="§"/>
            </a:pPr>
            <a:r>
              <a:rPr lang="es-EC" sz="2200" dirty="0"/>
              <a:t>Articulación con equipos interdisciplinarios de expertos derivados de institutos tecnológicos y de la academia</a:t>
            </a:r>
          </a:p>
          <a:p>
            <a:pPr lvl="1">
              <a:spcBef>
                <a:spcPts val="0"/>
              </a:spcBef>
              <a:spcAft>
                <a:spcPts val="1200"/>
              </a:spcAft>
              <a:buFont typeface="Wingdings" panose="05000000000000000000" pitchFamily="2" charset="2"/>
              <a:buChar char="§"/>
            </a:pPr>
            <a:r>
              <a:rPr lang="es-EC" sz="2200" dirty="0"/>
              <a:t>Aprovechamiento de experiencia de otras herramientas de apoyo empresarial ya existentes en el Ministerio</a:t>
            </a:r>
          </a:p>
          <a:p>
            <a:pPr lvl="1">
              <a:spcBef>
                <a:spcPts val="0"/>
              </a:spcBef>
              <a:spcAft>
                <a:spcPts val="1200"/>
              </a:spcAft>
              <a:buFont typeface="Wingdings" panose="05000000000000000000" pitchFamily="2" charset="2"/>
              <a:buChar char="§"/>
            </a:pPr>
            <a:r>
              <a:rPr lang="es-EC" sz="2200" dirty="0"/>
              <a:t>Focalización en sectores productivos</a:t>
            </a:r>
          </a:p>
          <a:p>
            <a:pPr marL="0" indent="0">
              <a:spcBef>
                <a:spcPts val="0"/>
              </a:spcBef>
              <a:spcAft>
                <a:spcPts val="1200"/>
              </a:spcAft>
              <a:buNone/>
            </a:pPr>
            <a:endParaRPr lang="es-EC" dirty="0"/>
          </a:p>
          <a:p>
            <a:pPr marL="0" indent="0">
              <a:spcBef>
                <a:spcPts val="0"/>
              </a:spcBef>
              <a:spcAft>
                <a:spcPts val="1200"/>
              </a:spcAft>
              <a:buNone/>
            </a:pPr>
            <a:endParaRPr lang="en-US" dirty="0"/>
          </a:p>
        </p:txBody>
      </p:sp>
    </p:spTree>
    <p:extLst>
      <p:ext uri="{BB962C8B-B14F-4D97-AF65-F5344CB8AC3E}">
        <p14:creationId xmlns:p14="http://schemas.microsoft.com/office/powerpoint/2010/main" val="15764499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Brasil</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437347" y="1381950"/>
            <a:ext cx="10670366" cy="5293178"/>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b="1" i="1" dirty="0">
                <a:solidFill>
                  <a:schemeClr val="accent2">
                    <a:lumMod val="75000"/>
                  </a:schemeClr>
                </a:solidFill>
              </a:rPr>
              <a:t>Programa SEBRAETEC</a:t>
            </a:r>
          </a:p>
          <a:p>
            <a:pPr marL="0" indent="0">
              <a:buFont typeface="Arial" panose="020B0604020202020204" pitchFamily="34" charset="0"/>
              <a:buNone/>
            </a:pPr>
            <a:r>
              <a:rPr lang="es-EC" sz="2400" dirty="0"/>
              <a:t>Servicio Brasileño de Apoyo a las Micro y Pequeñas Empresas (SEBRAE)</a:t>
            </a:r>
          </a:p>
          <a:p>
            <a:pPr marL="0" indent="0">
              <a:spcBef>
                <a:spcPts val="0"/>
              </a:spcBef>
              <a:spcAft>
                <a:spcPts val="1200"/>
              </a:spcAft>
              <a:buNone/>
            </a:pPr>
            <a:endParaRPr lang="en-US" dirty="0"/>
          </a:p>
          <a:p>
            <a:pPr marL="0" indent="0">
              <a:spcBef>
                <a:spcPts val="0"/>
              </a:spcBef>
              <a:spcAft>
                <a:spcPts val="1200"/>
              </a:spcAft>
              <a:buNone/>
            </a:pPr>
            <a:r>
              <a:rPr lang="en-US" sz="2600" b="1" dirty="0" err="1"/>
              <a:t>Objetivo</a:t>
            </a:r>
            <a:r>
              <a:rPr lang="en-US" sz="2600" dirty="0"/>
              <a:t>: </a:t>
            </a:r>
            <a:r>
              <a:rPr lang="es-EC" sz="2600" dirty="0"/>
              <a:t>La oferta de servicios se ajusta a las condiciones particulares de cada negocio. En el marco de </a:t>
            </a:r>
            <a:r>
              <a:rPr lang="es-EC" sz="2600" i="1" dirty="0"/>
              <a:t>servicios digitales, </a:t>
            </a:r>
            <a:r>
              <a:rPr lang="es-EC" sz="2600" dirty="0"/>
              <a:t>las actividades se enfocan en comercio electrónico y servicios en línea.</a:t>
            </a:r>
          </a:p>
          <a:p>
            <a:pPr marL="0" indent="0">
              <a:spcBef>
                <a:spcPts val="0"/>
              </a:spcBef>
              <a:spcAft>
                <a:spcPts val="1200"/>
              </a:spcAft>
              <a:buNone/>
            </a:pPr>
            <a:endParaRPr lang="es-EC" sz="2600" dirty="0"/>
          </a:p>
          <a:p>
            <a:pPr marL="0" indent="0">
              <a:spcBef>
                <a:spcPts val="0"/>
              </a:spcBef>
              <a:spcAft>
                <a:spcPts val="1200"/>
              </a:spcAft>
              <a:buNone/>
            </a:pPr>
            <a:r>
              <a:rPr lang="es-EC" b="1" i="1" dirty="0">
                <a:solidFill>
                  <a:schemeClr val="accent2">
                    <a:lumMod val="75000"/>
                  </a:schemeClr>
                </a:solidFill>
              </a:rPr>
              <a:t>EMBRAPII</a:t>
            </a:r>
          </a:p>
          <a:p>
            <a:pPr marL="0" indent="0">
              <a:spcBef>
                <a:spcPts val="0"/>
              </a:spcBef>
              <a:spcAft>
                <a:spcPts val="1200"/>
              </a:spcAft>
              <a:buNone/>
            </a:pPr>
            <a:r>
              <a:rPr lang="es-EC" sz="2400" dirty="0"/>
              <a:t>Institución vinculada al MCTIC y al Ministerio de Comunicación</a:t>
            </a:r>
          </a:p>
          <a:p>
            <a:pPr marL="0" indent="0">
              <a:buNone/>
            </a:pPr>
            <a:r>
              <a:rPr lang="es-EC" sz="2400" dirty="0"/>
              <a:t>Promueve la incorporación de tecnologías digitales en procesos industriales como una estrategia horizontal para alcanzar la transformación productiva en todos los sectores y en empresas en general, independientemente de su tamaño. </a:t>
            </a:r>
            <a:endParaRPr lang="en-US" sz="2400" dirty="0"/>
          </a:p>
          <a:p>
            <a:pPr marL="0" indent="0">
              <a:spcBef>
                <a:spcPts val="0"/>
              </a:spcBef>
              <a:spcAft>
                <a:spcPts val="1200"/>
              </a:spcAft>
              <a:buNone/>
            </a:pPr>
            <a:endParaRPr lang="es-EC" sz="2400" b="1" i="1" dirty="0">
              <a:solidFill>
                <a:schemeClr val="accent2">
                  <a:lumMod val="75000"/>
                </a:schemeClr>
              </a:solidFill>
            </a:endParaRPr>
          </a:p>
          <a:p>
            <a:pPr marL="0" indent="0">
              <a:spcBef>
                <a:spcPts val="0"/>
              </a:spcBef>
              <a:spcAft>
                <a:spcPts val="1200"/>
              </a:spcAft>
              <a:buNone/>
            </a:pPr>
            <a:endParaRPr lang="es-EC" sz="2600" dirty="0"/>
          </a:p>
          <a:p>
            <a:pPr>
              <a:spcBef>
                <a:spcPts val="0"/>
              </a:spcBef>
              <a:spcAft>
                <a:spcPts val="1200"/>
              </a:spcAft>
              <a:buFont typeface="Wingdings" panose="05000000000000000000" pitchFamily="2" charset="2"/>
              <a:buChar char="§"/>
            </a:pPr>
            <a:endParaRPr lang="en-US" sz="2600" dirty="0"/>
          </a:p>
        </p:txBody>
      </p:sp>
    </p:spTree>
    <p:extLst>
      <p:ext uri="{BB962C8B-B14F-4D97-AF65-F5344CB8AC3E}">
        <p14:creationId xmlns:p14="http://schemas.microsoft.com/office/powerpoint/2010/main" val="27351775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Chile</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437347" y="1381950"/>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b="1" i="1" dirty="0">
                <a:solidFill>
                  <a:schemeClr val="accent2">
                    <a:lumMod val="75000"/>
                  </a:schemeClr>
                </a:solidFill>
              </a:rPr>
              <a:t>Programa Pymes Digitales</a:t>
            </a:r>
          </a:p>
          <a:p>
            <a:pPr marL="0" indent="0">
              <a:buFont typeface="Arial" panose="020B0604020202020204" pitchFamily="34" charset="0"/>
              <a:buNone/>
            </a:pPr>
            <a:r>
              <a:rPr lang="es-EC" sz="2400" dirty="0"/>
              <a:t>Ministerio de Economía, Fomento y Turismo</a:t>
            </a:r>
          </a:p>
          <a:p>
            <a:pPr marL="0" indent="0">
              <a:spcBef>
                <a:spcPts val="0"/>
              </a:spcBef>
              <a:spcAft>
                <a:spcPts val="1200"/>
              </a:spcAft>
              <a:buNone/>
            </a:pPr>
            <a:endParaRPr lang="en-US" dirty="0"/>
          </a:p>
          <a:p>
            <a:pPr marL="0" indent="0">
              <a:spcBef>
                <a:spcPts val="0"/>
              </a:spcBef>
              <a:spcAft>
                <a:spcPts val="1200"/>
              </a:spcAft>
              <a:buNone/>
            </a:pPr>
            <a:r>
              <a:rPr lang="en-US" sz="2600" b="1" dirty="0" err="1"/>
              <a:t>Objetivo</a:t>
            </a:r>
            <a:r>
              <a:rPr lang="en-US" sz="2600" dirty="0"/>
              <a:t>: </a:t>
            </a:r>
            <a:r>
              <a:rPr lang="es-EC" sz="2600" dirty="0"/>
              <a:t>Ofrecer a las Pymes soluciones, productos y servicios tecnológicos a través de una tienda virtual.  Articular oferta y demanda, apoyar al desarrollo de proveedores y acompañar a las empresas en su proceso de adopción.</a:t>
            </a:r>
          </a:p>
          <a:p>
            <a:pPr>
              <a:spcBef>
                <a:spcPts val="0"/>
              </a:spcBef>
              <a:spcAft>
                <a:spcPts val="1200"/>
              </a:spcAft>
              <a:buFont typeface="Wingdings" panose="05000000000000000000" pitchFamily="2" charset="2"/>
              <a:buChar char="§"/>
            </a:pPr>
            <a:r>
              <a:rPr lang="es-EC" sz="2600" dirty="0"/>
              <a:t>Espacio Pyme es una plataforma que promueve la incorporación de las TIC en la gestión empresarial a través de una tienda virtual. </a:t>
            </a:r>
          </a:p>
          <a:p>
            <a:pPr>
              <a:spcBef>
                <a:spcPts val="0"/>
              </a:spcBef>
              <a:spcAft>
                <a:spcPts val="1200"/>
              </a:spcAft>
              <a:buFont typeface="Wingdings" panose="05000000000000000000" pitchFamily="2" charset="2"/>
              <a:buChar char="§"/>
            </a:pPr>
            <a:r>
              <a:rPr lang="es-EC" sz="2600" dirty="0"/>
              <a:t>Interviene en la oferta: desarrollo de soluciones a la medida a través del desarrollo de proveedores</a:t>
            </a:r>
          </a:p>
          <a:p>
            <a:pPr>
              <a:spcBef>
                <a:spcPts val="0"/>
              </a:spcBef>
              <a:spcAft>
                <a:spcPts val="1200"/>
              </a:spcAft>
              <a:buFont typeface="Wingdings" panose="05000000000000000000" pitchFamily="2" charset="2"/>
              <a:buChar char="§"/>
            </a:pPr>
            <a:r>
              <a:rPr lang="es-EC" sz="2600" dirty="0"/>
              <a:t>Interviene en la demanda: fomenta la autonomía para identificar necesidades propias de cada empresa (autodiagnóstico)</a:t>
            </a:r>
            <a:endParaRPr lang="en-US" sz="2600" dirty="0"/>
          </a:p>
        </p:txBody>
      </p:sp>
    </p:spTree>
    <p:extLst>
      <p:ext uri="{BB962C8B-B14F-4D97-AF65-F5344CB8AC3E}">
        <p14:creationId xmlns:p14="http://schemas.microsoft.com/office/powerpoint/2010/main" val="1850621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Colombia</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437347" y="1381950"/>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b="1" i="1" dirty="0">
                <a:solidFill>
                  <a:schemeClr val="accent2">
                    <a:lumMod val="75000"/>
                  </a:schemeClr>
                </a:solidFill>
              </a:rPr>
              <a:t>Centros de Transformación Digital</a:t>
            </a:r>
          </a:p>
          <a:p>
            <a:pPr marL="0" indent="0">
              <a:buFont typeface="Arial" panose="020B0604020202020204" pitchFamily="34" charset="0"/>
              <a:buNone/>
            </a:pPr>
            <a:r>
              <a:rPr lang="es-EC" sz="2400" dirty="0"/>
              <a:t>Ministerio de Tecnologías de la Información y Comunicaciones (MINTIC)</a:t>
            </a:r>
          </a:p>
          <a:p>
            <a:pPr marL="0" indent="0">
              <a:spcBef>
                <a:spcPts val="0"/>
              </a:spcBef>
              <a:spcAft>
                <a:spcPts val="1200"/>
              </a:spcAft>
              <a:buNone/>
            </a:pPr>
            <a:endParaRPr lang="en-US" sz="2600" dirty="0"/>
          </a:p>
          <a:p>
            <a:pPr marL="0" indent="0">
              <a:spcBef>
                <a:spcPts val="0"/>
              </a:spcBef>
              <a:spcAft>
                <a:spcPts val="1200"/>
              </a:spcAft>
              <a:buNone/>
            </a:pPr>
            <a:r>
              <a:rPr lang="en-US" sz="2600" b="1" dirty="0" err="1"/>
              <a:t>Objetivo</a:t>
            </a:r>
            <a:r>
              <a:rPr lang="en-US" sz="2600" b="1" dirty="0"/>
              <a:t>: </a:t>
            </a:r>
            <a:r>
              <a:rPr lang="es-EC" sz="2600" dirty="0"/>
              <a:t>Brindar acompañamiento y asesoría especializada, a través de las unidades de desarrollo empresarial existentes en las Cámaras de Comercio y gremios del país.</a:t>
            </a:r>
          </a:p>
          <a:p>
            <a:pPr>
              <a:spcBef>
                <a:spcPts val="0"/>
              </a:spcBef>
              <a:spcAft>
                <a:spcPts val="1200"/>
              </a:spcAft>
              <a:buFont typeface="Wingdings" panose="05000000000000000000" pitchFamily="2" charset="2"/>
              <a:buChar char="§"/>
            </a:pPr>
            <a:r>
              <a:rPr lang="es-EC" sz="2600" dirty="0"/>
              <a:t>Potenciar los servicios de desarrollo empresarial existentes, bajo la lógica de complementar la oferta de asistencia técnica, adoptando un enfoque de asesoramiento especializado orientado hacia la transformación digital de las </a:t>
            </a:r>
            <a:r>
              <a:rPr lang="es-EC" sz="2600" dirty="0" err="1"/>
              <a:t>Mipyme</a:t>
            </a:r>
            <a:r>
              <a:rPr lang="es-EC" sz="2600" dirty="0"/>
              <a:t>.</a:t>
            </a:r>
            <a:endParaRPr lang="en-US" sz="2600" dirty="0"/>
          </a:p>
        </p:txBody>
      </p:sp>
    </p:spTree>
    <p:extLst>
      <p:ext uri="{BB962C8B-B14F-4D97-AF65-F5344CB8AC3E}">
        <p14:creationId xmlns:p14="http://schemas.microsoft.com/office/powerpoint/2010/main" val="14444794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
            <a:extLst>
              <a:ext uri="{FF2B5EF4-FFF2-40B4-BE49-F238E27FC236}">
                <a16:creationId xmlns:a16="http://schemas.microsoft.com/office/drawing/2014/main" id="{7253FC9F-61B6-4B5D-A118-91A5E4AAC3E0}"/>
              </a:ext>
            </a:extLst>
          </p:cNvPr>
          <p:cNvSpPr txBox="1">
            <a:spLocks/>
          </p:cNvSpPr>
          <p:nvPr/>
        </p:nvSpPr>
        <p:spPr>
          <a:xfrm>
            <a:off x="308346"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Perú</a:t>
            </a:r>
            <a:endParaRPr lang="en-US" sz="3600" b="1" dirty="0">
              <a:solidFill>
                <a:schemeClr val="tx1"/>
              </a:solidFill>
              <a:latin typeface="+mj-lt"/>
            </a:endParaRPr>
          </a:p>
        </p:txBody>
      </p:sp>
      <p:grpSp>
        <p:nvGrpSpPr>
          <p:cNvPr id="15" name="15 Grupo">
            <a:extLst>
              <a:ext uri="{FF2B5EF4-FFF2-40B4-BE49-F238E27FC236}">
                <a16:creationId xmlns:a16="http://schemas.microsoft.com/office/drawing/2014/main" id="{0161B228-A9B0-4930-8AB2-0E984A59A5A5}"/>
              </a:ext>
            </a:extLst>
          </p:cNvPr>
          <p:cNvGrpSpPr/>
          <p:nvPr/>
        </p:nvGrpSpPr>
        <p:grpSpPr>
          <a:xfrm>
            <a:off x="310457" y="907119"/>
            <a:ext cx="11704320" cy="4192"/>
            <a:chOff x="360040" y="1052736"/>
            <a:chExt cx="8460432" cy="4192"/>
          </a:xfrm>
        </p:grpSpPr>
        <p:cxnSp>
          <p:nvCxnSpPr>
            <p:cNvPr id="16" name="8 Conector recto">
              <a:extLst>
                <a:ext uri="{FF2B5EF4-FFF2-40B4-BE49-F238E27FC236}">
                  <a16:creationId xmlns:a16="http://schemas.microsoft.com/office/drawing/2014/main" id="{E48DB5CA-27D0-47B0-9790-119E2CE3D944}"/>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7" name="9 Conector recto">
              <a:extLst>
                <a:ext uri="{FF2B5EF4-FFF2-40B4-BE49-F238E27FC236}">
                  <a16:creationId xmlns:a16="http://schemas.microsoft.com/office/drawing/2014/main" id="{BD7AF12C-8196-4E52-BDBB-A004024B84A7}"/>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2" name="Marcador de contenido 2">
            <a:extLst>
              <a:ext uri="{FF2B5EF4-FFF2-40B4-BE49-F238E27FC236}">
                <a16:creationId xmlns:a16="http://schemas.microsoft.com/office/drawing/2014/main" id="{AC0F5E3B-0E9C-4CB0-BDAB-11EFA9A304F1}"/>
              </a:ext>
            </a:extLst>
          </p:cNvPr>
          <p:cNvSpPr txBox="1">
            <a:spLocks/>
          </p:cNvSpPr>
          <p:nvPr/>
        </p:nvSpPr>
        <p:spPr>
          <a:xfrm>
            <a:off x="437347" y="1381950"/>
            <a:ext cx="10670366" cy="529317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s-EC" b="1" i="1" dirty="0">
                <a:solidFill>
                  <a:schemeClr val="accent2">
                    <a:lumMod val="75000"/>
                  </a:schemeClr>
                </a:solidFill>
              </a:rPr>
              <a:t>Plataforma Kit Digital</a:t>
            </a:r>
          </a:p>
          <a:p>
            <a:pPr marL="0" indent="0">
              <a:buFont typeface="Arial" panose="020B0604020202020204" pitchFamily="34" charset="0"/>
              <a:buNone/>
            </a:pPr>
            <a:r>
              <a:rPr lang="es-EC" sz="2400" dirty="0"/>
              <a:t>Ministerio de la Producción</a:t>
            </a:r>
          </a:p>
          <a:p>
            <a:pPr marL="0" indent="0">
              <a:buFont typeface="Arial" panose="020B0604020202020204" pitchFamily="34" charset="0"/>
              <a:buNone/>
            </a:pPr>
            <a:endParaRPr lang="en-US" dirty="0"/>
          </a:p>
          <a:p>
            <a:pPr marL="0" indent="0">
              <a:spcBef>
                <a:spcPts val="0"/>
              </a:spcBef>
              <a:spcAft>
                <a:spcPts val="1200"/>
              </a:spcAft>
              <a:buNone/>
            </a:pPr>
            <a:r>
              <a:rPr lang="en-US" sz="2600" b="1" dirty="0" err="1"/>
              <a:t>Objetivo</a:t>
            </a:r>
            <a:r>
              <a:rPr lang="en-US" sz="2600" dirty="0"/>
              <a:t>: </a:t>
            </a:r>
            <a:r>
              <a:rPr lang="es-EC" sz="2600" dirty="0"/>
              <a:t>Brindar acceso en un solo lugar a un portafolio de proveedores de servicios y cursos de aprendizaje para impulsar la apropiación digital. </a:t>
            </a:r>
          </a:p>
          <a:p>
            <a:pPr>
              <a:spcBef>
                <a:spcPts val="0"/>
              </a:spcBef>
              <a:spcAft>
                <a:spcPts val="1200"/>
              </a:spcAft>
              <a:buFont typeface="Wingdings" panose="05000000000000000000" pitchFamily="2" charset="2"/>
              <a:buChar char="§"/>
            </a:pPr>
            <a:r>
              <a:rPr lang="es-EC" sz="2600" dirty="0"/>
              <a:t>Facilitar la adopción de tecnologías digitales orientado especialmente a mejorar el conocimiento y las capacidades locales como un primer paso hacia la digitalización.</a:t>
            </a:r>
            <a:endParaRPr lang="en-US" sz="2600" dirty="0"/>
          </a:p>
        </p:txBody>
      </p:sp>
    </p:spTree>
    <p:extLst>
      <p:ext uri="{BB962C8B-B14F-4D97-AF65-F5344CB8AC3E}">
        <p14:creationId xmlns:p14="http://schemas.microsoft.com/office/powerpoint/2010/main" val="33195867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descr="Imagen que contiene texto, mapa&#10;&#10;Descripción generada automáticamente">
            <a:extLst>
              <a:ext uri="{FF2B5EF4-FFF2-40B4-BE49-F238E27FC236}">
                <a16:creationId xmlns:a16="http://schemas.microsoft.com/office/drawing/2014/main" id="{CEE1D686-2E84-4B23-9FE1-B7F6E5500E81}"/>
              </a:ext>
            </a:extLst>
          </p:cNvPr>
          <p:cNvPicPr>
            <a:picLocks noChangeAspect="1"/>
          </p:cNvPicPr>
          <p:nvPr/>
        </p:nvPicPr>
        <p:blipFill rotWithShape="1">
          <a:blip r:embed="rId2">
            <a:extLst>
              <a:ext uri="{28A0092B-C50C-407E-A947-70E740481C1C}">
                <a14:useLocalDpi xmlns:a14="http://schemas.microsoft.com/office/drawing/2010/main" val="0"/>
              </a:ext>
            </a:extLst>
          </a:blip>
          <a:srcRect l="1946"/>
          <a:stretch/>
        </p:blipFill>
        <p:spPr>
          <a:xfrm>
            <a:off x="-13690" y="91440"/>
            <a:ext cx="5734993" cy="6723104"/>
          </a:xfrm>
          <a:prstGeom prst="rect">
            <a:avLst/>
          </a:prstGeom>
        </p:spPr>
      </p:pic>
      <p:cxnSp>
        <p:nvCxnSpPr>
          <p:cNvPr id="4" name="Straight Connector 4">
            <a:extLst>
              <a:ext uri="{FF2B5EF4-FFF2-40B4-BE49-F238E27FC236}">
                <a16:creationId xmlns:a16="http://schemas.microsoft.com/office/drawing/2014/main" id="{10FBCA72-7585-4DD6-AC16-0ABA324806B0}"/>
              </a:ext>
            </a:extLst>
          </p:cNvPr>
          <p:cNvCxnSpPr/>
          <p:nvPr/>
        </p:nvCxnSpPr>
        <p:spPr>
          <a:xfrm>
            <a:off x="6128551" y="91440"/>
            <a:ext cx="0" cy="667512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lowchart: Connector 6">
            <a:extLst>
              <a:ext uri="{FF2B5EF4-FFF2-40B4-BE49-F238E27FC236}">
                <a16:creationId xmlns:a16="http://schemas.microsoft.com/office/drawing/2014/main" id="{EFC58605-5F64-4326-9526-439454667A53}"/>
              </a:ext>
            </a:extLst>
          </p:cNvPr>
          <p:cNvSpPr/>
          <p:nvPr/>
        </p:nvSpPr>
        <p:spPr>
          <a:xfrm>
            <a:off x="6729221" y="1116143"/>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Flowchart: Connector 7">
            <a:extLst>
              <a:ext uri="{FF2B5EF4-FFF2-40B4-BE49-F238E27FC236}">
                <a16:creationId xmlns:a16="http://schemas.microsoft.com/office/drawing/2014/main" id="{15E63090-EA71-4AC8-8048-EEC26EB7C931}"/>
              </a:ext>
            </a:extLst>
          </p:cNvPr>
          <p:cNvSpPr/>
          <p:nvPr/>
        </p:nvSpPr>
        <p:spPr>
          <a:xfrm>
            <a:off x="6738085" y="34235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Flowchart: Connector 8">
            <a:extLst>
              <a:ext uri="{FF2B5EF4-FFF2-40B4-BE49-F238E27FC236}">
                <a16:creationId xmlns:a16="http://schemas.microsoft.com/office/drawing/2014/main" id="{F1CC2B04-AA16-4A90-A62A-67645524CCFB}"/>
              </a:ext>
            </a:extLst>
          </p:cNvPr>
          <p:cNvSpPr/>
          <p:nvPr/>
        </p:nvSpPr>
        <p:spPr>
          <a:xfrm>
            <a:off x="6750483" y="4631315"/>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Flowchart: Connector 9">
            <a:extLst>
              <a:ext uri="{FF2B5EF4-FFF2-40B4-BE49-F238E27FC236}">
                <a16:creationId xmlns:a16="http://schemas.microsoft.com/office/drawing/2014/main" id="{F197A1BC-F719-48A8-9E93-DC1DBCD77929}"/>
              </a:ext>
            </a:extLst>
          </p:cNvPr>
          <p:cNvSpPr/>
          <p:nvPr/>
        </p:nvSpPr>
        <p:spPr>
          <a:xfrm>
            <a:off x="6768211" y="5798058"/>
            <a:ext cx="288000" cy="288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9" name="Group 11">
            <a:extLst>
              <a:ext uri="{FF2B5EF4-FFF2-40B4-BE49-F238E27FC236}">
                <a16:creationId xmlns:a16="http://schemas.microsoft.com/office/drawing/2014/main" id="{CBD9E74F-876F-4413-88C7-54F30F26AC50}"/>
              </a:ext>
            </a:extLst>
          </p:cNvPr>
          <p:cNvGrpSpPr/>
          <p:nvPr/>
        </p:nvGrpSpPr>
        <p:grpSpPr>
          <a:xfrm>
            <a:off x="7449252" y="1058065"/>
            <a:ext cx="6498604" cy="684633"/>
            <a:chOff x="803640" y="3320303"/>
            <a:chExt cx="2845112" cy="513475"/>
          </a:xfrm>
        </p:grpSpPr>
        <p:sp>
          <p:nvSpPr>
            <p:cNvPr id="10" name="TextBox 12">
              <a:extLst>
                <a:ext uri="{FF2B5EF4-FFF2-40B4-BE49-F238E27FC236}">
                  <a16:creationId xmlns:a16="http://schemas.microsoft.com/office/drawing/2014/main" id="{6F00331D-63A0-4783-B7E8-1FF9007ECCC8}"/>
                </a:ext>
              </a:extLst>
            </p:cNvPr>
            <p:cNvSpPr txBox="1"/>
            <p:nvPr/>
          </p:nvSpPr>
          <p:spPr>
            <a:xfrm>
              <a:off x="803640" y="3579862"/>
              <a:ext cx="2845112"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La economía digital en el contexto del </a:t>
              </a:r>
              <a:r>
                <a:rPr lang="es-EC" altLang="ko-KR" sz="1600" dirty="0" err="1">
                  <a:solidFill>
                    <a:schemeClr val="tx1">
                      <a:lumMod val="75000"/>
                      <a:lumOff val="25000"/>
                    </a:schemeClr>
                  </a:solidFill>
                  <a:cs typeface="Arial" pitchFamily="34" charset="0"/>
                </a:rPr>
                <a:t>eLAC</a:t>
              </a:r>
              <a:endParaRPr lang="ko-KR" altLang="en-US" sz="1600" dirty="0">
                <a:solidFill>
                  <a:schemeClr val="tx1">
                    <a:lumMod val="75000"/>
                    <a:lumOff val="25000"/>
                  </a:schemeClr>
                </a:solidFill>
                <a:cs typeface="Arial" pitchFamily="34" charset="0"/>
              </a:endParaRPr>
            </a:p>
          </p:txBody>
        </p:sp>
        <p:sp>
          <p:nvSpPr>
            <p:cNvPr id="11" name="TextBox 13">
              <a:extLst>
                <a:ext uri="{FF2B5EF4-FFF2-40B4-BE49-F238E27FC236}">
                  <a16:creationId xmlns:a16="http://schemas.microsoft.com/office/drawing/2014/main" id="{89F57FF4-0CA6-46A6-BBD8-7E7EC590D288}"/>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C</a:t>
              </a:r>
              <a:r>
                <a:rPr lang="en-US" altLang="ko-KR" sz="2000" b="1" dirty="0" err="1">
                  <a:solidFill>
                    <a:schemeClr val="tx1">
                      <a:lumMod val="75000"/>
                      <a:lumOff val="25000"/>
                    </a:schemeClr>
                  </a:solidFill>
                  <a:cs typeface="Arial" pitchFamily="34" charset="0"/>
                </a:rPr>
                <a:t>ontexto</a:t>
              </a:r>
              <a:endParaRPr lang="ko-KR" altLang="en-US" sz="2000" b="1" dirty="0">
                <a:solidFill>
                  <a:schemeClr val="tx1">
                    <a:lumMod val="75000"/>
                    <a:lumOff val="25000"/>
                  </a:schemeClr>
                </a:solidFill>
                <a:cs typeface="Arial" pitchFamily="34" charset="0"/>
              </a:endParaRPr>
            </a:p>
          </p:txBody>
        </p:sp>
      </p:grpSp>
      <p:grpSp>
        <p:nvGrpSpPr>
          <p:cNvPr id="12" name="Group 14">
            <a:extLst>
              <a:ext uri="{FF2B5EF4-FFF2-40B4-BE49-F238E27FC236}">
                <a16:creationId xmlns:a16="http://schemas.microsoft.com/office/drawing/2014/main" id="{5EED47AC-5B0D-4ADB-B9F1-96B31FF8EB18}"/>
              </a:ext>
            </a:extLst>
          </p:cNvPr>
          <p:cNvGrpSpPr/>
          <p:nvPr/>
        </p:nvGrpSpPr>
        <p:grpSpPr>
          <a:xfrm>
            <a:off x="7407456" y="3302201"/>
            <a:ext cx="4584676" cy="930853"/>
            <a:chOff x="803640" y="3320303"/>
            <a:chExt cx="2059657" cy="698140"/>
          </a:xfrm>
        </p:grpSpPr>
        <p:sp>
          <p:nvSpPr>
            <p:cNvPr id="13" name="TextBox 15">
              <a:extLst>
                <a:ext uri="{FF2B5EF4-FFF2-40B4-BE49-F238E27FC236}">
                  <a16:creationId xmlns:a16="http://schemas.microsoft.com/office/drawing/2014/main" id="{A52D5051-0755-4282-AC21-A5E2D0B2AE52}"/>
                </a:ext>
              </a:extLst>
            </p:cNvPr>
            <p:cNvSpPr txBox="1"/>
            <p:nvPr/>
          </p:nvSpPr>
          <p:spPr>
            <a:xfrm>
              <a:off x="803640" y="3579862"/>
              <a:ext cx="2059657" cy="438581"/>
            </a:xfrm>
            <a:prstGeom prst="rect">
              <a:avLst/>
            </a:prstGeom>
            <a:noFill/>
          </p:spPr>
          <p:txBody>
            <a:bodyPr wrap="square" rtlCol="0">
              <a:spAutoFit/>
            </a:bodyPr>
            <a:lstStyle/>
            <a:p>
              <a:r>
                <a:rPr lang="en-US" altLang="ko-KR" sz="1600" dirty="0">
                  <a:solidFill>
                    <a:schemeClr val="tx1">
                      <a:lumMod val="75000"/>
                      <a:lumOff val="25000"/>
                    </a:schemeClr>
                  </a:solidFill>
                  <a:cs typeface="Arial" pitchFamily="34" charset="0"/>
                </a:rPr>
                <a:t>Marco general de </a:t>
              </a:r>
              <a:r>
                <a:rPr lang="en-US" altLang="ko-KR" sz="1600" dirty="0" err="1">
                  <a:solidFill>
                    <a:schemeClr val="tx1">
                      <a:lumMod val="75000"/>
                      <a:lumOff val="25000"/>
                    </a:schemeClr>
                  </a:solidFill>
                  <a:cs typeface="Arial" pitchFamily="34" charset="0"/>
                </a:rPr>
                <a:t>política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institucionalidad</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9 </a:t>
              </a:r>
              <a:r>
                <a:rPr lang="en-US" altLang="ko-KR" sz="1600" dirty="0" err="1">
                  <a:solidFill>
                    <a:schemeClr val="tx1">
                      <a:lumMod val="75000"/>
                      <a:lumOff val="25000"/>
                    </a:schemeClr>
                  </a:solidFill>
                  <a:cs typeface="Arial" pitchFamily="34" charset="0"/>
                </a:rPr>
                <a:t>países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región</a:t>
              </a:r>
              <a:endParaRPr lang="ko-KR" altLang="en-US" sz="1600" dirty="0">
                <a:solidFill>
                  <a:schemeClr val="tx1">
                    <a:lumMod val="75000"/>
                    <a:lumOff val="25000"/>
                  </a:schemeClr>
                </a:solidFill>
                <a:cs typeface="Arial" pitchFamily="34" charset="0"/>
              </a:endParaRPr>
            </a:p>
          </p:txBody>
        </p:sp>
        <p:sp>
          <p:nvSpPr>
            <p:cNvPr id="14" name="TextBox 16">
              <a:extLst>
                <a:ext uri="{FF2B5EF4-FFF2-40B4-BE49-F238E27FC236}">
                  <a16:creationId xmlns:a16="http://schemas.microsoft.com/office/drawing/2014/main" id="{40351364-C019-4EA3-B1FD-376534A198AE}"/>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Políticas de apoyo a la digitalización</a:t>
              </a:r>
              <a:endParaRPr lang="ko-KR" altLang="en-US" sz="2000" b="1" dirty="0">
                <a:solidFill>
                  <a:schemeClr val="tx1">
                    <a:lumMod val="75000"/>
                    <a:lumOff val="25000"/>
                  </a:schemeClr>
                </a:solidFill>
                <a:cs typeface="Arial" pitchFamily="34" charset="0"/>
              </a:endParaRPr>
            </a:p>
          </p:txBody>
        </p:sp>
      </p:grpSp>
      <p:grpSp>
        <p:nvGrpSpPr>
          <p:cNvPr id="15" name="Group 17">
            <a:extLst>
              <a:ext uri="{FF2B5EF4-FFF2-40B4-BE49-F238E27FC236}">
                <a16:creationId xmlns:a16="http://schemas.microsoft.com/office/drawing/2014/main" id="{F0BD0FA0-51F6-4549-A230-D8FFAC8A2423}"/>
              </a:ext>
            </a:extLst>
          </p:cNvPr>
          <p:cNvGrpSpPr/>
          <p:nvPr/>
        </p:nvGrpSpPr>
        <p:grpSpPr>
          <a:xfrm>
            <a:off x="7413803" y="4538570"/>
            <a:ext cx="4563779" cy="1028797"/>
            <a:chOff x="794165" y="3320306"/>
            <a:chExt cx="2069132" cy="771599"/>
          </a:xfrm>
        </p:grpSpPr>
        <p:sp>
          <p:nvSpPr>
            <p:cNvPr id="16" name="TextBox 18">
              <a:extLst>
                <a:ext uri="{FF2B5EF4-FFF2-40B4-BE49-F238E27FC236}">
                  <a16:creationId xmlns:a16="http://schemas.microsoft.com/office/drawing/2014/main" id="{BD23CDC0-B28C-44A7-8B3F-6185377AA8BE}"/>
                </a:ext>
              </a:extLst>
            </p:cNvPr>
            <p:cNvSpPr txBox="1"/>
            <p:nvPr/>
          </p:nvSpPr>
          <p:spPr>
            <a:xfrm>
              <a:off x="794165" y="3837989"/>
              <a:ext cx="2059657"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Implementación de iniciativas específicas </a:t>
              </a:r>
              <a:endParaRPr lang="ko-KR" altLang="en-US" sz="1600" dirty="0">
                <a:solidFill>
                  <a:schemeClr val="tx1">
                    <a:lumMod val="75000"/>
                    <a:lumOff val="25000"/>
                  </a:schemeClr>
                </a:solidFill>
                <a:cs typeface="Arial" pitchFamily="34" charset="0"/>
              </a:endParaRPr>
            </a:p>
          </p:txBody>
        </p:sp>
        <p:sp>
          <p:nvSpPr>
            <p:cNvPr id="17" name="TextBox 19">
              <a:extLst>
                <a:ext uri="{FF2B5EF4-FFF2-40B4-BE49-F238E27FC236}">
                  <a16:creationId xmlns:a16="http://schemas.microsoft.com/office/drawing/2014/main" id="{B172D6E3-62CA-49F5-955E-822CBD17E5CB}"/>
                </a:ext>
              </a:extLst>
            </p:cNvPr>
            <p:cNvSpPr txBox="1"/>
            <p:nvPr/>
          </p:nvSpPr>
          <p:spPr>
            <a:xfrm>
              <a:off x="803640" y="3320306"/>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Instrumentos</a:t>
              </a:r>
              <a:r>
                <a:rPr lang="en-US" altLang="ko-KR" sz="2000" b="1" dirty="0">
                  <a:solidFill>
                    <a:schemeClr val="tx1">
                      <a:lumMod val="75000"/>
                      <a:lumOff val="25000"/>
                    </a:schemeClr>
                  </a:solidFill>
                  <a:cs typeface="Arial" pitchFamily="34" charset="0"/>
                </a:rPr>
                <a:t> de </a:t>
              </a:r>
              <a:r>
                <a:rPr lang="en-US" altLang="ko-KR" sz="2000" b="1" dirty="0" err="1">
                  <a:solidFill>
                    <a:schemeClr val="tx1">
                      <a:lumMod val="75000"/>
                      <a:lumOff val="25000"/>
                    </a:schemeClr>
                  </a:solidFill>
                  <a:cs typeface="Arial" pitchFamily="34" charset="0"/>
                </a:rPr>
                <a:t>política</a:t>
              </a:r>
              <a:r>
                <a:rPr lang="en-US" altLang="ko-KR" sz="2000" b="1" dirty="0">
                  <a:solidFill>
                    <a:schemeClr val="tx1">
                      <a:lumMod val="75000"/>
                      <a:lumOff val="25000"/>
                    </a:schemeClr>
                  </a:solidFill>
                  <a:cs typeface="Arial" pitchFamily="34" charset="0"/>
                </a:rPr>
                <a:t> digital para las </a:t>
              </a:r>
              <a:r>
                <a:rPr lang="en-US" altLang="ko-KR" sz="2000" b="1" dirty="0" err="1">
                  <a:solidFill>
                    <a:schemeClr val="tx1">
                      <a:lumMod val="75000"/>
                      <a:lumOff val="25000"/>
                    </a:schemeClr>
                  </a:solidFill>
                  <a:cs typeface="Arial" pitchFamily="34" charset="0"/>
                </a:rPr>
                <a:t>Mipyme</a:t>
              </a:r>
              <a:endParaRPr lang="ko-KR" altLang="en-US" sz="2000" b="1" dirty="0">
                <a:solidFill>
                  <a:schemeClr val="tx1">
                    <a:lumMod val="75000"/>
                    <a:lumOff val="25000"/>
                  </a:schemeClr>
                </a:solidFill>
                <a:cs typeface="Arial" pitchFamily="34" charset="0"/>
              </a:endParaRPr>
            </a:p>
          </p:txBody>
        </p:sp>
      </p:grpSp>
      <p:grpSp>
        <p:nvGrpSpPr>
          <p:cNvPr id="18" name="Group 20">
            <a:extLst>
              <a:ext uri="{FF2B5EF4-FFF2-40B4-BE49-F238E27FC236}">
                <a16:creationId xmlns:a16="http://schemas.microsoft.com/office/drawing/2014/main" id="{CB158A6D-AB16-4F0E-8893-428E4058DA80}"/>
              </a:ext>
            </a:extLst>
          </p:cNvPr>
          <p:cNvGrpSpPr/>
          <p:nvPr/>
        </p:nvGrpSpPr>
        <p:grpSpPr>
          <a:xfrm>
            <a:off x="7479376" y="5788275"/>
            <a:ext cx="5633055" cy="684633"/>
            <a:chOff x="803640" y="3320303"/>
            <a:chExt cx="2059657" cy="513475"/>
          </a:xfrm>
        </p:grpSpPr>
        <p:sp>
          <p:nvSpPr>
            <p:cNvPr id="19" name="TextBox 21">
              <a:extLst>
                <a:ext uri="{FF2B5EF4-FFF2-40B4-BE49-F238E27FC236}">
                  <a16:creationId xmlns:a16="http://schemas.microsoft.com/office/drawing/2014/main" id="{669A4183-A4E4-4DFC-817A-A1C7A5C1F738}"/>
                </a:ext>
              </a:extLst>
            </p:cNvPr>
            <p:cNvSpPr txBox="1"/>
            <p:nvPr/>
          </p:nvSpPr>
          <p:spPr>
            <a:xfrm>
              <a:off x="803640" y="3579862"/>
              <a:ext cx="2059657" cy="253916"/>
            </a:xfrm>
            <a:prstGeom prst="rect">
              <a:avLst/>
            </a:prstGeom>
            <a:noFill/>
          </p:spPr>
          <p:txBody>
            <a:bodyPr wrap="square" rtlCol="0">
              <a:spAutoFit/>
            </a:bodyPr>
            <a:lstStyle/>
            <a:p>
              <a:endParaRPr lang="ko-KR" altLang="en-US" sz="1600" dirty="0">
                <a:solidFill>
                  <a:schemeClr val="tx1">
                    <a:lumMod val="75000"/>
                    <a:lumOff val="25000"/>
                  </a:schemeClr>
                </a:solidFill>
                <a:cs typeface="Arial" pitchFamily="34" charset="0"/>
              </a:endParaRPr>
            </a:p>
          </p:txBody>
        </p:sp>
        <p:sp>
          <p:nvSpPr>
            <p:cNvPr id="20" name="TextBox 22">
              <a:extLst>
                <a:ext uri="{FF2B5EF4-FFF2-40B4-BE49-F238E27FC236}">
                  <a16:creationId xmlns:a16="http://schemas.microsoft.com/office/drawing/2014/main" id="{BDD12CB6-5707-46BD-9E47-53F068F91DDE}"/>
                </a:ext>
              </a:extLst>
            </p:cNvPr>
            <p:cNvSpPr txBox="1"/>
            <p:nvPr/>
          </p:nvSpPr>
          <p:spPr>
            <a:xfrm>
              <a:off x="803640" y="3320303"/>
              <a:ext cx="2059657" cy="300083"/>
            </a:xfrm>
            <a:prstGeom prst="rect">
              <a:avLst/>
            </a:prstGeom>
            <a:noFill/>
          </p:spPr>
          <p:txBody>
            <a:bodyPr wrap="square" rtlCol="0">
              <a:spAutoFit/>
            </a:bodyPr>
            <a:lstStyle/>
            <a:p>
              <a:r>
                <a:rPr lang="en-US" altLang="ko-KR" sz="2000" b="1" dirty="0" err="1">
                  <a:solidFill>
                    <a:schemeClr val="accent1"/>
                  </a:solidFill>
                  <a:cs typeface="Arial" pitchFamily="34" charset="0"/>
                </a:rPr>
                <a:t>Conclusiones</a:t>
              </a:r>
              <a:endParaRPr lang="ko-KR" altLang="en-US" sz="1867" b="1" dirty="0">
                <a:solidFill>
                  <a:schemeClr val="accent1"/>
                </a:solidFill>
                <a:cs typeface="Arial" pitchFamily="34" charset="0"/>
              </a:endParaRPr>
            </a:p>
          </p:txBody>
        </p:sp>
      </p:grpSp>
      <p:pic>
        <p:nvPicPr>
          <p:cNvPr id="1028" name="Picture 4" descr="Bildergebnis für bandera brasil">
            <a:extLst>
              <a:ext uri="{FF2B5EF4-FFF2-40B4-BE49-F238E27FC236}">
                <a16:creationId xmlns:a16="http://schemas.microsoft.com/office/drawing/2014/main" id="{D815526F-70B5-4639-89B1-FC5EE8E42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272" y="311840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bandera argentina boton">
            <a:extLst>
              <a:ext uri="{FF2B5EF4-FFF2-40B4-BE49-F238E27FC236}">
                <a16:creationId xmlns:a16="http://schemas.microsoft.com/office/drawing/2014/main" id="{5ECBDCCE-B31E-4F34-8141-DB53511B3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632" y="4856443"/>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deporte&#10;&#10;Descripción generada automáticamente">
            <a:extLst>
              <a:ext uri="{FF2B5EF4-FFF2-40B4-BE49-F238E27FC236}">
                <a16:creationId xmlns:a16="http://schemas.microsoft.com/office/drawing/2014/main" id="{3CE7A09A-CFF8-4F5F-9E76-07A09C7CB7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292" y="2217396"/>
            <a:ext cx="457200" cy="457200"/>
          </a:xfrm>
          <a:prstGeom prst="rect">
            <a:avLst/>
          </a:prstGeom>
        </p:spPr>
      </p:pic>
      <p:pic>
        <p:nvPicPr>
          <p:cNvPr id="26" name="Imagen 25" descr="Imagen que contiene suelo&#10;&#10;Descripción generada automáticamente">
            <a:extLst>
              <a:ext uri="{FF2B5EF4-FFF2-40B4-BE49-F238E27FC236}">
                <a16:creationId xmlns:a16="http://schemas.microsoft.com/office/drawing/2014/main" id="{DD4D7CA8-A21D-4DB7-B6F8-457CA2531D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419" y="2515172"/>
            <a:ext cx="457200" cy="457200"/>
          </a:xfrm>
          <a:prstGeom prst="rect">
            <a:avLst/>
          </a:prstGeom>
        </p:spPr>
      </p:pic>
      <p:pic>
        <p:nvPicPr>
          <p:cNvPr id="28" name="Imagen 27">
            <a:extLst>
              <a:ext uri="{FF2B5EF4-FFF2-40B4-BE49-F238E27FC236}">
                <a16:creationId xmlns:a16="http://schemas.microsoft.com/office/drawing/2014/main" id="{8279073C-D926-42B8-9CBC-FFA1C0E87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975" y="1491386"/>
            <a:ext cx="457200" cy="457200"/>
          </a:xfrm>
          <a:prstGeom prst="rect">
            <a:avLst/>
          </a:prstGeom>
        </p:spPr>
      </p:pic>
      <p:pic>
        <p:nvPicPr>
          <p:cNvPr id="30" name="Imagen 29">
            <a:extLst>
              <a:ext uri="{FF2B5EF4-FFF2-40B4-BE49-F238E27FC236}">
                <a16:creationId xmlns:a16="http://schemas.microsoft.com/office/drawing/2014/main" id="{FC481D3E-152E-43EC-8226-52CD22D654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692" y="1688381"/>
            <a:ext cx="457200" cy="457200"/>
          </a:xfrm>
          <a:prstGeom prst="rect">
            <a:avLst/>
          </a:prstGeom>
        </p:spPr>
      </p:pic>
      <p:pic>
        <p:nvPicPr>
          <p:cNvPr id="1024" name="Imagen 1023" descr="Imagen que contiene imágenes prediseñadas&#10;&#10;Descripción generada automáticamente">
            <a:extLst>
              <a:ext uri="{FF2B5EF4-FFF2-40B4-BE49-F238E27FC236}">
                <a16:creationId xmlns:a16="http://schemas.microsoft.com/office/drawing/2014/main" id="{A267099D-3334-414C-B4A9-B4CA78C647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380" y="719091"/>
            <a:ext cx="457200" cy="457200"/>
          </a:xfrm>
          <a:prstGeom prst="rect">
            <a:avLst/>
          </a:prstGeom>
        </p:spPr>
      </p:pic>
      <p:pic>
        <p:nvPicPr>
          <p:cNvPr id="1027" name="Imagen 1026">
            <a:extLst>
              <a:ext uri="{FF2B5EF4-FFF2-40B4-BE49-F238E27FC236}">
                <a16:creationId xmlns:a16="http://schemas.microsoft.com/office/drawing/2014/main" id="{DA5591AB-6452-4CD3-8951-CE80A2970F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25269" y="3077801"/>
            <a:ext cx="416870" cy="416870"/>
          </a:xfrm>
          <a:prstGeom prst="rect">
            <a:avLst/>
          </a:prstGeom>
        </p:spPr>
      </p:pic>
      <p:pic>
        <p:nvPicPr>
          <p:cNvPr id="1031" name="Imagen 1030">
            <a:extLst>
              <a:ext uri="{FF2B5EF4-FFF2-40B4-BE49-F238E27FC236}">
                <a16:creationId xmlns:a16="http://schemas.microsoft.com/office/drawing/2014/main" id="{2147F5E9-1340-47A0-8C0D-FD24F6EEC6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84535" y="4081370"/>
            <a:ext cx="457200" cy="457200"/>
          </a:xfrm>
          <a:prstGeom prst="rect">
            <a:avLst/>
          </a:prstGeom>
        </p:spPr>
      </p:pic>
      <p:sp>
        <p:nvSpPr>
          <p:cNvPr id="1033" name="CuadroTexto 1032">
            <a:extLst>
              <a:ext uri="{FF2B5EF4-FFF2-40B4-BE49-F238E27FC236}">
                <a16:creationId xmlns:a16="http://schemas.microsoft.com/office/drawing/2014/main" id="{25FCAFA6-941E-4BAC-BBF9-738943CEBEC4}"/>
              </a:ext>
            </a:extLst>
          </p:cNvPr>
          <p:cNvSpPr txBox="1"/>
          <p:nvPr/>
        </p:nvSpPr>
        <p:spPr>
          <a:xfrm>
            <a:off x="4356219" y="3405431"/>
            <a:ext cx="497252" cy="261610"/>
          </a:xfrm>
          <a:prstGeom prst="rect">
            <a:avLst/>
          </a:prstGeom>
          <a:solidFill>
            <a:schemeClr val="bg1"/>
          </a:solidFill>
          <a:ln>
            <a:solidFill>
              <a:schemeClr val="tx1"/>
            </a:solidFill>
          </a:ln>
        </p:spPr>
        <p:txBody>
          <a:bodyPr wrap="square" rtlCol="0">
            <a:spAutoFit/>
          </a:bodyPr>
          <a:lstStyle/>
          <a:p>
            <a:r>
              <a:rPr lang="es-EC" sz="1050" dirty="0"/>
              <a:t>Brasil</a:t>
            </a:r>
            <a:endParaRPr lang="en-US" sz="1050" dirty="0"/>
          </a:p>
        </p:txBody>
      </p:sp>
      <p:sp>
        <p:nvSpPr>
          <p:cNvPr id="42" name="CuadroTexto 41">
            <a:extLst>
              <a:ext uri="{FF2B5EF4-FFF2-40B4-BE49-F238E27FC236}">
                <a16:creationId xmlns:a16="http://schemas.microsoft.com/office/drawing/2014/main" id="{693D5D51-BCF5-4958-9ED6-0EFCA09B3F85}"/>
              </a:ext>
            </a:extLst>
          </p:cNvPr>
          <p:cNvSpPr txBox="1"/>
          <p:nvPr/>
        </p:nvSpPr>
        <p:spPr>
          <a:xfrm>
            <a:off x="3044396" y="5309562"/>
            <a:ext cx="721672" cy="253916"/>
          </a:xfrm>
          <a:prstGeom prst="rect">
            <a:avLst/>
          </a:prstGeom>
          <a:solidFill>
            <a:schemeClr val="bg1"/>
          </a:solidFill>
          <a:ln>
            <a:solidFill>
              <a:schemeClr val="tx1"/>
            </a:solidFill>
          </a:ln>
        </p:spPr>
        <p:txBody>
          <a:bodyPr wrap="none" rtlCol="0">
            <a:spAutoFit/>
          </a:bodyPr>
          <a:lstStyle/>
          <a:p>
            <a:r>
              <a:rPr lang="es-EC" sz="1050" dirty="0"/>
              <a:t>Argentina</a:t>
            </a:r>
            <a:endParaRPr lang="en-US" sz="1050" dirty="0"/>
          </a:p>
        </p:txBody>
      </p:sp>
      <p:sp>
        <p:nvSpPr>
          <p:cNvPr id="43" name="CuadroTexto 42">
            <a:extLst>
              <a:ext uri="{FF2B5EF4-FFF2-40B4-BE49-F238E27FC236}">
                <a16:creationId xmlns:a16="http://schemas.microsoft.com/office/drawing/2014/main" id="{2DBD01D1-73C3-4582-AA8B-558278EE3511}"/>
              </a:ext>
            </a:extLst>
          </p:cNvPr>
          <p:cNvSpPr txBox="1"/>
          <p:nvPr/>
        </p:nvSpPr>
        <p:spPr>
          <a:xfrm>
            <a:off x="2584535" y="4555964"/>
            <a:ext cx="497252" cy="261610"/>
          </a:xfrm>
          <a:prstGeom prst="rect">
            <a:avLst/>
          </a:prstGeom>
          <a:solidFill>
            <a:schemeClr val="bg1"/>
          </a:solidFill>
          <a:ln>
            <a:solidFill>
              <a:schemeClr val="tx1"/>
            </a:solidFill>
          </a:ln>
        </p:spPr>
        <p:txBody>
          <a:bodyPr wrap="square" rtlCol="0">
            <a:spAutoFit/>
          </a:bodyPr>
          <a:lstStyle/>
          <a:p>
            <a:r>
              <a:rPr lang="es-EC" sz="1050" dirty="0"/>
              <a:t>Chile</a:t>
            </a:r>
            <a:endParaRPr lang="en-US" sz="1050" dirty="0"/>
          </a:p>
        </p:txBody>
      </p:sp>
      <p:sp>
        <p:nvSpPr>
          <p:cNvPr id="44" name="CuadroTexto 43">
            <a:extLst>
              <a:ext uri="{FF2B5EF4-FFF2-40B4-BE49-F238E27FC236}">
                <a16:creationId xmlns:a16="http://schemas.microsoft.com/office/drawing/2014/main" id="{B684785D-3DC1-4821-995E-04C36E50541F}"/>
              </a:ext>
            </a:extLst>
          </p:cNvPr>
          <p:cNvSpPr txBox="1"/>
          <p:nvPr/>
        </p:nvSpPr>
        <p:spPr>
          <a:xfrm>
            <a:off x="2628321" y="3486405"/>
            <a:ext cx="497252" cy="261610"/>
          </a:xfrm>
          <a:prstGeom prst="rect">
            <a:avLst/>
          </a:prstGeom>
          <a:solidFill>
            <a:schemeClr val="bg1"/>
          </a:solidFill>
          <a:ln>
            <a:solidFill>
              <a:schemeClr val="tx1"/>
            </a:solidFill>
          </a:ln>
        </p:spPr>
        <p:txBody>
          <a:bodyPr wrap="square" rtlCol="0">
            <a:spAutoFit/>
          </a:bodyPr>
          <a:lstStyle/>
          <a:p>
            <a:r>
              <a:rPr lang="es-EC" sz="1050" dirty="0"/>
              <a:t>Perú</a:t>
            </a:r>
            <a:endParaRPr lang="en-US" sz="1050" dirty="0"/>
          </a:p>
        </p:txBody>
      </p:sp>
      <p:sp>
        <p:nvSpPr>
          <p:cNvPr id="45" name="CuadroTexto 44">
            <a:extLst>
              <a:ext uri="{FF2B5EF4-FFF2-40B4-BE49-F238E27FC236}">
                <a16:creationId xmlns:a16="http://schemas.microsoft.com/office/drawing/2014/main" id="{C7831612-875A-47BD-B3DC-47A2EFFABAC9}"/>
              </a:ext>
            </a:extLst>
          </p:cNvPr>
          <p:cNvSpPr txBox="1"/>
          <p:nvPr/>
        </p:nvSpPr>
        <p:spPr>
          <a:xfrm>
            <a:off x="1714259" y="2936854"/>
            <a:ext cx="678105" cy="253916"/>
          </a:xfrm>
          <a:prstGeom prst="rect">
            <a:avLst/>
          </a:prstGeom>
          <a:solidFill>
            <a:schemeClr val="bg1"/>
          </a:solidFill>
          <a:ln>
            <a:solidFill>
              <a:schemeClr val="tx1"/>
            </a:solidFill>
          </a:ln>
        </p:spPr>
        <p:txBody>
          <a:bodyPr wrap="square" rtlCol="0">
            <a:spAutoFit/>
          </a:bodyPr>
          <a:lstStyle/>
          <a:p>
            <a:r>
              <a:rPr lang="es-EC" sz="1050" dirty="0"/>
              <a:t>Ecuador</a:t>
            </a:r>
            <a:endParaRPr lang="en-US" sz="1050" dirty="0"/>
          </a:p>
        </p:txBody>
      </p:sp>
      <p:sp>
        <p:nvSpPr>
          <p:cNvPr id="46" name="CuadroTexto 45">
            <a:extLst>
              <a:ext uri="{FF2B5EF4-FFF2-40B4-BE49-F238E27FC236}">
                <a16:creationId xmlns:a16="http://schemas.microsoft.com/office/drawing/2014/main" id="{7A194260-0222-4FDD-B3ED-D0E2C783FE3C}"/>
              </a:ext>
            </a:extLst>
          </p:cNvPr>
          <p:cNvSpPr txBox="1"/>
          <p:nvPr/>
        </p:nvSpPr>
        <p:spPr>
          <a:xfrm>
            <a:off x="2953496" y="2528591"/>
            <a:ext cx="721672" cy="253916"/>
          </a:xfrm>
          <a:prstGeom prst="rect">
            <a:avLst/>
          </a:prstGeom>
          <a:solidFill>
            <a:schemeClr val="bg1"/>
          </a:solidFill>
          <a:ln>
            <a:solidFill>
              <a:schemeClr val="tx1"/>
            </a:solidFill>
          </a:ln>
        </p:spPr>
        <p:txBody>
          <a:bodyPr wrap="square" rtlCol="0">
            <a:spAutoFit/>
          </a:bodyPr>
          <a:lstStyle/>
          <a:p>
            <a:r>
              <a:rPr lang="es-EC" sz="1050" dirty="0"/>
              <a:t>Colombia</a:t>
            </a:r>
            <a:endParaRPr lang="en-US" sz="1050" dirty="0"/>
          </a:p>
        </p:txBody>
      </p:sp>
      <p:sp>
        <p:nvSpPr>
          <p:cNvPr id="48" name="CuadroTexto 47">
            <a:extLst>
              <a:ext uri="{FF2B5EF4-FFF2-40B4-BE49-F238E27FC236}">
                <a16:creationId xmlns:a16="http://schemas.microsoft.com/office/drawing/2014/main" id="{5C2C6DC2-9347-44C8-9751-89943CBF84B0}"/>
              </a:ext>
            </a:extLst>
          </p:cNvPr>
          <p:cNvSpPr txBox="1"/>
          <p:nvPr/>
        </p:nvSpPr>
        <p:spPr>
          <a:xfrm>
            <a:off x="211857" y="1146466"/>
            <a:ext cx="578256" cy="253916"/>
          </a:xfrm>
          <a:prstGeom prst="rect">
            <a:avLst/>
          </a:prstGeom>
          <a:solidFill>
            <a:schemeClr val="bg1"/>
          </a:solidFill>
          <a:ln>
            <a:solidFill>
              <a:schemeClr val="tx1"/>
            </a:solidFill>
          </a:ln>
        </p:spPr>
        <p:txBody>
          <a:bodyPr wrap="square" rtlCol="0">
            <a:spAutoFit/>
          </a:bodyPr>
          <a:lstStyle/>
          <a:p>
            <a:r>
              <a:rPr lang="es-EC" sz="1050" dirty="0"/>
              <a:t>México</a:t>
            </a:r>
            <a:endParaRPr lang="en-US" sz="1050" dirty="0"/>
          </a:p>
        </p:txBody>
      </p:sp>
      <p:sp>
        <p:nvSpPr>
          <p:cNvPr id="49" name="CuadroTexto 48">
            <a:extLst>
              <a:ext uri="{FF2B5EF4-FFF2-40B4-BE49-F238E27FC236}">
                <a16:creationId xmlns:a16="http://schemas.microsoft.com/office/drawing/2014/main" id="{377CD973-0A73-43D5-9053-3898639CAC20}"/>
              </a:ext>
            </a:extLst>
          </p:cNvPr>
          <p:cNvSpPr txBox="1"/>
          <p:nvPr/>
        </p:nvSpPr>
        <p:spPr>
          <a:xfrm>
            <a:off x="2530380" y="1466070"/>
            <a:ext cx="798746" cy="253916"/>
          </a:xfrm>
          <a:prstGeom prst="rect">
            <a:avLst/>
          </a:prstGeom>
          <a:solidFill>
            <a:schemeClr val="bg1"/>
          </a:solidFill>
          <a:ln>
            <a:solidFill>
              <a:schemeClr val="tx1"/>
            </a:solidFill>
          </a:ln>
        </p:spPr>
        <p:txBody>
          <a:bodyPr wrap="square" rtlCol="0">
            <a:spAutoFit/>
          </a:bodyPr>
          <a:lstStyle/>
          <a:p>
            <a:r>
              <a:rPr lang="es-EC" sz="1050" dirty="0"/>
              <a:t>Costa Rica</a:t>
            </a:r>
            <a:endParaRPr lang="en-US" sz="1050" dirty="0"/>
          </a:p>
        </p:txBody>
      </p:sp>
      <p:sp>
        <p:nvSpPr>
          <p:cNvPr id="50" name="CuadroTexto 49">
            <a:extLst>
              <a:ext uri="{FF2B5EF4-FFF2-40B4-BE49-F238E27FC236}">
                <a16:creationId xmlns:a16="http://schemas.microsoft.com/office/drawing/2014/main" id="{678C2B54-2734-48D9-A06C-54A0E6D23EE6}"/>
              </a:ext>
            </a:extLst>
          </p:cNvPr>
          <p:cNvSpPr txBox="1"/>
          <p:nvPr/>
        </p:nvSpPr>
        <p:spPr>
          <a:xfrm>
            <a:off x="590077" y="2019241"/>
            <a:ext cx="798745" cy="253916"/>
          </a:xfrm>
          <a:prstGeom prst="rect">
            <a:avLst/>
          </a:prstGeom>
          <a:solidFill>
            <a:schemeClr val="bg1"/>
          </a:solidFill>
          <a:ln>
            <a:solidFill>
              <a:schemeClr val="tx1"/>
            </a:solidFill>
          </a:ln>
        </p:spPr>
        <p:txBody>
          <a:bodyPr wrap="square" rtlCol="0">
            <a:spAutoFit/>
          </a:bodyPr>
          <a:lstStyle/>
          <a:p>
            <a:r>
              <a:rPr lang="es-EC" sz="1050" dirty="0"/>
              <a:t>El Salvador</a:t>
            </a:r>
            <a:endParaRPr lang="en-US" sz="1050" dirty="0"/>
          </a:p>
        </p:txBody>
      </p:sp>
      <p:sp>
        <p:nvSpPr>
          <p:cNvPr id="51" name="Flowchart: Connector 7">
            <a:extLst>
              <a:ext uri="{FF2B5EF4-FFF2-40B4-BE49-F238E27FC236}">
                <a16:creationId xmlns:a16="http://schemas.microsoft.com/office/drawing/2014/main" id="{7A692174-D0AC-42EB-97F9-BB6DDD899086}"/>
              </a:ext>
            </a:extLst>
          </p:cNvPr>
          <p:cNvSpPr/>
          <p:nvPr/>
        </p:nvSpPr>
        <p:spPr>
          <a:xfrm>
            <a:off x="6738085" y="2213459"/>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52" name="Group 14">
            <a:extLst>
              <a:ext uri="{FF2B5EF4-FFF2-40B4-BE49-F238E27FC236}">
                <a16:creationId xmlns:a16="http://schemas.microsoft.com/office/drawing/2014/main" id="{AAC26472-58DA-4A33-8957-8464ED110628}"/>
              </a:ext>
            </a:extLst>
          </p:cNvPr>
          <p:cNvGrpSpPr/>
          <p:nvPr/>
        </p:nvGrpSpPr>
        <p:grpSpPr>
          <a:xfrm>
            <a:off x="7407456" y="2135826"/>
            <a:ext cx="4584676" cy="684633"/>
            <a:chOff x="803640" y="3320303"/>
            <a:chExt cx="2059657" cy="513475"/>
          </a:xfrm>
        </p:grpSpPr>
        <p:sp>
          <p:nvSpPr>
            <p:cNvPr id="53" name="TextBox 15">
              <a:extLst>
                <a:ext uri="{FF2B5EF4-FFF2-40B4-BE49-F238E27FC236}">
                  <a16:creationId xmlns:a16="http://schemas.microsoft.com/office/drawing/2014/main" id="{7B5D1995-8228-417A-B758-717270A4FFCE}"/>
                </a:ext>
              </a:extLst>
            </p:cNvPr>
            <p:cNvSpPr txBox="1"/>
            <p:nvPr/>
          </p:nvSpPr>
          <p:spPr>
            <a:xfrm>
              <a:off x="803640" y="3579862"/>
              <a:ext cx="2059657" cy="253916"/>
            </a:xfrm>
            <a:prstGeom prst="rect">
              <a:avLst/>
            </a:prstGeom>
            <a:noFill/>
          </p:spPr>
          <p:txBody>
            <a:bodyPr wrap="square" rtlCol="0">
              <a:spAutoFit/>
            </a:bodyPr>
            <a:lstStyle/>
            <a:p>
              <a:r>
                <a:rPr lang="en-US" altLang="ko-KR" sz="1600" dirty="0" err="1">
                  <a:solidFill>
                    <a:schemeClr val="tx1">
                      <a:lumMod val="75000"/>
                      <a:lumOff val="25000"/>
                    </a:schemeClr>
                  </a:solidFill>
                  <a:cs typeface="Arial" pitchFamily="34" charset="0"/>
                </a:rPr>
                <a:t>Alcance</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investigación</a:t>
              </a: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54" name="TextBox 16">
              <a:extLst>
                <a:ext uri="{FF2B5EF4-FFF2-40B4-BE49-F238E27FC236}">
                  <a16:creationId xmlns:a16="http://schemas.microsoft.com/office/drawing/2014/main" id="{2532A4EB-A42C-40D8-9C38-A7C2497A2094}"/>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Objetivo del estudio</a:t>
              </a:r>
              <a:endParaRPr lang="ko-KR" altLang="en-US" sz="2000" b="1" dirty="0">
                <a:solidFill>
                  <a:schemeClr val="tx1">
                    <a:lumMod val="75000"/>
                    <a:lumOff val="25000"/>
                  </a:schemeClr>
                </a:solidFill>
                <a:cs typeface="Arial" pitchFamily="34" charset="0"/>
              </a:endParaRPr>
            </a:p>
          </p:txBody>
        </p:sp>
      </p:grpSp>
    </p:spTree>
    <p:extLst>
      <p:ext uri="{BB962C8B-B14F-4D97-AF65-F5344CB8AC3E}">
        <p14:creationId xmlns:p14="http://schemas.microsoft.com/office/powerpoint/2010/main" val="13873442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501956E5-3110-4E1A-8F01-6C4C1D93C18E}"/>
              </a:ext>
            </a:extLst>
          </p:cNvPr>
          <p:cNvSpPr>
            <a:spLocks noGrp="1"/>
          </p:cNvSpPr>
          <p:nvPr>
            <p:ph idx="1"/>
          </p:nvPr>
        </p:nvSpPr>
        <p:spPr>
          <a:xfrm>
            <a:off x="838200" y="449705"/>
            <a:ext cx="10515600" cy="6190938"/>
          </a:xfrm>
        </p:spPr>
        <p:txBody>
          <a:bodyPr>
            <a:normAutofit/>
          </a:bodyPr>
          <a:lstStyle/>
          <a:p>
            <a:pPr>
              <a:buFont typeface="Wingdings" panose="05000000000000000000" pitchFamily="2" charset="2"/>
              <a:buChar char="§"/>
            </a:pPr>
            <a:r>
              <a:rPr lang="es-EC" dirty="0"/>
              <a:t> La incorporación de las TIC en la Agenda de Desarrollo de los países de la región sigue ganando fuerza. </a:t>
            </a:r>
          </a:p>
          <a:p>
            <a:pPr>
              <a:buFont typeface="Wingdings" panose="05000000000000000000" pitchFamily="2" charset="2"/>
              <a:buChar char="§"/>
            </a:pPr>
            <a:r>
              <a:rPr lang="es-EC" dirty="0"/>
              <a:t>La incorporación de las tecnologías digitales en las </a:t>
            </a:r>
            <a:r>
              <a:rPr lang="es-EC" dirty="0" err="1"/>
              <a:t>Mipyme</a:t>
            </a:r>
            <a:r>
              <a:rPr lang="es-EC" dirty="0"/>
              <a:t> es una meta compartida por todos los países de la región; sin embargo, el uso de las TIC con fines productivos es aún limitado en la región. </a:t>
            </a:r>
          </a:p>
          <a:p>
            <a:pPr>
              <a:buFont typeface="Wingdings" panose="05000000000000000000" pitchFamily="2" charset="2"/>
              <a:buChar char="§"/>
            </a:pPr>
            <a:r>
              <a:rPr lang="es-EC" dirty="0"/>
              <a:t>La mayoría de las iniciativas concentran sus esfuerzos en la </a:t>
            </a:r>
            <a:r>
              <a:rPr lang="es-EC" i="1" dirty="0"/>
              <a:t>capacitación</a:t>
            </a:r>
            <a:r>
              <a:rPr lang="es-EC" dirty="0"/>
              <a:t> sobre el potencial de las tecnologías digitales y en el </a:t>
            </a:r>
            <a:r>
              <a:rPr lang="es-EC" i="1" dirty="0"/>
              <a:t>acompañamiento</a:t>
            </a:r>
            <a:r>
              <a:rPr lang="es-EC" dirty="0"/>
              <a:t> para incentivar su asimilación efectiva en los modelos de negocio. </a:t>
            </a:r>
          </a:p>
          <a:p>
            <a:pPr>
              <a:buFont typeface="Wingdings" panose="05000000000000000000" pitchFamily="2" charset="2"/>
              <a:buChar char="§"/>
            </a:pPr>
            <a:r>
              <a:rPr lang="es-CL" dirty="0"/>
              <a:t>El acompañamiento en sus diferentes niveles se reconoce, por ejemplo, como un factor fundamental para promover el uso de las TIC, principalmente desde un enfoque de generación de competencias y recalificación del capital humano para adquirir habilidades digitales. </a:t>
            </a:r>
            <a:endParaRPr lang="en-US" dirty="0"/>
          </a:p>
          <a:p>
            <a:pPr>
              <a:buFont typeface="Wingdings" panose="05000000000000000000" pitchFamily="2" charset="2"/>
              <a:buChar char="§"/>
            </a:pPr>
            <a:endParaRPr lang="en-US" dirty="0"/>
          </a:p>
          <a:p>
            <a:pPr>
              <a:buFont typeface="Wingdings" panose="05000000000000000000" pitchFamily="2" charset="2"/>
              <a:buChar char="§"/>
            </a:pPr>
            <a:endParaRPr lang="es-EC"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4525091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40">
            <a:extLst>
              <a:ext uri="{FF2B5EF4-FFF2-40B4-BE49-F238E27FC236}">
                <a16:creationId xmlns:a16="http://schemas.microsoft.com/office/drawing/2014/main" id="{67089552-4CF8-4D5E-8EE0-4E020D16A3AF}"/>
              </a:ext>
            </a:extLst>
          </p:cNvPr>
          <p:cNvSpPr/>
          <p:nvPr/>
        </p:nvSpPr>
        <p:spPr>
          <a:xfrm>
            <a:off x="2020150" y="4095420"/>
            <a:ext cx="8151700" cy="45719"/>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CuadroTexto 41">
            <a:extLst>
              <a:ext uri="{FF2B5EF4-FFF2-40B4-BE49-F238E27FC236}">
                <a16:creationId xmlns:a16="http://schemas.microsoft.com/office/drawing/2014/main" id="{578017C7-B561-4433-BD3C-5EE7FD1D1593}"/>
              </a:ext>
            </a:extLst>
          </p:cNvPr>
          <p:cNvSpPr txBox="1"/>
          <p:nvPr/>
        </p:nvSpPr>
        <p:spPr>
          <a:xfrm>
            <a:off x="4873976" y="3264423"/>
            <a:ext cx="2444067" cy="830997"/>
          </a:xfrm>
          <a:prstGeom prst="rect">
            <a:avLst/>
          </a:prstGeom>
          <a:noFill/>
        </p:spPr>
        <p:txBody>
          <a:bodyPr wrap="none" rtlCol="0">
            <a:spAutoFit/>
          </a:bodyPr>
          <a:lstStyle/>
          <a:p>
            <a:pPr algn="ctr"/>
            <a:r>
              <a:rPr lang="es-MX" sz="4800" b="1" dirty="0">
                <a:solidFill>
                  <a:srgbClr val="002060"/>
                </a:solidFill>
              </a:rPr>
              <a:t>GRACIAS</a:t>
            </a:r>
            <a:endParaRPr lang="es-EC" sz="4800" b="1" dirty="0">
              <a:solidFill>
                <a:srgbClr val="002060"/>
              </a:solidFill>
            </a:endParaRPr>
          </a:p>
        </p:txBody>
      </p:sp>
      <p:sp>
        <p:nvSpPr>
          <p:cNvPr id="6" name="CuadroTexto 5">
            <a:extLst>
              <a:ext uri="{FF2B5EF4-FFF2-40B4-BE49-F238E27FC236}">
                <a16:creationId xmlns:a16="http://schemas.microsoft.com/office/drawing/2014/main" id="{61CC7EB6-69F5-4F50-9C5F-5522AF18FD96}"/>
              </a:ext>
            </a:extLst>
          </p:cNvPr>
          <p:cNvSpPr txBox="1"/>
          <p:nvPr/>
        </p:nvSpPr>
        <p:spPr>
          <a:xfrm>
            <a:off x="4873976" y="4787470"/>
            <a:ext cx="2534540" cy="369332"/>
          </a:xfrm>
          <a:prstGeom prst="rect">
            <a:avLst/>
          </a:prstGeom>
          <a:noFill/>
        </p:spPr>
        <p:txBody>
          <a:bodyPr wrap="none" rtlCol="0">
            <a:spAutoFit/>
          </a:bodyPr>
          <a:lstStyle/>
          <a:p>
            <a:r>
              <a:rPr lang="en-US" dirty="0">
                <a:solidFill>
                  <a:srgbClr val="0070C0"/>
                </a:solidFill>
              </a:rPr>
              <a:t>andyheredia@gmail.com</a:t>
            </a:r>
          </a:p>
        </p:txBody>
      </p:sp>
    </p:spTree>
    <p:extLst>
      <p:ext uri="{BB962C8B-B14F-4D97-AF65-F5344CB8AC3E}">
        <p14:creationId xmlns:p14="http://schemas.microsoft.com/office/powerpoint/2010/main" val="334430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3720" y="2426098"/>
            <a:ext cx="12048661" cy="4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5" name="Oval 4"/>
          <p:cNvSpPr/>
          <p:nvPr/>
        </p:nvSpPr>
        <p:spPr>
          <a:xfrm>
            <a:off x="1643078" y="2346581"/>
            <a:ext cx="192021" cy="19202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6" name="Oval 5"/>
          <p:cNvSpPr/>
          <p:nvPr/>
        </p:nvSpPr>
        <p:spPr>
          <a:xfrm>
            <a:off x="3821310" y="2346581"/>
            <a:ext cx="192021" cy="19202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7" name="Oval 6"/>
          <p:cNvSpPr/>
          <p:nvPr/>
        </p:nvSpPr>
        <p:spPr>
          <a:xfrm>
            <a:off x="5999542" y="2346581"/>
            <a:ext cx="192021" cy="19202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8" name="Oval 7"/>
          <p:cNvSpPr/>
          <p:nvPr/>
        </p:nvSpPr>
        <p:spPr>
          <a:xfrm>
            <a:off x="8177774" y="2346581"/>
            <a:ext cx="192021" cy="192021"/>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9" name="Oval 8"/>
          <p:cNvSpPr/>
          <p:nvPr/>
        </p:nvSpPr>
        <p:spPr>
          <a:xfrm>
            <a:off x="10356006" y="2346581"/>
            <a:ext cx="192021" cy="1920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121920" tIns="60960" rIns="121920" bIns="60960" numCol="1" spcCol="0" rtlCol="0" fromWordArt="0" anchor="ctr" anchorCtr="0" forceAA="0" compatLnSpc="1">
            <a:prstTxWarp prst="textNoShape">
              <a:avLst/>
            </a:prstTxWarp>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a:endParaRPr lang="ko-KR" altLang="en-US" sz="2400"/>
          </a:p>
        </p:txBody>
      </p:sp>
      <p:sp>
        <p:nvSpPr>
          <p:cNvPr id="10" name="TextBox 9"/>
          <p:cNvSpPr txBox="1"/>
          <p:nvPr/>
        </p:nvSpPr>
        <p:spPr>
          <a:xfrm>
            <a:off x="1391442" y="1545214"/>
            <a:ext cx="806631"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rgbClr val="002060"/>
                </a:solidFill>
                <a:cs typeface="Arial" pitchFamily="34" charset="0"/>
              </a:rPr>
              <a:t>2007</a:t>
            </a:r>
            <a:endParaRPr lang="ko-KR" altLang="en-US" sz="2400" b="1" dirty="0">
              <a:solidFill>
                <a:srgbClr val="002060"/>
              </a:solidFill>
              <a:cs typeface="Arial" pitchFamily="34" charset="0"/>
            </a:endParaRPr>
          </a:p>
        </p:txBody>
      </p:sp>
      <p:sp>
        <p:nvSpPr>
          <p:cNvPr id="11" name="TextBox 10"/>
          <p:cNvSpPr txBox="1"/>
          <p:nvPr/>
        </p:nvSpPr>
        <p:spPr>
          <a:xfrm>
            <a:off x="3548601" y="1562003"/>
            <a:ext cx="806631"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rgbClr val="002060"/>
                </a:solidFill>
                <a:cs typeface="Arial" pitchFamily="34" charset="0"/>
              </a:rPr>
              <a:t>2010</a:t>
            </a:r>
            <a:endParaRPr lang="ko-KR" altLang="en-US" sz="2400" b="1" dirty="0">
              <a:solidFill>
                <a:srgbClr val="002060"/>
              </a:solidFill>
              <a:cs typeface="Arial" pitchFamily="34" charset="0"/>
            </a:endParaRPr>
          </a:p>
        </p:txBody>
      </p:sp>
      <p:sp>
        <p:nvSpPr>
          <p:cNvPr id="12" name="TextBox 11"/>
          <p:cNvSpPr txBox="1"/>
          <p:nvPr/>
        </p:nvSpPr>
        <p:spPr>
          <a:xfrm>
            <a:off x="5673774" y="1546441"/>
            <a:ext cx="806631"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rgbClr val="002060"/>
                </a:solidFill>
                <a:cs typeface="Arial" pitchFamily="34" charset="0"/>
              </a:rPr>
              <a:t>2015</a:t>
            </a:r>
            <a:endParaRPr lang="ko-KR" altLang="en-US" sz="2400" b="1" dirty="0">
              <a:solidFill>
                <a:srgbClr val="002060"/>
              </a:solidFill>
              <a:cs typeface="Arial" pitchFamily="34" charset="0"/>
            </a:endParaRPr>
          </a:p>
        </p:txBody>
      </p:sp>
      <p:sp>
        <p:nvSpPr>
          <p:cNvPr id="13" name="TextBox 12"/>
          <p:cNvSpPr txBox="1"/>
          <p:nvPr/>
        </p:nvSpPr>
        <p:spPr>
          <a:xfrm>
            <a:off x="7798947" y="1562003"/>
            <a:ext cx="806631" cy="461665"/>
          </a:xfrm>
          <a:prstGeom prst="rect">
            <a:avLst/>
          </a:prstGeom>
          <a:noFill/>
        </p:spPr>
        <p:txBody>
          <a:bodyPr wrap="non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r>
              <a:rPr lang="en-US" altLang="ko-KR" sz="2400" b="1" dirty="0">
                <a:solidFill>
                  <a:srgbClr val="002060"/>
                </a:solidFill>
                <a:cs typeface="Arial" pitchFamily="34" charset="0"/>
              </a:rPr>
              <a:t>2018</a:t>
            </a:r>
            <a:endParaRPr lang="ko-KR" altLang="en-US" sz="2400" b="1" dirty="0">
              <a:solidFill>
                <a:srgbClr val="002060"/>
              </a:solidFill>
              <a:cs typeface="Arial" pitchFamily="34" charset="0"/>
            </a:endParaRPr>
          </a:p>
        </p:txBody>
      </p:sp>
      <p:sp>
        <p:nvSpPr>
          <p:cNvPr id="14" name="TextBox 13"/>
          <p:cNvSpPr txBox="1"/>
          <p:nvPr/>
        </p:nvSpPr>
        <p:spPr>
          <a:xfrm>
            <a:off x="9849988" y="1562003"/>
            <a:ext cx="1209439" cy="461665"/>
          </a:xfrm>
          <a:prstGeom prst="rect">
            <a:avLst/>
          </a:prstGeom>
          <a:solidFill>
            <a:schemeClr val="accent2"/>
          </a:solid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2400" b="1" dirty="0">
                <a:solidFill>
                  <a:schemeClr val="bg1"/>
                </a:solidFill>
                <a:cs typeface="Arial" pitchFamily="34" charset="0"/>
              </a:rPr>
              <a:t>2020</a:t>
            </a:r>
            <a:endParaRPr lang="ko-KR" altLang="en-US" sz="2400" b="1" dirty="0">
              <a:solidFill>
                <a:schemeClr val="bg1"/>
              </a:solidFill>
              <a:cs typeface="Arial" pitchFamily="34" charset="0"/>
            </a:endParaRPr>
          </a:p>
        </p:txBody>
      </p:sp>
      <p:sp>
        <p:nvSpPr>
          <p:cNvPr id="33" name="TextBox 15"/>
          <p:cNvSpPr txBox="1"/>
          <p:nvPr/>
        </p:nvSpPr>
        <p:spPr>
          <a:xfrm>
            <a:off x="589731" y="3718369"/>
            <a:ext cx="1870409" cy="1569660"/>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en-US" altLang="ko-KR" sz="1600" dirty="0" err="1">
                <a:solidFill>
                  <a:schemeClr val="tx1">
                    <a:lumMod val="75000"/>
                    <a:lumOff val="25000"/>
                  </a:schemeClr>
                </a:solidFill>
                <a:cs typeface="Arial" pitchFamily="34" charset="0"/>
              </a:rPr>
              <a:t>Capacidades</a:t>
            </a:r>
            <a:r>
              <a:rPr lang="en-US" altLang="ko-KR" sz="1600" dirty="0">
                <a:solidFill>
                  <a:schemeClr val="tx1">
                    <a:lumMod val="75000"/>
                    <a:lumOff val="25000"/>
                  </a:schemeClr>
                </a:solidFill>
                <a:cs typeface="Arial" pitchFamily="34" charset="0"/>
              </a:rPr>
              <a:t> y </a:t>
            </a:r>
            <a:r>
              <a:rPr lang="en-US" altLang="ko-KR" sz="1600" dirty="0" err="1">
                <a:solidFill>
                  <a:schemeClr val="tx1">
                    <a:lumMod val="75000"/>
                    <a:lumOff val="25000"/>
                  </a:schemeClr>
                </a:solidFill>
                <a:cs typeface="Arial" pitchFamily="34" charset="0"/>
              </a:rPr>
              <a:t>conocimiento</a:t>
            </a:r>
            <a:endParaRPr lang="en-US" altLang="ko-KR" sz="1600" dirty="0">
              <a:solidFill>
                <a:schemeClr val="tx1">
                  <a:lumMod val="75000"/>
                  <a:lumOff val="25000"/>
                </a:schemeClr>
              </a:solidFill>
              <a:cs typeface="Arial" pitchFamily="34" charset="0"/>
            </a:endParaRPr>
          </a:p>
          <a:p>
            <a:pPr marL="285750" indent="-285750">
              <a:buFont typeface="Wingdings" panose="05000000000000000000" pitchFamily="2" charset="2"/>
              <a:buChar char="§"/>
            </a:pPr>
            <a:r>
              <a:rPr lang="en-US" altLang="ko-KR" sz="1600" dirty="0" err="1">
                <a:solidFill>
                  <a:schemeClr val="tx1">
                    <a:lumMod val="75000"/>
                    <a:lumOff val="25000"/>
                  </a:schemeClr>
                </a:solidFill>
                <a:cs typeface="Arial" pitchFamily="34" charset="0"/>
              </a:rPr>
              <a:t>Eficiencia</a:t>
            </a:r>
            <a:r>
              <a:rPr lang="en-US" altLang="ko-KR" sz="1600" dirty="0">
                <a:solidFill>
                  <a:schemeClr val="tx1">
                    <a:lumMod val="75000"/>
                    <a:lumOff val="25000"/>
                  </a:schemeClr>
                </a:solidFill>
                <a:cs typeface="Arial" pitchFamily="34" charset="0"/>
              </a:rPr>
              <a:t> sector </a:t>
            </a:r>
            <a:r>
              <a:rPr lang="en-US" altLang="ko-KR" sz="1600" dirty="0" err="1">
                <a:solidFill>
                  <a:schemeClr val="tx1">
                    <a:lumMod val="75000"/>
                    <a:lumOff val="25000"/>
                  </a:schemeClr>
                </a:solidFill>
                <a:cs typeface="Arial" pitchFamily="34" charset="0"/>
              </a:rPr>
              <a:t>público</a:t>
            </a:r>
            <a:r>
              <a:rPr lang="en-US" altLang="ko-KR" sz="1600" dirty="0">
                <a:solidFill>
                  <a:schemeClr val="tx1">
                    <a:lumMod val="75000"/>
                    <a:lumOff val="25000"/>
                  </a:schemeClr>
                </a:solidFill>
                <a:cs typeface="Arial" pitchFamily="34" charset="0"/>
              </a:rPr>
              <a:t> </a:t>
            </a:r>
          </a:p>
          <a:p>
            <a:pPr marL="285750" indent="-285750">
              <a:buFont typeface="Wingdings" panose="05000000000000000000" pitchFamily="2" charset="2"/>
              <a:buChar char="§"/>
            </a:pPr>
            <a:r>
              <a:rPr lang="en-US" altLang="ko-KR" sz="1600" dirty="0" err="1">
                <a:solidFill>
                  <a:schemeClr val="tx1">
                    <a:lumMod val="75000"/>
                    <a:lumOff val="25000"/>
                  </a:schemeClr>
                </a:solidFill>
                <a:cs typeface="Arial" pitchFamily="34" charset="0"/>
              </a:rPr>
              <a:t>Entorno</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habilitador</a:t>
            </a:r>
            <a:endParaRPr lang="ko-KR" altLang="en-US" sz="1600" dirty="0">
              <a:solidFill>
                <a:schemeClr val="tx1">
                  <a:lumMod val="75000"/>
                  <a:lumOff val="25000"/>
                </a:schemeClr>
              </a:solidFill>
              <a:cs typeface="Arial" pitchFamily="34" charset="0"/>
            </a:endParaRPr>
          </a:p>
        </p:txBody>
      </p:sp>
      <p:sp>
        <p:nvSpPr>
          <p:cNvPr id="34" name="TextBox 16"/>
          <p:cNvSpPr txBox="1"/>
          <p:nvPr/>
        </p:nvSpPr>
        <p:spPr>
          <a:xfrm>
            <a:off x="589732" y="2876528"/>
            <a:ext cx="1870409"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b="1" dirty="0" err="1">
                <a:solidFill>
                  <a:schemeClr val="tx1">
                    <a:lumMod val="75000"/>
                    <a:lumOff val="25000"/>
                  </a:schemeClr>
                </a:solidFill>
                <a:cs typeface="Arial" pitchFamily="34" charset="0"/>
              </a:rPr>
              <a:t>Acceso</a:t>
            </a:r>
            <a:r>
              <a:rPr lang="en-US" altLang="ko-KR" b="1" dirty="0">
                <a:solidFill>
                  <a:schemeClr val="tx1">
                    <a:lumMod val="75000"/>
                    <a:lumOff val="25000"/>
                  </a:schemeClr>
                </a:solidFill>
                <a:cs typeface="Arial" pitchFamily="34" charset="0"/>
              </a:rPr>
              <a:t> e </a:t>
            </a:r>
            <a:r>
              <a:rPr lang="en-US" altLang="ko-KR" b="1" dirty="0" err="1">
                <a:solidFill>
                  <a:schemeClr val="tx1">
                    <a:lumMod val="75000"/>
                    <a:lumOff val="25000"/>
                  </a:schemeClr>
                </a:solidFill>
                <a:cs typeface="Arial" pitchFamily="34" charset="0"/>
              </a:rPr>
              <a:t>inclusión</a:t>
            </a:r>
            <a:r>
              <a:rPr lang="en-US" altLang="ko-KR" b="1" dirty="0">
                <a:solidFill>
                  <a:schemeClr val="tx1">
                    <a:lumMod val="75000"/>
                    <a:lumOff val="25000"/>
                  </a:schemeClr>
                </a:solidFill>
                <a:cs typeface="Arial" pitchFamily="34" charset="0"/>
              </a:rPr>
              <a:t> digital</a:t>
            </a:r>
            <a:endParaRPr lang="ko-KR" altLang="en-US" b="1" dirty="0">
              <a:solidFill>
                <a:schemeClr val="tx1">
                  <a:lumMod val="75000"/>
                  <a:lumOff val="25000"/>
                </a:schemeClr>
              </a:solidFill>
              <a:cs typeface="Arial" pitchFamily="34" charset="0"/>
            </a:endParaRPr>
          </a:p>
        </p:txBody>
      </p:sp>
      <p:sp>
        <p:nvSpPr>
          <p:cNvPr id="37" name="Text Placeholder 1">
            <a:extLst>
              <a:ext uri="{FF2B5EF4-FFF2-40B4-BE49-F238E27FC236}">
                <a16:creationId xmlns:a16="http://schemas.microsoft.com/office/drawing/2014/main" id="{25A88D1E-F910-4B1E-918F-E36A20A1F3E9}"/>
              </a:ext>
            </a:extLst>
          </p:cNvPr>
          <p:cNvSpPr txBox="1">
            <a:spLocks/>
          </p:cNvSpPr>
          <p:nvPr/>
        </p:nvSpPr>
        <p:spPr>
          <a:xfrm>
            <a:off x="212943"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Definición de prioridades para el </a:t>
            </a:r>
            <a:r>
              <a:rPr lang="es-EC" sz="3600" b="1" dirty="0" err="1">
                <a:solidFill>
                  <a:schemeClr val="tx1"/>
                </a:solidFill>
                <a:latin typeface="+mj-lt"/>
              </a:rPr>
              <a:t>eLAC</a:t>
            </a:r>
            <a:endParaRPr lang="en-US" sz="3600" b="1" dirty="0">
              <a:solidFill>
                <a:schemeClr val="tx1"/>
              </a:solidFill>
              <a:latin typeface="+mj-lt"/>
            </a:endParaRPr>
          </a:p>
        </p:txBody>
      </p:sp>
      <p:sp>
        <p:nvSpPr>
          <p:cNvPr id="38" name="TextBox 16">
            <a:extLst>
              <a:ext uri="{FF2B5EF4-FFF2-40B4-BE49-F238E27FC236}">
                <a16:creationId xmlns:a16="http://schemas.microsoft.com/office/drawing/2014/main" id="{F0F25B6A-CD6B-4E77-9015-DA5AB7EB9E20}"/>
              </a:ext>
            </a:extLst>
          </p:cNvPr>
          <p:cNvSpPr txBox="1"/>
          <p:nvPr/>
        </p:nvSpPr>
        <p:spPr>
          <a:xfrm>
            <a:off x="3016711" y="2861515"/>
            <a:ext cx="1870409"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b="1" dirty="0" err="1">
                <a:solidFill>
                  <a:schemeClr val="tx1">
                    <a:lumMod val="75000"/>
                    <a:lumOff val="25000"/>
                  </a:schemeClr>
                </a:solidFill>
                <a:cs typeface="Arial" pitchFamily="34" charset="0"/>
              </a:rPr>
              <a:t>Sectores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prioritarios</a:t>
            </a:r>
            <a:endParaRPr lang="ko-KR" altLang="en-US" b="1" dirty="0">
              <a:solidFill>
                <a:schemeClr val="tx1">
                  <a:lumMod val="75000"/>
                  <a:lumOff val="25000"/>
                </a:schemeClr>
              </a:solidFill>
              <a:cs typeface="Arial" pitchFamily="34" charset="0"/>
            </a:endParaRPr>
          </a:p>
        </p:txBody>
      </p:sp>
      <p:sp>
        <p:nvSpPr>
          <p:cNvPr id="39" name="TextBox 15">
            <a:extLst>
              <a:ext uri="{FF2B5EF4-FFF2-40B4-BE49-F238E27FC236}">
                <a16:creationId xmlns:a16="http://schemas.microsoft.com/office/drawing/2014/main" id="{F685756E-796D-4037-A7D6-EB8B86B70334}"/>
              </a:ext>
            </a:extLst>
          </p:cNvPr>
          <p:cNvSpPr txBox="1"/>
          <p:nvPr/>
        </p:nvSpPr>
        <p:spPr>
          <a:xfrm>
            <a:off x="3078126" y="3786597"/>
            <a:ext cx="1870409" cy="1815882"/>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E</a:t>
            </a:r>
            <a:r>
              <a:rPr lang="en-US" altLang="ko-KR" sz="1600" dirty="0" err="1">
                <a:solidFill>
                  <a:schemeClr val="tx1">
                    <a:lumMod val="75000"/>
                    <a:lumOff val="25000"/>
                  </a:schemeClr>
                </a:solidFill>
                <a:cs typeface="Arial" pitchFamily="34" charset="0"/>
              </a:rPr>
              <a:t>ducación</a:t>
            </a:r>
            <a:endParaRPr lang="en-US" altLang="ko-KR" sz="1600" dirty="0">
              <a:solidFill>
                <a:schemeClr val="tx1">
                  <a:lumMod val="75000"/>
                  <a:lumOff val="25000"/>
                </a:schemeClr>
              </a:solidFill>
              <a:cs typeface="Arial" pitchFamily="34" charset="0"/>
            </a:endParaRPr>
          </a:p>
          <a:p>
            <a:pPr marL="285750" indent="-285750">
              <a:buFont typeface="Wingdings" panose="05000000000000000000" pitchFamily="2" charset="2"/>
              <a:buChar char="§"/>
            </a:pPr>
            <a:r>
              <a:rPr lang="en-US" altLang="ko-KR" sz="1600" dirty="0" err="1">
                <a:solidFill>
                  <a:schemeClr val="tx1">
                    <a:lumMod val="75000"/>
                    <a:lumOff val="25000"/>
                  </a:schemeClr>
                </a:solidFill>
                <a:cs typeface="Arial" pitchFamily="34" charset="0"/>
              </a:rPr>
              <a:t>Infraestructura</a:t>
            </a:r>
            <a:r>
              <a:rPr lang="en-US" altLang="ko-KR" sz="1600" dirty="0">
                <a:solidFill>
                  <a:schemeClr val="tx1">
                    <a:lumMod val="75000"/>
                    <a:lumOff val="25000"/>
                  </a:schemeClr>
                </a:solidFill>
                <a:cs typeface="Arial" pitchFamily="34" charset="0"/>
              </a:rPr>
              <a:t> y </a:t>
            </a:r>
            <a:r>
              <a:rPr lang="en-US" altLang="ko-KR" sz="1600" dirty="0" err="1">
                <a:solidFill>
                  <a:schemeClr val="tx1">
                    <a:lumMod val="75000"/>
                    <a:lumOff val="25000"/>
                  </a:schemeClr>
                </a:solidFill>
                <a:cs typeface="Arial" pitchFamily="34" charset="0"/>
              </a:rPr>
              <a:t>banda</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ancha</a:t>
            </a:r>
            <a:endParaRPr lang="en-US" altLang="ko-KR" sz="1600" dirty="0">
              <a:solidFill>
                <a:schemeClr val="tx1">
                  <a:lumMod val="75000"/>
                  <a:lumOff val="25000"/>
                </a:schemeClr>
              </a:solidFill>
              <a:cs typeface="Arial" pitchFamily="34" charset="0"/>
            </a:endParaRPr>
          </a:p>
          <a:p>
            <a:pPr marL="285750" indent="-285750">
              <a:buFont typeface="Wingdings" panose="05000000000000000000" pitchFamily="2" charset="2"/>
              <a:buChar char="§"/>
            </a:pPr>
            <a:r>
              <a:rPr lang="en-US" altLang="ko-KR" sz="1600" dirty="0" err="1">
                <a:solidFill>
                  <a:schemeClr val="tx1">
                    <a:lumMod val="75000"/>
                    <a:lumOff val="25000"/>
                  </a:schemeClr>
                </a:solidFill>
                <a:cs typeface="Arial" pitchFamily="34" charset="0"/>
              </a:rPr>
              <a:t>Salud</a:t>
            </a:r>
            <a:endParaRPr lang="en-US" altLang="ko-KR" sz="1600" dirty="0">
              <a:solidFill>
                <a:schemeClr val="tx1">
                  <a:lumMod val="75000"/>
                  <a:lumOff val="25000"/>
                </a:schemeClr>
              </a:solidFill>
              <a:cs typeface="Arial" pitchFamily="34" charset="0"/>
            </a:endParaRPr>
          </a:p>
          <a:p>
            <a:pPr marL="285750" indent="-285750">
              <a:buFont typeface="Wingdings" panose="05000000000000000000" pitchFamily="2" charset="2"/>
              <a:buChar char="§"/>
            </a:pPr>
            <a:r>
              <a:rPr lang="en-US" altLang="ko-KR" sz="1600" dirty="0" err="1">
                <a:solidFill>
                  <a:schemeClr val="tx1">
                    <a:lumMod val="75000"/>
                    <a:lumOff val="25000"/>
                  </a:schemeClr>
                </a:solidFill>
                <a:cs typeface="Arial" pitchFamily="34" charset="0"/>
              </a:rPr>
              <a:t>Gestión</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pública</a:t>
            </a:r>
            <a:endParaRPr lang="en-US" altLang="ko-KR" sz="1600" dirty="0">
              <a:solidFill>
                <a:schemeClr val="tx1">
                  <a:lumMod val="75000"/>
                  <a:lumOff val="25000"/>
                </a:schemeClr>
              </a:solidFill>
              <a:cs typeface="Arial" pitchFamily="34" charset="0"/>
            </a:endParaRPr>
          </a:p>
          <a:p>
            <a:pPr marL="285750" indent="-285750">
              <a:buFont typeface="Wingdings" panose="05000000000000000000" pitchFamily="2" charset="2"/>
              <a:buChar char="§"/>
            </a:pPr>
            <a:r>
              <a:rPr lang="en-US" altLang="ko-KR" sz="1600" dirty="0">
                <a:solidFill>
                  <a:schemeClr val="tx1">
                    <a:lumMod val="75000"/>
                    <a:lumOff val="25000"/>
                  </a:schemeClr>
                </a:solidFill>
                <a:cs typeface="Arial" pitchFamily="34" charset="0"/>
              </a:rPr>
              <a:t>Sector </a:t>
            </a:r>
            <a:r>
              <a:rPr lang="en-US" altLang="ko-KR" sz="1600" dirty="0" err="1">
                <a:solidFill>
                  <a:schemeClr val="tx1">
                    <a:lumMod val="75000"/>
                    <a:lumOff val="25000"/>
                  </a:schemeClr>
                </a:solidFill>
                <a:cs typeface="Arial" pitchFamily="34" charset="0"/>
              </a:rPr>
              <a:t>productivo</a:t>
            </a:r>
            <a:endParaRPr lang="ko-KR" altLang="en-US" sz="1600" dirty="0">
              <a:solidFill>
                <a:schemeClr val="tx1">
                  <a:lumMod val="75000"/>
                  <a:lumOff val="25000"/>
                </a:schemeClr>
              </a:solidFill>
              <a:cs typeface="Arial" pitchFamily="34" charset="0"/>
            </a:endParaRPr>
          </a:p>
        </p:txBody>
      </p:sp>
      <p:sp>
        <p:nvSpPr>
          <p:cNvPr id="40" name="TextBox 16">
            <a:extLst>
              <a:ext uri="{FF2B5EF4-FFF2-40B4-BE49-F238E27FC236}">
                <a16:creationId xmlns:a16="http://schemas.microsoft.com/office/drawing/2014/main" id="{25AACB96-1CF7-4993-939E-E7B02BF7A5A3}"/>
              </a:ext>
            </a:extLst>
          </p:cNvPr>
          <p:cNvSpPr txBox="1"/>
          <p:nvPr/>
        </p:nvSpPr>
        <p:spPr>
          <a:xfrm>
            <a:off x="5196064" y="2861515"/>
            <a:ext cx="1870409"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b="1" dirty="0" err="1">
                <a:solidFill>
                  <a:schemeClr val="tx1">
                    <a:lumMod val="75000"/>
                    <a:lumOff val="25000"/>
                  </a:schemeClr>
                </a:solidFill>
                <a:cs typeface="Arial" pitchFamily="34" charset="0"/>
              </a:rPr>
              <a:t>Acuerdos</a:t>
            </a:r>
            <a:r>
              <a:rPr lang="en-US" altLang="ko-KR" b="1" dirty="0">
                <a:solidFill>
                  <a:schemeClr val="tx1">
                    <a:lumMod val="75000"/>
                    <a:lumOff val="25000"/>
                  </a:schemeClr>
                </a:solidFill>
                <a:cs typeface="Arial" pitchFamily="34" charset="0"/>
              </a:rPr>
              <a:t> </a:t>
            </a:r>
            <a:r>
              <a:rPr lang="en-US" altLang="ko-KR" b="1" dirty="0" err="1">
                <a:solidFill>
                  <a:schemeClr val="tx1">
                    <a:lumMod val="75000"/>
                    <a:lumOff val="25000"/>
                  </a:schemeClr>
                </a:solidFill>
                <a:cs typeface="Arial" pitchFamily="34" charset="0"/>
              </a:rPr>
              <a:t>estratégicos</a:t>
            </a:r>
            <a:endParaRPr lang="ko-KR" altLang="en-US" b="1" dirty="0">
              <a:solidFill>
                <a:schemeClr val="tx1">
                  <a:lumMod val="75000"/>
                  <a:lumOff val="25000"/>
                </a:schemeClr>
              </a:solidFill>
              <a:cs typeface="Arial" pitchFamily="34" charset="0"/>
            </a:endParaRPr>
          </a:p>
        </p:txBody>
      </p:sp>
      <p:sp>
        <p:nvSpPr>
          <p:cNvPr id="41" name="TextBox 15">
            <a:extLst>
              <a:ext uri="{FF2B5EF4-FFF2-40B4-BE49-F238E27FC236}">
                <a16:creationId xmlns:a16="http://schemas.microsoft.com/office/drawing/2014/main" id="{592B3B83-31C6-4600-81B3-BEC604295692}"/>
              </a:ext>
            </a:extLst>
          </p:cNvPr>
          <p:cNvSpPr txBox="1"/>
          <p:nvPr/>
        </p:nvSpPr>
        <p:spPr>
          <a:xfrm>
            <a:off x="5256358" y="3786597"/>
            <a:ext cx="1870409" cy="3046988"/>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Acceso  y conectividad regional</a:t>
            </a:r>
          </a:p>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Gobierno electrónico</a:t>
            </a:r>
          </a:p>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Sostenibilidad medio ambiente</a:t>
            </a:r>
          </a:p>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Seguridad social</a:t>
            </a:r>
          </a:p>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Desarrollo productivo</a:t>
            </a:r>
          </a:p>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Institucionalidad</a:t>
            </a:r>
          </a:p>
          <a:p>
            <a:pPr marL="285750" indent="-285750">
              <a:buFont typeface="Wingdings" panose="05000000000000000000" pitchFamily="2" charset="2"/>
              <a:buChar char="§"/>
            </a:pPr>
            <a:endParaRPr lang="ko-KR" altLang="en-US" sz="1600" dirty="0">
              <a:solidFill>
                <a:schemeClr val="tx1">
                  <a:lumMod val="75000"/>
                  <a:lumOff val="25000"/>
                </a:schemeClr>
              </a:solidFill>
              <a:cs typeface="Arial" pitchFamily="34" charset="0"/>
            </a:endParaRPr>
          </a:p>
        </p:txBody>
      </p:sp>
      <p:sp>
        <p:nvSpPr>
          <p:cNvPr id="42" name="TextBox 16">
            <a:extLst>
              <a:ext uri="{FF2B5EF4-FFF2-40B4-BE49-F238E27FC236}">
                <a16:creationId xmlns:a16="http://schemas.microsoft.com/office/drawing/2014/main" id="{FD33AA1A-60CF-4FB1-BBAC-B549FBFDA978}"/>
              </a:ext>
            </a:extLst>
          </p:cNvPr>
          <p:cNvSpPr txBox="1"/>
          <p:nvPr/>
        </p:nvSpPr>
        <p:spPr>
          <a:xfrm>
            <a:off x="7523690" y="2881028"/>
            <a:ext cx="1607852"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b="1" dirty="0">
                <a:solidFill>
                  <a:schemeClr val="tx1">
                    <a:lumMod val="75000"/>
                    <a:lumOff val="25000"/>
                  </a:schemeClr>
                </a:solidFill>
                <a:cs typeface="Arial" pitchFamily="34" charset="0"/>
              </a:rPr>
              <a:t>Agenda Digital regional</a:t>
            </a:r>
            <a:endParaRPr lang="ko-KR" altLang="en-US" b="1" dirty="0">
              <a:solidFill>
                <a:schemeClr val="tx1">
                  <a:lumMod val="75000"/>
                  <a:lumOff val="25000"/>
                </a:schemeClr>
              </a:solidFill>
              <a:cs typeface="Arial" pitchFamily="34" charset="0"/>
            </a:endParaRPr>
          </a:p>
        </p:txBody>
      </p:sp>
      <p:sp>
        <p:nvSpPr>
          <p:cNvPr id="43" name="TextBox 15">
            <a:extLst>
              <a:ext uri="{FF2B5EF4-FFF2-40B4-BE49-F238E27FC236}">
                <a16:creationId xmlns:a16="http://schemas.microsoft.com/office/drawing/2014/main" id="{D6FDEB9B-CED0-4A98-9F35-E45D52EEE2CF}"/>
              </a:ext>
            </a:extLst>
          </p:cNvPr>
          <p:cNvSpPr txBox="1"/>
          <p:nvPr/>
        </p:nvSpPr>
        <p:spPr>
          <a:xfrm>
            <a:off x="7434590" y="3811012"/>
            <a:ext cx="1870409" cy="1323439"/>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Ecosistema digital con áreas de acción específicas</a:t>
            </a:r>
          </a:p>
          <a:p>
            <a:pPr marL="285750" indent="-285750">
              <a:buFont typeface="Wingdings" panose="05000000000000000000" pitchFamily="2" charset="2"/>
              <a:buChar char="§"/>
            </a:pPr>
            <a:endParaRPr lang="ko-KR" altLang="en-US" sz="1600" dirty="0">
              <a:solidFill>
                <a:schemeClr val="tx1">
                  <a:lumMod val="75000"/>
                  <a:lumOff val="25000"/>
                </a:schemeClr>
              </a:solidFill>
              <a:cs typeface="Arial" pitchFamily="34" charset="0"/>
            </a:endParaRPr>
          </a:p>
        </p:txBody>
      </p:sp>
      <p:sp>
        <p:nvSpPr>
          <p:cNvPr id="45" name="TextBox 15">
            <a:extLst>
              <a:ext uri="{FF2B5EF4-FFF2-40B4-BE49-F238E27FC236}">
                <a16:creationId xmlns:a16="http://schemas.microsoft.com/office/drawing/2014/main" id="{612FDF05-A9AC-41BC-8ABB-9DEACDC424C4}"/>
              </a:ext>
            </a:extLst>
          </p:cNvPr>
          <p:cNvSpPr txBox="1"/>
          <p:nvPr/>
        </p:nvSpPr>
        <p:spPr>
          <a:xfrm>
            <a:off x="9612822" y="3836440"/>
            <a:ext cx="1870409" cy="1815882"/>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285750" indent="-285750">
              <a:buFont typeface="Wingdings" panose="05000000000000000000" pitchFamily="2" charset="2"/>
              <a:buChar char="§"/>
            </a:pPr>
            <a:r>
              <a:rPr lang="es-EC" altLang="ko-KR" sz="1600" dirty="0">
                <a:solidFill>
                  <a:schemeClr val="tx1">
                    <a:lumMod val="75000"/>
                    <a:lumOff val="25000"/>
                  </a:schemeClr>
                </a:solidFill>
                <a:cs typeface="Arial" pitchFamily="34" charset="0"/>
              </a:rPr>
              <a:t>Promover la transformación digital como estrategia de desarrollo productivo </a:t>
            </a:r>
          </a:p>
          <a:p>
            <a:pPr marL="285750" indent="-285750">
              <a:buFont typeface="Wingdings" panose="05000000000000000000" pitchFamily="2" charset="2"/>
              <a:buChar char="§"/>
            </a:pPr>
            <a:endParaRPr lang="ko-KR" altLang="en-US" sz="1600" dirty="0">
              <a:solidFill>
                <a:schemeClr val="tx1">
                  <a:lumMod val="75000"/>
                  <a:lumOff val="25000"/>
                </a:schemeClr>
              </a:solidFill>
              <a:cs typeface="Arial" pitchFamily="34" charset="0"/>
            </a:endParaRPr>
          </a:p>
        </p:txBody>
      </p:sp>
      <p:sp>
        <p:nvSpPr>
          <p:cNvPr id="46" name="TextBox 16">
            <a:extLst>
              <a:ext uri="{FF2B5EF4-FFF2-40B4-BE49-F238E27FC236}">
                <a16:creationId xmlns:a16="http://schemas.microsoft.com/office/drawing/2014/main" id="{46092E2D-0BD4-4B8E-A363-05BD7B171CBE}"/>
              </a:ext>
            </a:extLst>
          </p:cNvPr>
          <p:cNvSpPr txBox="1"/>
          <p:nvPr/>
        </p:nvSpPr>
        <p:spPr>
          <a:xfrm>
            <a:off x="9616184" y="2870185"/>
            <a:ext cx="1746359" cy="646331"/>
          </a:xfrm>
          <a:prstGeom prst="rect">
            <a:avLst/>
          </a:prstGeom>
          <a:noFill/>
        </p:spPr>
        <p:txBody>
          <a:bodyPr wrap="square" rtlCol="0">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b="1" dirty="0" err="1">
                <a:solidFill>
                  <a:schemeClr val="tx1">
                    <a:lumMod val="75000"/>
                    <a:lumOff val="25000"/>
                  </a:schemeClr>
                </a:solidFill>
                <a:cs typeface="Arial" pitchFamily="34" charset="0"/>
              </a:rPr>
              <a:t>Transformación</a:t>
            </a:r>
            <a:r>
              <a:rPr lang="en-US" altLang="ko-KR" b="1" dirty="0">
                <a:solidFill>
                  <a:schemeClr val="tx1">
                    <a:lumMod val="75000"/>
                    <a:lumOff val="25000"/>
                  </a:schemeClr>
                </a:solidFill>
                <a:cs typeface="Arial" pitchFamily="34" charset="0"/>
              </a:rPr>
              <a:t> digital</a:t>
            </a:r>
            <a:endParaRPr lang="ko-KR" altLang="en-US" b="1" dirty="0">
              <a:solidFill>
                <a:schemeClr val="tx1">
                  <a:lumMod val="75000"/>
                  <a:lumOff val="25000"/>
                </a:schemeClr>
              </a:solidFill>
              <a:cs typeface="Arial" pitchFamily="34" charset="0"/>
            </a:endParaRPr>
          </a:p>
        </p:txBody>
      </p:sp>
      <p:grpSp>
        <p:nvGrpSpPr>
          <p:cNvPr id="47" name="15 Grupo">
            <a:extLst>
              <a:ext uri="{FF2B5EF4-FFF2-40B4-BE49-F238E27FC236}">
                <a16:creationId xmlns:a16="http://schemas.microsoft.com/office/drawing/2014/main" id="{B98B6AB9-B0D8-4B2E-99AE-E3D13457987B}"/>
              </a:ext>
            </a:extLst>
          </p:cNvPr>
          <p:cNvGrpSpPr/>
          <p:nvPr/>
        </p:nvGrpSpPr>
        <p:grpSpPr>
          <a:xfrm>
            <a:off x="310457" y="907119"/>
            <a:ext cx="11704320" cy="4192"/>
            <a:chOff x="360040" y="1052736"/>
            <a:chExt cx="8460432" cy="4192"/>
          </a:xfrm>
        </p:grpSpPr>
        <p:cxnSp>
          <p:nvCxnSpPr>
            <p:cNvPr id="48" name="8 Conector recto">
              <a:extLst>
                <a:ext uri="{FF2B5EF4-FFF2-40B4-BE49-F238E27FC236}">
                  <a16:creationId xmlns:a16="http://schemas.microsoft.com/office/drawing/2014/main" id="{7FEBAA9A-515B-4E7A-A605-4E43EC035022}"/>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9 Conector recto">
              <a:extLst>
                <a:ext uri="{FF2B5EF4-FFF2-40B4-BE49-F238E27FC236}">
                  <a16:creationId xmlns:a16="http://schemas.microsoft.com/office/drawing/2014/main" id="{136C830F-5E6C-4F67-9574-55EABE31696F}"/>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08519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FB1705-525C-4990-AD28-2FA50D9B3C52}"/>
              </a:ext>
            </a:extLst>
          </p:cNvPr>
          <p:cNvSpPr>
            <a:spLocks noGrp="1"/>
          </p:cNvSpPr>
          <p:nvPr>
            <p:ph idx="1"/>
          </p:nvPr>
        </p:nvSpPr>
        <p:spPr>
          <a:xfrm>
            <a:off x="852327" y="1960536"/>
            <a:ext cx="10515600" cy="4351338"/>
          </a:xfrm>
        </p:spPr>
        <p:txBody>
          <a:bodyPr/>
          <a:lstStyle/>
          <a:p>
            <a:pPr>
              <a:buFont typeface="Wingdings" panose="05000000000000000000" pitchFamily="2" charset="2"/>
              <a:buChar char="ü"/>
            </a:pPr>
            <a:r>
              <a:rPr lang="es-EC" dirty="0"/>
              <a:t> Despliegue de infraestructura física y acceso a servicios de banda ancha</a:t>
            </a:r>
          </a:p>
          <a:p>
            <a:pPr>
              <a:buFont typeface="Wingdings" panose="05000000000000000000" pitchFamily="2" charset="2"/>
              <a:buChar char="ü"/>
            </a:pPr>
            <a:r>
              <a:rPr lang="es-EC" dirty="0"/>
              <a:t> Iniciativas de inclusión digital y generación de capacidades</a:t>
            </a:r>
          </a:p>
          <a:p>
            <a:pPr>
              <a:buFont typeface="Wingdings" panose="05000000000000000000" pitchFamily="2" charset="2"/>
              <a:buChar char="ü"/>
            </a:pPr>
            <a:r>
              <a:rPr lang="es-EC" dirty="0"/>
              <a:t> Conectividad en sectores estratégicos (educación y salud)</a:t>
            </a:r>
          </a:p>
          <a:p>
            <a:pPr>
              <a:buFont typeface="Wingdings" panose="05000000000000000000" pitchFamily="2" charset="2"/>
              <a:buChar char="§"/>
            </a:pPr>
            <a:endParaRPr lang="es-EC" dirty="0"/>
          </a:p>
          <a:p>
            <a:pPr>
              <a:buFont typeface="Wingdings" panose="05000000000000000000" pitchFamily="2" charset="2"/>
              <a:buChar char="§"/>
            </a:pPr>
            <a:endParaRPr lang="es-EC" dirty="0"/>
          </a:p>
          <a:p>
            <a:pPr marL="0" indent="0">
              <a:buNone/>
            </a:pPr>
            <a:r>
              <a:rPr lang="es-EC" dirty="0"/>
              <a:t>… pero las brechas digitales aún persisten</a:t>
            </a:r>
            <a:endParaRPr lang="en-US" dirty="0"/>
          </a:p>
        </p:txBody>
      </p:sp>
      <p:grpSp>
        <p:nvGrpSpPr>
          <p:cNvPr id="8" name="15 Grupo">
            <a:extLst>
              <a:ext uri="{FF2B5EF4-FFF2-40B4-BE49-F238E27FC236}">
                <a16:creationId xmlns:a16="http://schemas.microsoft.com/office/drawing/2014/main" id="{E7BFABCA-2772-4E56-9B11-AB93F8CF44B3}"/>
              </a:ext>
            </a:extLst>
          </p:cNvPr>
          <p:cNvGrpSpPr/>
          <p:nvPr/>
        </p:nvGrpSpPr>
        <p:grpSpPr>
          <a:xfrm>
            <a:off x="257967" y="1524804"/>
            <a:ext cx="11704320" cy="4192"/>
            <a:chOff x="360040" y="1052736"/>
            <a:chExt cx="8460432" cy="4192"/>
          </a:xfrm>
        </p:grpSpPr>
        <p:cxnSp>
          <p:nvCxnSpPr>
            <p:cNvPr id="9" name="8 Conector recto">
              <a:extLst>
                <a:ext uri="{FF2B5EF4-FFF2-40B4-BE49-F238E27FC236}">
                  <a16:creationId xmlns:a16="http://schemas.microsoft.com/office/drawing/2014/main" id="{68A5CA1F-2DB4-493F-AC19-DCA4C11AF79C}"/>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 name="9 Conector recto">
              <a:extLst>
                <a:ext uri="{FF2B5EF4-FFF2-40B4-BE49-F238E27FC236}">
                  <a16:creationId xmlns:a16="http://schemas.microsoft.com/office/drawing/2014/main" id="{8004E8C5-3033-40F5-A602-52FC0FD044D3}"/>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1" name="Text Placeholder 1">
            <a:extLst>
              <a:ext uri="{FF2B5EF4-FFF2-40B4-BE49-F238E27FC236}">
                <a16:creationId xmlns:a16="http://schemas.microsoft.com/office/drawing/2014/main" id="{1C48107E-F969-4C5B-ABF7-CDA97892C9DA}"/>
              </a:ext>
            </a:extLst>
          </p:cNvPr>
          <p:cNvSpPr txBox="1">
            <a:spLocks/>
          </p:cNvSpPr>
          <p:nvPr/>
        </p:nvSpPr>
        <p:spPr>
          <a:xfrm>
            <a:off x="203609" y="249569"/>
            <a:ext cx="11573197" cy="1159507"/>
          </a:xfrm>
          <a:prstGeom prst="rect">
            <a:avLst/>
          </a:prstGeom>
        </p:spPr>
        <p:txBody>
          <a:bodyPr vert="horz" lIns="91440" tIns="45720" rIns="91440" bIns="45720" rtlCol="0" anchor="ctr">
            <a:normAutofit lnSpcReduction="10000"/>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Incorporación de las TIC en las agendas políticas de los gobiernos de la región</a:t>
            </a:r>
            <a:endParaRPr lang="en-US" sz="3600" b="1" dirty="0">
              <a:solidFill>
                <a:schemeClr val="tx1"/>
              </a:solidFill>
              <a:latin typeface="+mj-lt"/>
            </a:endParaRPr>
          </a:p>
        </p:txBody>
      </p:sp>
    </p:spTree>
    <p:extLst>
      <p:ext uri="{BB962C8B-B14F-4D97-AF65-F5344CB8AC3E}">
        <p14:creationId xmlns:p14="http://schemas.microsoft.com/office/powerpoint/2010/main" val="1553506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FB1705-525C-4990-AD28-2FA50D9B3C52}"/>
              </a:ext>
            </a:extLst>
          </p:cNvPr>
          <p:cNvSpPr>
            <a:spLocks noGrp="1"/>
          </p:cNvSpPr>
          <p:nvPr>
            <p:ph idx="1"/>
          </p:nvPr>
        </p:nvSpPr>
        <p:spPr>
          <a:xfrm>
            <a:off x="852327" y="1810636"/>
            <a:ext cx="10515600" cy="4351338"/>
          </a:xfrm>
        </p:spPr>
        <p:txBody>
          <a:bodyPr>
            <a:normAutofit lnSpcReduction="10000"/>
          </a:bodyPr>
          <a:lstStyle/>
          <a:p>
            <a:pPr marL="0" indent="0">
              <a:buNone/>
            </a:pPr>
            <a:r>
              <a:rPr lang="es-EC" dirty="0"/>
              <a:t>El desarrollo digital de América Latina está condicionado por:</a:t>
            </a:r>
          </a:p>
          <a:p>
            <a:pPr marL="0" indent="0">
              <a:buNone/>
            </a:pPr>
            <a:endParaRPr lang="es-EC" dirty="0"/>
          </a:p>
          <a:p>
            <a:pPr>
              <a:spcBef>
                <a:spcPts val="600"/>
              </a:spcBef>
              <a:spcAft>
                <a:spcPts val="1200"/>
              </a:spcAft>
              <a:buFont typeface="Wingdings" panose="05000000000000000000" pitchFamily="2" charset="2"/>
              <a:buChar char="§"/>
            </a:pPr>
            <a:r>
              <a:rPr lang="es-EC" dirty="0"/>
              <a:t>Reducir la </a:t>
            </a:r>
            <a:r>
              <a:rPr lang="es-EC" b="1" i="1" dirty="0"/>
              <a:t>brecha de acceso </a:t>
            </a:r>
            <a:r>
              <a:rPr lang="es-EC" dirty="0"/>
              <a:t>– mejora de infraestructura y conectividad</a:t>
            </a:r>
          </a:p>
          <a:p>
            <a:pPr>
              <a:spcBef>
                <a:spcPts val="600"/>
              </a:spcBef>
              <a:spcAft>
                <a:spcPts val="1200"/>
              </a:spcAft>
              <a:buFont typeface="Wingdings" panose="05000000000000000000" pitchFamily="2" charset="2"/>
              <a:buChar char="§"/>
            </a:pPr>
            <a:r>
              <a:rPr lang="es-EC" dirty="0"/>
              <a:t>Reducir la </a:t>
            </a:r>
            <a:r>
              <a:rPr lang="es-EC" b="1" dirty="0"/>
              <a:t>brecha de uso </a:t>
            </a:r>
            <a:r>
              <a:rPr lang="es-EC" dirty="0"/>
              <a:t>– programas de inclusión y alfabetización digital</a:t>
            </a:r>
          </a:p>
          <a:p>
            <a:pPr>
              <a:spcBef>
                <a:spcPts val="600"/>
              </a:spcBef>
              <a:spcAft>
                <a:spcPts val="1200"/>
              </a:spcAft>
              <a:buFont typeface="Wingdings" panose="05000000000000000000" pitchFamily="2" charset="2"/>
              <a:buChar char="§"/>
            </a:pPr>
            <a:endParaRPr lang="es-EC" dirty="0"/>
          </a:p>
          <a:p>
            <a:pPr>
              <a:spcBef>
                <a:spcPts val="600"/>
              </a:spcBef>
              <a:spcAft>
                <a:spcPts val="1200"/>
              </a:spcAft>
              <a:buFont typeface="Wingdings" panose="05000000000000000000" pitchFamily="2" charset="2"/>
              <a:buChar char="§"/>
            </a:pPr>
            <a:r>
              <a:rPr lang="es-EC" dirty="0"/>
              <a:t>Reducir </a:t>
            </a:r>
            <a:r>
              <a:rPr lang="es-EC" b="1" i="1" dirty="0"/>
              <a:t>la brecha de apropiación </a:t>
            </a:r>
            <a:r>
              <a:rPr lang="es-EC" dirty="0"/>
              <a:t>– asimilación y adopción efectiva de las TIC en las actividades individuales e institucionales</a:t>
            </a:r>
            <a:endParaRPr lang="en-US" dirty="0"/>
          </a:p>
        </p:txBody>
      </p:sp>
      <p:sp>
        <p:nvSpPr>
          <p:cNvPr id="11" name="Text Placeholder 1">
            <a:extLst>
              <a:ext uri="{FF2B5EF4-FFF2-40B4-BE49-F238E27FC236}">
                <a16:creationId xmlns:a16="http://schemas.microsoft.com/office/drawing/2014/main" id="{1C48107E-F969-4C5B-ABF7-CDA97892C9DA}"/>
              </a:ext>
            </a:extLst>
          </p:cNvPr>
          <p:cNvSpPr txBox="1">
            <a:spLocks/>
          </p:cNvSpPr>
          <p:nvPr/>
        </p:nvSpPr>
        <p:spPr>
          <a:xfrm>
            <a:off x="300876" y="-33628"/>
            <a:ext cx="11573197" cy="115950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Apropiación digital</a:t>
            </a:r>
            <a:endParaRPr lang="en-US" sz="3600" b="1" dirty="0">
              <a:solidFill>
                <a:schemeClr val="tx1"/>
              </a:solidFill>
              <a:latin typeface="+mj-lt"/>
            </a:endParaRPr>
          </a:p>
        </p:txBody>
      </p:sp>
      <p:grpSp>
        <p:nvGrpSpPr>
          <p:cNvPr id="7" name="15 Grupo">
            <a:extLst>
              <a:ext uri="{FF2B5EF4-FFF2-40B4-BE49-F238E27FC236}">
                <a16:creationId xmlns:a16="http://schemas.microsoft.com/office/drawing/2014/main" id="{6ED08A97-A572-432A-AA6A-AE324A7F0F83}"/>
              </a:ext>
            </a:extLst>
          </p:cNvPr>
          <p:cNvGrpSpPr/>
          <p:nvPr/>
        </p:nvGrpSpPr>
        <p:grpSpPr>
          <a:xfrm>
            <a:off x="317927" y="925201"/>
            <a:ext cx="11704320" cy="4192"/>
            <a:chOff x="360040" y="1052736"/>
            <a:chExt cx="8460432" cy="4192"/>
          </a:xfrm>
        </p:grpSpPr>
        <p:cxnSp>
          <p:nvCxnSpPr>
            <p:cNvPr id="12" name="8 Conector recto">
              <a:extLst>
                <a:ext uri="{FF2B5EF4-FFF2-40B4-BE49-F238E27FC236}">
                  <a16:creationId xmlns:a16="http://schemas.microsoft.com/office/drawing/2014/main" id="{24B58D58-B1C2-42C6-9C52-4776F7682FBF}"/>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9 Conector recto">
              <a:extLst>
                <a:ext uri="{FF2B5EF4-FFF2-40B4-BE49-F238E27FC236}">
                  <a16:creationId xmlns:a16="http://schemas.microsoft.com/office/drawing/2014/main" id="{7024D2A5-116D-4688-8168-8BA2624759E9}"/>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Rectángulo 1">
            <a:extLst>
              <a:ext uri="{FF2B5EF4-FFF2-40B4-BE49-F238E27FC236}">
                <a16:creationId xmlns:a16="http://schemas.microsoft.com/office/drawing/2014/main" id="{EA09555A-8CD2-4F13-A664-ADE8DE5CF43A}"/>
              </a:ext>
            </a:extLst>
          </p:cNvPr>
          <p:cNvSpPr/>
          <p:nvPr/>
        </p:nvSpPr>
        <p:spPr>
          <a:xfrm>
            <a:off x="659567" y="4691923"/>
            <a:ext cx="11002781" cy="1470051"/>
          </a:xfrm>
          <a:prstGeom prst="rect">
            <a:avLst/>
          </a:prstGeom>
          <a:noFill/>
          <a:ln w="190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9878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EFB1705-525C-4990-AD28-2FA50D9B3C52}"/>
              </a:ext>
            </a:extLst>
          </p:cNvPr>
          <p:cNvSpPr>
            <a:spLocks noGrp="1"/>
          </p:cNvSpPr>
          <p:nvPr>
            <p:ph idx="1"/>
          </p:nvPr>
        </p:nvSpPr>
        <p:spPr>
          <a:xfrm>
            <a:off x="852327" y="1810636"/>
            <a:ext cx="10515600" cy="4351338"/>
          </a:xfrm>
        </p:spPr>
        <p:txBody>
          <a:bodyPr>
            <a:normAutofit/>
          </a:bodyPr>
          <a:lstStyle/>
          <a:p>
            <a:pPr>
              <a:buFont typeface="Wingdings" panose="05000000000000000000" pitchFamily="2" charset="2"/>
              <a:buChar char="§"/>
            </a:pPr>
            <a:r>
              <a:rPr lang="es-EC" dirty="0"/>
              <a:t>La apropiación y aprovechamiento de las tecnologías digitales impacta en el desarrollo productivo y en la redefinición de modelos de negocio</a:t>
            </a:r>
          </a:p>
          <a:p>
            <a:pPr>
              <a:buFont typeface="Wingdings" panose="05000000000000000000" pitchFamily="2" charset="2"/>
              <a:buChar char="§"/>
            </a:pPr>
            <a:endParaRPr lang="es-EC" dirty="0"/>
          </a:p>
          <a:p>
            <a:pPr>
              <a:buFont typeface="Wingdings" panose="05000000000000000000" pitchFamily="2" charset="2"/>
              <a:buChar char="§"/>
            </a:pPr>
            <a:r>
              <a:rPr lang="es-EC" dirty="0"/>
              <a:t>Oportunidad para incrementar la productividad y competitividad de las empresas</a:t>
            </a:r>
          </a:p>
          <a:p>
            <a:pPr marL="0" indent="0">
              <a:buNone/>
            </a:pPr>
            <a:endParaRPr lang="es-EC" dirty="0"/>
          </a:p>
          <a:p>
            <a:pPr marL="0" indent="0">
              <a:buNone/>
            </a:pPr>
            <a:r>
              <a:rPr lang="es-EC" dirty="0"/>
              <a:t>… Sin embargo, los objetivos de transformación digital en las </a:t>
            </a:r>
            <a:r>
              <a:rPr lang="es-EC" dirty="0" err="1"/>
              <a:t>Mipyme</a:t>
            </a:r>
            <a:r>
              <a:rPr lang="es-EC" dirty="0"/>
              <a:t> es aún limitado</a:t>
            </a:r>
          </a:p>
        </p:txBody>
      </p:sp>
      <p:sp>
        <p:nvSpPr>
          <p:cNvPr id="11" name="Text Placeholder 1">
            <a:extLst>
              <a:ext uri="{FF2B5EF4-FFF2-40B4-BE49-F238E27FC236}">
                <a16:creationId xmlns:a16="http://schemas.microsoft.com/office/drawing/2014/main" id="{1C48107E-F969-4C5B-ABF7-CDA97892C9DA}"/>
              </a:ext>
            </a:extLst>
          </p:cNvPr>
          <p:cNvSpPr txBox="1">
            <a:spLocks/>
          </p:cNvSpPr>
          <p:nvPr/>
        </p:nvSpPr>
        <p:spPr>
          <a:xfrm>
            <a:off x="300876" y="-33628"/>
            <a:ext cx="11573197" cy="115950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El camino hacia la Cuarta Revolución Industrial</a:t>
            </a:r>
            <a:endParaRPr lang="en-US" sz="3600" b="1" dirty="0">
              <a:solidFill>
                <a:schemeClr val="tx1"/>
              </a:solidFill>
              <a:latin typeface="+mj-lt"/>
            </a:endParaRPr>
          </a:p>
        </p:txBody>
      </p:sp>
      <p:grpSp>
        <p:nvGrpSpPr>
          <p:cNvPr id="7" name="15 Grupo">
            <a:extLst>
              <a:ext uri="{FF2B5EF4-FFF2-40B4-BE49-F238E27FC236}">
                <a16:creationId xmlns:a16="http://schemas.microsoft.com/office/drawing/2014/main" id="{6ED08A97-A572-432A-AA6A-AE324A7F0F83}"/>
              </a:ext>
            </a:extLst>
          </p:cNvPr>
          <p:cNvGrpSpPr/>
          <p:nvPr/>
        </p:nvGrpSpPr>
        <p:grpSpPr>
          <a:xfrm>
            <a:off x="317927" y="925201"/>
            <a:ext cx="11704320" cy="4192"/>
            <a:chOff x="360040" y="1052736"/>
            <a:chExt cx="8460432" cy="4192"/>
          </a:xfrm>
        </p:grpSpPr>
        <p:cxnSp>
          <p:nvCxnSpPr>
            <p:cNvPr id="12" name="8 Conector recto">
              <a:extLst>
                <a:ext uri="{FF2B5EF4-FFF2-40B4-BE49-F238E27FC236}">
                  <a16:creationId xmlns:a16="http://schemas.microsoft.com/office/drawing/2014/main" id="{24B58D58-B1C2-42C6-9C52-4776F7682FBF}"/>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3" name="9 Conector recto">
              <a:extLst>
                <a:ext uri="{FF2B5EF4-FFF2-40B4-BE49-F238E27FC236}">
                  <a16:creationId xmlns:a16="http://schemas.microsoft.com/office/drawing/2014/main" id="{7024D2A5-116D-4688-8168-8BA2624759E9}"/>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0746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Imagen 21" descr="Imagen que contiene texto, mapa&#10;&#10;Descripción generada automáticamente">
            <a:extLst>
              <a:ext uri="{FF2B5EF4-FFF2-40B4-BE49-F238E27FC236}">
                <a16:creationId xmlns:a16="http://schemas.microsoft.com/office/drawing/2014/main" id="{CEE1D686-2E84-4B23-9FE1-B7F6E5500E81}"/>
              </a:ext>
            </a:extLst>
          </p:cNvPr>
          <p:cNvPicPr>
            <a:picLocks noChangeAspect="1"/>
          </p:cNvPicPr>
          <p:nvPr/>
        </p:nvPicPr>
        <p:blipFill rotWithShape="1">
          <a:blip r:embed="rId2">
            <a:extLst>
              <a:ext uri="{28A0092B-C50C-407E-A947-70E740481C1C}">
                <a14:useLocalDpi xmlns:a14="http://schemas.microsoft.com/office/drawing/2010/main" val="0"/>
              </a:ext>
            </a:extLst>
          </a:blip>
          <a:srcRect l="1946"/>
          <a:stretch/>
        </p:blipFill>
        <p:spPr>
          <a:xfrm>
            <a:off x="-13690" y="91440"/>
            <a:ext cx="5734993" cy="6723104"/>
          </a:xfrm>
          <a:prstGeom prst="rect">
            <a:avLst/>
          </a:prstGeom>
        </p:spPr>
      </p:pic>
      <p:cxnSp>
        <p:nvCxnSpPr>
          <p:cNvPr id="4" name="Straight Connector 4">
            <a:extLst>
              <a:ext uri="{FF2B5EF4-FFF2-40B4-BE49-F238E27FC236}">
                <a16:creationId xmlns:a16="http://schemas.microsoft.com/office/drawing/2014/main" id="{10FBCA72-7585-4DD6-AC16-0ABA324806B0}"/>
              </a:ext>
            </a:extLst>
          </p:cNvPr>
          <p:cNvCxnSpPr/>
          <p:nvPr/>
        </p:nvCxnSpPr>
        <p:spPr>
          <a:xfrm>
            <a:off x="6128551" y="91440"/>
            <a:ext cx="0" cy="6675120"/>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Flowchart: Connector 6">
            <a:extLst>
              <a:ext uri="{FF2B5EF4-FFF2-40B4-BE49-F238E27FC236}">
                <a16:creationId xmlns:a16="http://schemas.microsoft.com/office/drawing/2014/main" id="{EFC58605-5F64-4326-9526-439454667A53}"/>
              </a:ext>
            </a:extLst>
          </p:cNvPr>
          <p:cNvSpPr/>
          <p:nvPr/>
        </p:nvSpPr>
        <p:spPr>
          <a:xfrm>
            <a:off x="6729221" y="1116143"/>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6" name="Flowchart: Connector 7">
            <a:extLst>
              <a:ext uri="{FF2B5EF4-FFF2-40B4-BE49-F238E27FC236}">
                <a16:creationId xmlns:a16="http://schemas.microsoft.com/office/drawing/2014/main" id="{15E63090-EA71-4AC8-8048-EEC26EB7C931}"/>
              </a:ext>
            </a:extLst>
          </p:cNvPr>
          <p:cNvSpPr/>
          <p:nvPr/>
        </p:nvSpPr>
        <p:spPr>
          <a:xfrm>
            <a:off x="6738085" y="34235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7" name="Flowchart: Connector 8">
            <a:extLst>
              <a:ext uri="{FF2B5EF4-FFF2-40B4-BE49-F238E27FC236}">
                <a16:creationId xmlns:a16="http://schemas.microsoft.com/office/drawing/2014/main" id="{F1CC2B04-AA16-4A90-A62A-67645524CCFB}"/>
              </a:ext>
            </a:extLst>
          </p:cNvPr>
          <p:cNvSpPr/>
          <p:nvPr/>
        </p:nvSpPr>
        <p:spPr>
          <a:xfrm>
            <a:off x="6750483" y="4631315"/>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sp>
        <p:nvSpPr>
          <p:cNvPr id="8" name="Flowchart: Connector 9">
            <a:extLst>
              <a:ext uri="{FF2B5EF4-FFF2-40B4-BE49-F238E27FC236}">
                <a16:creationId xmlns:a16="http://schemas.microsoft.com/office/drawing/2014/main" id="{F197A1BC-F719-48A8-9E93-DC1DBCD77929}"/>
              </a:ext>
            </a:extLst>
          </p:cNvPr>
          <p:cNvSpPr/>
          <p:nvPr/>
        </p:nvSpPr>
        <p:spPr>
          <a:xfrm>
            <a:off x="6768211" y="5798058"/>
            <a:ext cx="288000" cy="288000"/>
          </a:xfrm>
          <a:prstGeom prst="flowChartConnector">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9" name="Group 11">
            <a:extLst>
              <a:ext uri="{FF2B5EF4-FFF2-40B4-BE49-F238E27FC236}">
                <a16:creationId xmlns:a16="http://schemas.microsoft.com/office/drawing/2014/main" id="{CBD9E74F-876F-4413-88C7-54F30F26AC50}"/>
              </a:ext>
            </a:extLst>
          </p:cNvPr>
          <p:cNvGrpSpPr/>
          <p:nvPr/>
        </p:nvGrpSpPr>
        <p:grpSpPr>
          <a:xfrm>
            <a:off x="7449252" y="1058065"/>
            <a:ext cx="6498604" cy="684633"/>
            <a:chOff x="803640" y="3320303"/>
            <a:chExt cx="2845112" cy="513475"/>
          </a:xfrm>
        </p:grpSpPr>
        <p:sp>
          <p:nvSpPr>
            <p:cNvPr id="10" name="TextBox 12">
              <a:extLst>
                <a:ext uri="{FF2B5EF4-FFF2-40B4-BE49-F238E27FC236}">
                  <a16:creationId xmlns:a16="http://schemas.microsoft.com/office/drawing/2014/main" id="{6F00331D-63A0-4783-B7E8-1FF9007ECCC8}"/>
                </a:ext>
              </a:extLst>
            </p:cNvPr>
            <p:cNvSpPr txBox="1"/>
            <p:nvPr/>
          </p:nvSpPr>
          <p:spPr>
            <a:xfrm>
              <a:off x="803640" y="3579862"/>
              <a:ext cx="2845112"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La economía digital en el contexto del </a:t>
              </a:r>
              <a:r>
                <a:rPr lang="es-EC" altLang="ko-KR" sz="1600" dirty="0" err="1">
                  <a:solidFill>
                    <a:schemeClr val="tx1">
                      <a:lumMod val="75000"/>
                      <a:lumOff val="25000"/>
                    </a:schemeClr>
                  </a:solidFill>
                  <a:cs typeface="Arial" pitchFamily="34" charset="0"/>
                </a:rPr>
                <a:t>eLAC</a:t>
              </a:r>
              <a:endParaRPr lang="ko-KR" altLang="en-US" sz="1600" dirty="0">
                <a:solidFill>
                  <a:schemeClr val="tx1">
                    <a:lumMod val="75000"/>
                    <a:lumOff val="25000"/>
                  </a:schemeClr>
                </a:solidFill>
                <a:cs typeface="Arial" pitchFamily="34" charset="0"/>
              </a:endParaRPr>
            </a:p>
          </p:txBody>
        </p:sp>
        <p:sp>
          <p:nvSpPr>
            <p:cNvPr id="11" name="TextBox 13">
              <a:extLst>
                <a:ext uri="{FF2B5EF4-FFF2-40B4-BE49-F238E27FC236}">
                  <a16:creationId xmlns:a16="http://schemas.microsoft.com/office/drawing/2014/main" id="{89F57FF4-0CA6-46A6-BBD8-7E7EC590D288}"/>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C</a:t>
              </a:r>
              <a:r>
                <a:rPr lang="en-US" altLang="ko-KR" sz="2000" b="1" dirty="0" err="1">
                  <a:solidFill>
                    <a:schemeClr val="tx1">
                      <a:lumMod val="75000"/>
                      <a:lumOff val="25000"/>
                    </a:schemeClr>
                  </a:solidFill>
                  <a:cs typeface="Arial" pitchFamily="34" charset="0"/>
                </a:rPr>
                <a:t>ontexto</a:t>
              </a:r>
              <a:endParaRPr lang="ko-KR" altLang="en-US" sz="2000" b="1" dirty="0">
                <a:solidFill>
                  <a:schemeClr val="tx1">
                    <a:lumMod val="75000"/>
                    <a:lumOff val="25000"/>
                  </a:schemeClr>
                </a:solidFill>
                <a:cs typeface="Arial" pitchFamily="34" charset="0"/>
              </a:endParaRPr>
            </a:p>
          </p:txBody>
        </p:sp>
      </p:grpSp>
      <p:grpSp>
        <p:nvGrpSpPr>
          <p:cNvPr id="12" name="Group 14">
            <a:extLst>
              <a:ext uri="{FF2B5EF4-FFF2-40B4-BE49-F238E27FC236}">
                <a16:creationId xmlns:a16="http://schemas.microsoft.com/office/drawing/2014/main" id="{5EED47AC-5B0D-4ADB-B9F1-96B31FF8EB18}"/>
              </a:ext>
            </a:extLst>
          </p:cNvPr>
          <p:cNvGrpSpPr/>
          <p:nvPr/>
        </p:nvGrpSpPr>
        <p:grpSpPr>
          <a:xfrm>
            <a:off x="7407456" y="3302201"/>
            <a:ext cx="4584676" cy="930853"/>
            <a:chOff x="803640" y="3320303"/>
            <a:chExt cx="2059657" cy="698140"/>
          </a:xfrm>
        </p:grpSpPr>
        <p:sp>
          <p:nvSpPr>
            <p:cNvPr id="13" name="TextBox 15">
              <a:extLst>
                <a:ext uri="{FF2B5EF4-FFF2-40B4-BE49-F238E27FC236}">
                  <a16:creationId xmlns:a16="http://schemas.microsoft.com/office/drawing/2014/main" id="{A52D5051-0755-4282-AC21-A5E2D0B2AE52}"/>
                </a:ext>
              </a:extLst>
            </p:cNvPr>
            <p:cNvSpPr txBox="1"/>
            <p:nvPr/>
          </p:nvSpPr>
          <p:spPr>
            <a:xfrm>
              <a:off x="803640" y="3579862"/>
              <a:ext cx="2059657" cy="438581"/>
            </a:xfrm>
            <a:prstGeom prst="rect">
              <a:avLst/>
            </a:prstGeom>
            <a:noFill/>
          </p:spPr>
          <p:txBody>
            <a:bodyPr wrap="square" rtlCol="0">
              <a:spAutoFit/>
            </a:bodyPr>
            <a:lstStyle/>
            <a:p>
              <a:r>
                <a:rPr lang="en-US" altLang="ko-KR" sz="1600" dirty="0">
                  <a:solidFill>
                    <a:schemeClr val="tx1">
                      <a:lumMod val="75000"/>
                      <a:lumOff val="25000"/>
                    </a:schemeClr>
                  </a:solidFill>
                  <a:cs typeface="Arial" pitchFamily="34" charset="0"/>
                </a:rPr>
                <a:t>Marco general de </a:t>
              </a:r>
              <a:r>
                <a:rPr lang="en-US" altLang="ko-KR" sz="1600" dirty="0" err="1">
                  <a:solidFill>
                    <a:schemeClr val="tx1">
                      <a:lumMod val="75000"/>
                      <a:lumOff val="25000"/>
                    </a:schemeClr>
                  </a:solidFill>
                  <a:cs typeface="Arial" pitchFamily="34" charset="0"/>
                </a:rPr>
                <a:t>política</a:t>
              </a:r>
              <a:r>
                <a:rPr lang="en-US" altLang="ko-KR" sz="1600" dirty="0">
                  <a:solidFill>
                    <a:schemeClr val="tx1">
                      <a:lumMod val="75000"/>
                      <a:lumOff val="25000"/>
                    </a:schemeClr>
                  </a:solidFill>
                  <a:cs typeface="Arial" pitchFamily="34" charset="0"/>
                </a:rPr>
                <a:t> e </a:t>
              </a:r>
              <a:r>
                <a:rPr lang="en-US" altLang="ko-KR" sz="1600" dirty="0" err="1">
                  <a:solidFill>
                    <a:schemeClr val="tx1">
                      <a:lumMod val="75000"/>
                      <a:lumOff val="25000"/>
                    </a:schemeClr>
                  </a:solidFill>
                  <a:cs typeface="Arial" pitchFamily="34" charset="0"/>
                </a:rPr>
                <a:t>institucionalidad</a:t>
              </a:r>
              <a:r>
                <a:rPr lang="en-US" altLang="ko-KR" sz="1600" dirty="0">
                  <a:solidFill>
                    <a:schemeClr val="tx1">
                      <a:lumMod val="75000"/>
                      <a:lumOff val="25000"/>
                    </a:schemeClr>
                  </a:solidFill>
                  <a:cs typeface="Arial" pitchFamily="34" charset="0"/>
                </a:rPr>
                <a:t> </a:t>
              </a:r>
              <a:r>
                <a:rPr lang="en-US" altLang="ko-KR" sz="1600" dirty="0" err="1">
                  <a:solidFill>
                    <a:schemeClr val="tx1">
                      <a:lumMod val="75000"/>
                      <a:lumOff val="25000"/>
                    </a:schemeClr>
                  </a:solidFill>
                  <a:cs typeface="Arial" pitchFamily="34" charset="0"/>
                </a:rPr>
                <a:t>en</a:t>
              </a:r>
              <a:r>
                <a:rPr lang="en-US" altLang="ko-KR" sz="1600" dirty="0">
                  <a:solidFill>
                    <a:schemeClr val="tx1">
                      <a:lumMod val="75000"/>
                      <a:lumOff val="25000"/>
                    </a:schemeClr>
                  </a:solidFill>
                  <a:cs typeface="Arial" pitchFamily="34" charset="0"/>
                </a:rPr>
                <a:t> 9 </a:t>
              </a:r>
              <a:r>
                <a:rPr lang="en-US" altLang="ko-KR" sz="1600" dirty="0" err="1">
                  <a:solidFill>
                    <a:schemeClr val="tx1">
                      <a:lumMod val="75000"/>
                      <a:lumOff val="25000"/>
                    </a:schemeClr>
                  </a:solidFill>
                  <a:cs typeface="Arial" pitchFamily="34" charset="0"/>
                </a:rPr>
                <a:t>países</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región</a:t>
              </a:r>
              <a:endParaRPr lang="ko-KR" altLang="en-US" sz="1600" dirty="0">
                <a:solidFill>
                  <a:schemeClr val="tx1">
                    <a:lumMod val="75000"/>
                    <a:lumOff val="25000"/>
                  </a:schemeClr>
                </a:solidFill>
                <a:cs typeface="Arial" pitchFamily="34" charset="0"/>
              </a:endParaRPr>
            </a:p>
          </p:txBody>
        </p:sp>
        <p:sp>
          <p:nvSpPr>
            <p:cNvPr id="14" name="TextBox 16">
              <a:extLst>
                <a:ext uri="{FF2B5EF4-FFF2-40B4-BE49-F238E27FC236}">
                  <a16:creationId xmlns:a16="http://schemas.microsoft.com/office/drawing/2014/main" id="{40351364-C019-4EA3-B1FD-376534A198AE}"/>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tx1">
                      <a:lumMod val="75000"/>
                      <a:lumOff val="25000"/>
                    </a:schemeClr>
                  </a:solidFill>
                  <a:cs typeface="Arial" pitchFamily="34" charset="0"/>
                </a:rPr>
                <a:t>Políticas de apoyo a la digitalización</a:t>
              </a:r>
              <a:endParaRPr lang="ko-KR" altLang="en-US" sz="2000" b="1" dirty="0">
                <a:solidFill>
                  <a:schemeClr val="tx1">
                    <a:lumMod val="75000"/>
                    <a:lumOff val="25000"/>
                  </a:schemeClr>
                </a:solidFill>
                <a:cs typeface="Arial" pitchFamily="34" charset="0"/>
              </a:endParaRPr>
            </a:p>
          </p:txBody>
        </p:sp>
      </p:grpSp>
      <p:grpSp>
        <p:nvGrpSpPr>
          <p:cNvPr id="15" name="Group 17">
            <a:extLst>
              <a:ext uri="{FF2B5EF4-FFF2-40B4-BE49-F238E27FC236}">
                <a16:creationId xmlns:a16="http://schemas.microsoft.com/office/drawing/2014/main" id="{F0BD0FA0-51F6-4549-A230-D8FFAC8A2423}"/>
              </a:ext>
            </a:extLst>
          </p:cNvPr>
          <p:cNvGrpSpPr/>
          <p:nvPr/>
        </p:nvGrpSpPr>
        <p:grpSpPr>
          <a:xfrm>
            <a:off x="7413803" y="4538570"/>
            <a:ext cx="4563779" cy="1028797"/>
            <a:chOff x="794165" y="3320306"/>
            <a:chExt cx="2069132" cy="771599"/>
          </a:xfrm>
        </p:grpSpPr>
        <p:sp>
          <p:nvSpPr>
            <p:cNvPr id="16" name="TextBox 18">
              <a:extLst>
                <a:ext uri="{FF2B5EF4-FFF2-40B4-BE49-F238E27FC236}">
                  <a16:creationId xmlns:a16="http://schemas.microsoft.com/office/drawing/2014/main" id="{BD23CDC0-B28C-44A7-8B3F-6185377AA8BE}"/>
                </a:ext>
              </a:extLst>
            </p:cNvPr>
            <p:cNvSpPr txBox="1"/>
            <p:nvPr/>
          </p:nvSpPr>
          <p:spPr>
            <a:xfrm>
              <a:off x="794165" y="3837989"/>
              <a:ext cx="2059657" cy="253916"/>
            </a:xfrm>
            <a:prstGeom prst="rect">
              <a:avLst/>
            </a:prstGeom>
            <a:noFill/>
          </p:spPr>
          <p:txBody>
            <a:bodyPr wrap="square" rtlCol="0">
              <a:spAutoFit/>
            </a:bodyPr>
            <a:lstStyle/>
            <a:p>
              <a:r>
                <a:rPr lang="es-EC" altLang="ko-KR" sz="1600" dirty="0">
                  <a:solidFill>
                    <a:schemeClr val="tx1">
                      <a:lumMod val="75000"/>
                      <a:lumOff val="25000"/>
                    </a:schemeClr>
                  </a:solidFill>
                  <a:cs typeface="Arial" pitchFamily="34" charset="0"/>
                </a:rPr>
                <a:t>Implementación de iniciativas específicas </a:t>
              </a:r>
              <a:endParaRPr lang="ko-KR" altLang="en-US" sz="1600" dirty="0">
                <a:solidFill>
                  <a:schemeClr val="tx1">
                    <a:lumMod val="75000"/>
                    <a:lumOff val="25000"/>
                  </a:schemeClr>
                </a:solidFill>
                <a:cs typeface="Arial" pitchFamily="34" charset="0"/>
              </a:endParaRPr>
            </a:p>
          </p:txBody>
        </p:sp>
        <p:sp>
          <p:nvSpPr>
            <p:cNvPr id="17" name="TextBox 19">
              <a:extLst>
                <a:ext uri="{FF2B5EF4-FFF2-40B4-BE49-F238E27FC236}">
                  <a16:creationId xmlns:a16="http://schemas.microsoft.com/office/drawing/2014/main" id="{B172D6E3-62CA-49F5-955E-822CBD17E5CB}"/>
                </a:ext>
              </a:extLst>
            </p:cNvPr>
            <p:cNvSpPr txBox="1"/>
            <p:nvPr/>
          </p:nvSpPr>
          <p:spPr>
            <a:xfrm>
              <a:off x="803640" y="3320306"/>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Instrumentos</a:t>
              </a:r>
              <a:r>
                <a:rPr lang="en-US" altLang="ko-KR" sz="2000" b="1" dirty="0">
                  <a:solidFill>
                    <a:schemeClr val="tx1">
                      <a:lumMod val="75000"/>
                      <a:lumOff val="25000"/>
                    </a:schemeClr>
                  </a:solidFill>
                  <a:cs typeface="Arial" pitchFamily="34" charset="0"/>
                </a:rPr>
                <a:t> de </a:t>
              </a:r>
              <a:r>
                <a:rPr lang="en-US" altLang="ko-KR" sz="2000" b="1" dirty="0" err="1">
                  <a:solidFill>
                    <a:schemeClr val="tx1">
                      <a:lumMod val="75000"/>
                      <a:lumOff val="25000"/>
                    </a:schemeClr>
                  </a:solidFill>
                  <a:cs typeface="Arial" pitchFamily="34" charset="0"/>
                </a:rPr>
                <a:t>política</a:t>
              </a:r>
              <a:r>
                <a:rPr lang="en-US" altLang="ko-KR" sz="2000" b="1" dirty="0">
                  <a:solidFill>
                    <a:schemeClr val="tx1">
                      <a:lumMod val="75000"/>
                      <a:lumOff val="25000"/>
                    </a:schemeClr>
                  </a:solidFill>
                  <a:cs typeface="Arial" pitchFamily="34" charset="0"/>
                </a:rPr>
                <a:t> digital para las </a:t>
              </a:r>
              <a:r>
                <a:rPr lang="en-US" altLang="ko-KR" sz="2000" b="1" dirty="0" err="1">
                  <a:solidFill>
                    <a:schemeClr val="tx1">
                      <a:lumMod val="75000"/>
                      <a:lumOff val="25000"/>
                    </a:schemeClr>
                  </a:solidFill>
                  <a:cs typeface="Arial" pitchFamily="34" charset="0"/>
                </a:rPr>
                <a:t>Mipyme</a:t>
              </a:r>
              <a:endParaRPr lang="ko-KR" altLang="en-US" sz="2000" b="1" dirty="0">
                <a:solidFill>
                  <a:schemeClr val="tx1">
                    <a:lumMod val="75000"/>
                    <a:lumOff val="25000"/>
                  </a:schemeClr>
                </a:solidFill>
                <a:cs typeface="Arial" pitchFamily="34" charset="0"/>
              </a:endParaRPr>
            </a:p>
          </p:txBody>
        </p:sp>
      </p:grpSp>
      <p:grpSp>
        <p:nvGrpSpPr>
          <p:cNvPr id="18" name="Group 20">
            <a:extLst>
              <a:ext uri="{FF2B5EF4-FFF2-40B4-BE49-F238E27FC236}">
                <a16:creationId xmlns:a16="http://schemas.microsoft.com/office/drawing/2014/main" id="{CB158A6D-AB16-4F0E-8893-428E4058DA80}"/>
              </a:ext>
            </a:extLst>
          </p:cNvPr>
          <p:cNvGrpSpPr/>
          <p:nvPr/>
        </p:nvGrpSpPr>
        <p:grpSpPr>
          <a:xfrm>
            <a:off x="7479376" y="5788275"/>
            <a:ext cx="5633055" cy="684633"/>
            <a:chOff x="803640" y="3320303"/>
            <a:chExt cx="2059657" cy="513475"/>
          </a:xfrm>
        </p:grpSpPr>
        <p:sp>
          <p:nvSpPr>
            <p:cNvPr id="19" name="TextBox 21">
              <a:extLst>
                <a:ext uri="{FF2B5EF4-FFF2-40B4-BE49-F238E27FC236}">
                  <a16:creationId xmlns:a16="http://schemas.microsoft.com/office/drawing/2014/main" id="{669A4183-A4E4-4DFC-817A-A1C7A5C1F738}"/>
                </a:ext>
              </a:extLst>
            </p:cNvPr>
            <p:cNvSpPr txBox="1"/>
            <p:nvPr/>
          </p:nvSpPr>
          <p:spPr>
            <a:xfrm>
              <a:off x="803640" y="3579862"/>
              <a:ext cx="2059657" cy="253916"/>
            </a:xfrm>
            <a:prstGeom prst="rect">
              <a:avLst/>
            </a:prstGeom>
            <a:noFill/>
          </p:spPr>
          <p:txBody>
            <a:bodyPr wrap="square" rtlCol="0">
              <a:spAutoFit/>
            </a:bodyPr>
            <a:lstStyle/>
            <a:p>
              <a:endParaRPr lang="ko-KR" altLang="en-US" sz="1600" dirty="0">
                <a:solidFill>
                  <a:schemeClr val="tx1">
                    <a:lumMod val="75000"/>
                    <a:lumOff val="25000"/>
                  </a:schemeClr>
                </a:solidFill>
                <a:cs typeface="Arial" pitchFamily="34" charset="0"/>
              </a:endParaRPr>
            </a:p>
          </p:txBody>
        </p:sp>
        <p:sp>
          <p:nvSpPr>
            <p:cNvPr id="20" name="TextBox 22">
              <a:extLst>
                <a:ext uri="{FF2B5EF4-FFF2-40B4-BE49-F238E27FC236}">
                  <a16:creationId xmlns:a16="http://schemas.microsoft.com/office/drawing/2014/main" id="{BDD12CB6-5707-46BD-9E47-53F068F91DDE}"/>
                </a:ext>
              </a:extLst>
            </p:cNvPr>
            <p:cNvSpPr txBox="1"/>
            <p:nvPr/>
          </p:nvSpPr>
          <p:spPr>
            <a:xfrm>
              <a:off x="803640" y="3320303"/>
              <a:ext cx="2059657" cy="300083"/>
            </a:xfrm>
            <a:prstGeom prst="rect">
              <a:avLst/>
            </a:prstGeom>
            <a:noFill/>
          </p:spPr>
          <p:txBody>
            <a:bodyPr wrap="square" rtlCol="0">
              <a:spAutoFit/>
            </a:bodyPr>
            <a:lstStyle/>
            <a:p>
              <a:r>
                <a:rPr lang="en-US" altLang="ko-KR" sz="2000" b="1" dirty="0" err="1">
                  <a:solidFill>
                    <a:schemeClr val="tx1">
                      <a:lumMod val="75000"/>
                      <a:lumOff val="25000"/>
                    </a:schemeClr>
                  </a:solidFill>
                  <a:cs typeface="Arial" pitchFamily="34" charset="0"/>
                </a:rPr>
                <a:t>Conclusiones</a:t>
              </a:r>
              <a:endParaRPr lang="ko-KR" altLang="en-US" sz="1867" b="1" dirty="0">
                <a:solidFill>
                  <a:schemeClr val="tx1">
                    <a:lumMod val="75000"/>
                    <a:lumOff val="25000"/>
                  </a:schemeClr>
                </a:solidFill>
                <a:cs typeface="Arial" pitchFamily="34" charset="0"/>
              </a:endParaRPr>
            </a:p>
          </p:txBody>
        </p:sp>
      </p:grpSp>
      <p:pic>
        <p:nvPicPr>
          <p:cNvPr id="1028" name="Picture 4" descr="Bildergebnis für bandera brasil">
            <a:extLst>
              <a:ext uri="{FF2B5EF4-FFF2-40B4-BE49-F238E27FC236}">
                <a16:creationId xmlns:a16="http://schemas.microsoft.com/office/drawing/2014/main" id="{D815526F-70B5-4639-89B1-FC5EE8E42D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272" y="3118401"/>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Bildergebnis für bandera argentina boton">
            <a:extLst>
              <a:ext uri="{FF2B5EF4-FFF2-40B4-BE49-F238E27FC236}">
                <a16:creationId xmlns:a16="http://schemas.microsoft.com/office/drawing/2014/main" id="{5ECBDCCE-B31E-4F34-8141-DB53511B3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6632" y="4856443"/>
            <a:ext cx="457200" cy="457200"/>
          </a:xfrm>
          <a:prstGeom prst="rect">
            <a:avLst/>
          </a:prstGeom>
          <a:noFill/>
          <a:extLst>
            <a:ext uri="{909E8E84-426E-40DD-AFC4-6F175D3DCCD1}">
              <a14:hiddenFill xmlns:a14="http://schemas.microsoft.com/office/drawing/2010/main">
                <a:solidFill>
                  <a:srgbClr val="FFFFFF"/>
                </a:solidFill>
              </a14:hiddenFill>
            </a:ext>
          </a:extLst>
        </p:spPr>
      </p:pic>
      <p:pic>
        <p:nvPicPr>
          <p:cNvPr id="24" name="Imagen 23" descr="Imagen que contiene deporte&#10;&#10;Descripción generada automáticamente">
            <a:extLst>
              <a:ext uri="{FF2B5EF4-FFF2-40B4-BE49-F238E27FC236}">
                <a16:creationId xmlns:a16="http://schemas.microsoft.com/office/drawing/2014/main" id="{3CE7A09A-CFF8-4F5F-9E76-07A09C7CB76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08292" y="2217396"/>
            <a:ext cx="457200" cy="457200"/>
          </a:xfrm>
          <a:prstGeom prst="rect">
            <a:avLst/>
          </a:prstGeom>
        </p:spPr>
      </p:pic>
      <p:pic>
        <p:nvPicPr>
          <p:cNvPr id="26" name="Imagen 25" descr="Imagen que contiene suelo&#10;&#10;Descripción generada automáticamente">
            <a:extLst>
              <a:ext uri="{FF2B5EF4-FFF2-40B4-BE49-F238E27FC236}">
                <a16:creationId xmlns:a16="http://schemas.microsoft.com/office/drawing/2014/main" id="{DD4D7CA8-A21D-4DB7-B6F8-457CA2531DB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26419" y="2515172"/>
            <a:ext cx="457200" cy="457200"/>
          </a:xfrm>
          <a:prstGeom prst="rect">
            <a:avLst/>
          </a:prstGeom>
        </p:spPr>
      </p:pic>
      <p:pic>
        <p:nvPicPr>
          <p:cNvPr id="28" name="Imagen 27">
            <a:extLst>
              <a:ext uri="{FF2B5EF4-FFF2-40B4-BE49-F238E27FC236}">
                <a16:creationId xmlns:a16="http://schemas.microsoft.com/office/drawing/2014/main" id="{8279073C-D926-42B8-9CBC-FFA1C0E87B7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82975" y="1491386"/>
            <a:ext cx="457200" cy="457200"/>
          </a:xfrm>
          <a:prstGeom prst="rect">
            <a:avLst/>
          </a:prstGeom>
        </p:spPr>
      </p:pic>
      <p:pic>
        <p:nvPicPr>
          <p:cNvPr id="30" name="Imagen 29">
            <a:extLst>
              <a:ext uri="{FF2B5EF4-FFF2-40B4-BE49-F238E27FC236}">
                <a16:creationId xmlns:a16="http://schemas.microsoft.com/office/drawing/2014/main" id="{FC481D3E-152E-43EC-8226-52CD22D6543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23692" y="1688381"/>
            <a:ext cx="457200" cy="457200"/>
          </a:xfrm>
          <a:prstGeom prst="rect">
            <a:avLst/>
          </a:prstGeom>
        </p:spPr>
      </p:pic>
      <p:pic>
        <p:nvPicPr>
          <p:cNvPr id="1024" name="Imagen 1023" descr="Imagen que contiene imágenes prediseñadas&#10;&#10;Descripción generada automáticamente">
            <a:extLst>
              <a:ext uri="{FF2B5EF4-FFF2-40B4-BE49-F238E27FC236}">
                <a16:creationId xmlns:a16="http://schemas.microsoft.com/office/drawing/2014/main" id="{A267099D-3334-414C-B4A9-B4CA78C647C2}"/>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74380" y="719091"/>
            <a:ext cx="457200" cy="457200"/>
          </a:xfrm>
          <a:prstGeom prst="rect">
            <a:avLst/>
          </a:prstGeom>
        </p:spPr>
      </p:pic>
      <p:pic>
        <p:nvPicPr>
          <p:cNvPr id="1027" name="Imagen 1026">
            <a:extLst>
              <a:ext uri="{FF2B5EF4-FFF2-40B4-BE49-F238E27FC236}">
                <a16:creationId xmlns:a16="http://schemas.microsoft.com/office/drawing/2014/main" id="{DA5591AB-6452-4CD3-8951-CE80A2970F5F}"/>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525269" y="3077801"/>
            <a:ext cx="416870" cy="416870"/>
          </a:xfrm>
          <a:prstGeom prst="rect">
            <a:avLst/>
          </a:prstGeom>
        </p:spPr>
      </p:pic>
      <p:pic>
        <p:nvPicPr>
          <p:cNvPr id="1031" name="Imagen 1030">
            <a:extLst>
              <a:ext uri="{FF2B5EF4-FFF2-40B4-BE49-F238E27FC236}">
                <a16:creationId xmlns:a16="http://schemas.microsoft.com/office/drawing/2014/main" id="{2147F5E9-1340-47A0-8C0D-FD24F6EEC69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584535" y="4081370"/>
            <a:ext cx="457200" cy="457200"/>
          </a:xfrm>
          <a:prstGeom prst="rect">
            <a:avLst/>
          </a:prstGeom>
        </p:spPr>
      </p:pic>
      <p:sp>
        <p:nvSpPr>
          <p:cNvPr id="1033" name="CuadroTexto 1032">
            <a:extLst>
              <a:ext uri="{FF2B5EF4-FFF2-40B4-BE49-F238E27FC236}">
                <a16:creationId xmlns:a16="http://schemas.microsoft.com/office/drawing/2014/main" id="{25FCAFA6-941E-4BAC-BBF9-738943CEBEC4}"/>
              </a:ext>
            </a:extLst>
          </p:cNvPr>
          <p:cNvSpPr txBox="1"/>
          <p:nvPr/>
        </p:nvSpPr>
        <p:spPr>
          <a:xfrm>
            <a:off x="4356219" y="3405431"/>
            <a:ext cx="497252" cy="261610"/>
          </a:xfrm>
          <a:prstGeom prst="rect">
            <a:avLst/>
          </a:prstGeom>
          <a:solidFill>
            <a:schemeClr val="bg1"/>
          </a:solidFill>
          <a:ln>
            <a:solidFill>
              <a:schemeClr val="tx1"/>
            </a:solidFill>
          </a:ln>
        </p:spPr>
        <p:txBody>
          <a:bodyPr wrap="square" rtlCol="0">
            <a:spAutoFit/>
          </a:bodyPr>
          <a:lstStyle/>
          <a:p>
            <a:r>
              <a:rPr lang="es-EC" sz="1050" dirty="0"/>
              <a:t>Brasil</a:t>
            </a:r>
            <a:endParaRPr lang="en-US" sz="1050" dirty="0"/>
          </a:p>
        </p:txBody>
      </p:sp>
      <p:sp>
        <p:nvSpPr>
          <p:cNvPr id="42" name="CuadroTexto 41">
            <a:extLst>
              <a:ext uri="{FF2B5EF4-FFF2-40B4-BE49-F238E27FC236}">
                <a16:creationId xmlns:a16="http://schemas.microsoft.com/office/drawing/2014/main" id="{693D5D51-BCF5-4958-9ED6-0EFCA09B3F85}"/>
              </a:ext>
            </a:extLst>
          </p:cNvPr>
          <p:cNvSpPr txBox="1"/>
          <p:nvPr/>
        </p:nvSpPr>
        <p:spPr>
          <a:xfrm>
            <a:off x="3044396" y="5309562"/>
            <a:ext cx="721672" cy="253916"/>
          </a:xfrm>
          <a:prstGeom prst="rect">
            <a:avLst/>
          </a:prstGeom>
          <a:solidFill>
            <a:schemeClr val="bg1"/>
          </a:solidFill>
          <a:ln>
            <a:solidFill>
              <a:schemeClr val="tx1"/>
            </a:solidFill>
          </a:ln>
        </p:spPr>
        <p:txBody>
          <a:bodyPr wrap="none" rtlCol="0">
            <a:spAutoFit/>
          </a:bodyPr>
          <a:lstStyle/>
          <a:p>
            <a:r>
              <a:rPr lang="es-EC" sz="1050" dirty="0"/>
              <a:t>Argentina</a:t>
            </a:r>
            <a:endParaRPr lang="en-US" sz="1050" dirty="0"/>
          </a:p>
        </p:txBody>
      </p:sp>
      <p:sp>
        <p:nvSpPr>
          <p:cNvPr id="43" name="CuadroTexto 42">
            <a:extLst>
              <a:ext uri="{FF2B5EF4-FFF2-40B4-BE49-F238E27FC236}">
                <a16:creationId xmlns:a16="http://schemas.microsoft.com/office/drawing/2014/main" id="{2DBD01D1-73C3-4582-AA8B-558278EE3511}"/>
              </a:ext>
            </a:extLst>
          </p:cNvPr>
          <p:cNvSpPr txBox="1"/>
          <p:nvPr/>
        </p:nvSpPr>
        <p:spPr>
          <a:xfrm>
            <a:off x="2584535" y="4555964"/>
            <a:ext cx="497252" cy="261610"/>
          </a:xfrm>
          <a:prstGeom prst="rect">
            <a:avLst/>
          </a:prstGeom>
          <a:solidFill>
            <a:schemeClr val="bg1"/>
          </a:solidFill>
          <a:ln>
            <a:solidFill>
              <a:schemeClr val="tx1"/>
            </a:solidFill>
          </a:ln>
        </p:spPr>
        <p:txBody>
          <a:bodyPr wrap="square" rtlCol="0">
            <a:spAutoFit/>
          </a:bodyPr>
          <a:lstStyle/>
          <a:p>
            <a:r>
              <a:rPr lang="es-EC" sz="1050" dirty="0"/>
              <a:t>Chile</a:t>
            </a:r>
            <a:endParaRPr lang="en-US" sz="1050" dirty="0"/>
          </a:p>
        </p:txBody>
      </p:sp>
      <p:sp>
        <p:nvSpPr>
          <p:cNvPr id="44" name="CuadroTexto 43">
            <a:extLst>
              <a:ext uri="{FF2B5EF4-FFF2-40B4-BE49-F238E27FC236}">
                <a16:creationId xmlns:a16="http://schemas.microsoft.com/office/drawing/2014/main" id="{B684785D-3DC1-4821-995E-04C36E50541F}"/>
              </a:ext>
            </a:extLst>
          </p:cNvPr>
          <p:cNvSpPr txBox="1"/>
          <p:nvPr/>
        </p:nvSpPr>
        <p:spPr>
          <a:xfrm>
            <a:off x="2628321" y="3486405"/>
            <a:ext cx="497252" cy="261610"/>
          </a:xfrm>
          <a:prstGeom prst="rect">
            <a:avLst/>
          </a:prstGeom>
          <a:solidFill>
            <a:schemeClr val="bg1"/>
          </a:solidFill>
          <a:ln>
            <a:solidFill>
              <a:schemeClr val="tx1"/>
            </a:solidFill>
          </a:ln>
        </p:spPr>
        <p:txBody>
          <a:bodyPr wrap="square" rtlCol="0">
            <a:spAutoFit/>
          </a:bodyPr>
          <a:lstStyle/>
          <a:p>
            <a:r>
              <a:rPr lang="es-EC" sz="1050" dirty="0"/>
              <a:t>Perú</a:t>
            </a:r>
            <a:endParaRPr lang="en-US" sz="1050" dirty="0"/>
          </a:p>
        </p:txBody>
      </p:sp>
      <p:sp>
        <p:nvSpPr>
          <p:cNvPr id="45" name="CuadroTexto 44">
            <a:extLst>
              <a:ext uri="{FF2B5EF4-FFF2-40B4-BE49-F238E27FC236}">
                <a16:creationId xmlns:a16="http://schemas.microsoft.com/office/drawing/2014/main" id="{C7831612-875A-47BD-B3DC-47A2EFFABAC9}"/>
              </a:ext>
            </a:extLst>
          </p:cNvPr>
          <p:cNvSpPr txBox="1"/>
          <p:nvPr/>
        </p:nvSpPr>
        <p:spPr>
          <a:xfrm>
            <a:off x="1714259" y="2936854"/>
            <a:ext cx="678105" cy="253916"/>
          </a:xfrm>
          <a:prstGeom prst="rect">
            <a:avLst/>
          </a:prstGeom>
          <a:solidFill>
            <a:schemeClr val="bg1"/>
          </a:solidFill>
          <a:ln>
            <a:solidFill>
              <a:schemeClr val="tx1"/>
            </a:solidFill>
          </a:ln>
        </p:spPr>
        <p:txBody>
          <a:bodyPr wrap="square" rtlCol="0">
            <a:spAutoFit/>
          </a:bodyPr>
          <a:lstStyle/>
          <a:p>
            <a:r>
              <a:rPr lang="es-EC" sz="1050" dirty="0"/>
              <a:t>Ecuador</a:t>
            </a:r>
            <a:endParaRPr lang="en-US" sz="1050" dirty="0"/>
          </a:p>
        </p:txBody>
      </p:sp>
      <p:sp>
        <p:nvSpPr>
          <p:cNvPr id="46" name="CuadroTexto 45">
            <a:extLst>
              <a:ext uri="{FF2B5EF4-FFF2-40B4-BE49-F238E27FC236}">
                <a16:creationId xmlns:a16="http://schemas.microsoft.com/office/drawing/2014/main" id="{7A194260-0222-4FDD-B3ED-D0E2C783FE3C}"/>
              </a:ext>
            </a:extLst>
          </p:cNvPr>
          <p:cNvSpPr txBox="1"/>
          <p:nvPr/>
        </p:nvSpPr>
        <p:spPr>
          <a:xfrm>
            <a:off x="2953496" y="2528591"/>
            <a:ext cx="721672" cy="253916"/>
          </a:xfrm>
          <a:prstGeom prst="rect">
            <a:avLst/>
          </a:prstGeom>
          <a:solidFill>
            <a:schemeClr val="bg1"/>
          </a:solidFill>
          <a:ln>
            <a:solidFill>
              <a:schemeClr val="tx1"/>
            </a:solidFill>
          </a:ln>
        </p:spPr>
        <p:txBody>
          <a:bodyPr wrap="square" rtlCol="0">
            <a:spAutoFit/>
          </a:bodyPr>
          <a:lstStyle/>
          <a:p>
            <a:r>
              <a:rPr lang="es-EC" sz="1050" dirty="0"/>
              <a:t>Colombia</a:t>
            </a:r>
            <a:endParaRPr lang="en-US" sz="1050" dirty="0"/>
          </a:p>
        </p:txBody>
      </p:sp>
      <p:sp>
        <p:nvSpPr>
          <p:cNvPr id="48" name="CuadroTexto 47">
            <a:extLst>
              <a:ext uri="{FF2B5EF4-FFF2-40B4-BE49-F238E27FC236}">
                <a16:creationId xmlns:a16="http://schemas.microsoft.com/office/drawing/2014/main" id="{5C2C6DC2-9347-44C8-9751-89943CBF84B0}"/>
              </a:ext>
            </a:extLst>
          </p:cNvPr>
          <p:cNvSpPr txBox="1"/>
          <p:nvPr/>
        </p:nvSpPr>
        <p:spPr>
          <a:xfrm>
            <a:off x="211857" y="1146466"/>
            <a:ext cx="578256" cy="253916"/>
          </a:xfrm>
          <a:prstGeom prst="rect">
            <a:avLst/>
          </a:prstGeom>
          <a:solidFill>
            <a:schemeClr val="bg1"/>
          </a:solidFill>
          <a:ln>
            <a:solidFill>
              <a:schemeClr val="tx1"/>
            </a:solidFill>
          </a:ln>
        </p:spPr>
        <p:txBody>
          <a:bodyPr wrap="square" rtlCol="0">
            <a:spAutoFit/>
          </a:bodyPr>
          <a:lstStyle/>
          <a:p>
            <a:r>
              <a:rPr lang="es-EC" sz="1050" dirty="0"/>
              <a:t>México</a:t>
            </a:r>
            <a:endParaRPr lang="en-US" sz="1050" dirty="0"/>
          </a:p>
        </p:txBody>
      </p:sp>
      <p:sp>
        <p:nvSpPr>
          <p:cNvPr id="49" name="CuadroTexto 48">
            <a:extLst>
              <a:ext uri="{FF2B5EF4-FFF2-40B4-BE49-F238E27FC236}">
                <a16:creationId xmlns:a16="http://schemas.microsoft.com/office/drawing/2014/main" id="{377CD973-0A73-43D5-9053-3898639CAC20}"/>
              </a:ext>
            </a:extLst>
          </p:cNvPr>
          <p:cNvSpPr txBox="1"/>
          <p:nvPr/>
        </p:nvSpPr>
        <p:spPr>
          <a:xfrm>
            <a:off x="2530380" y="1466070"/>
            <a:ext cx="798746" cy="253916"/>
          </a:xfrm>
          <a:prstGeom prst="rect">
            <a:avLst/>
          </a:prstGeom>
          <a:solidFill>
            <a:schemeClr val="bg1"/>
          </a:solidFill>
          <a:ln>
            <a:solidFill>
              <a:schemeClr val="tx1"/>
            </a:solidFill>
          </a:ln>
        </p:spPr>
        <p:txBody>
          <a:bodyPr wrap="square" rtlCol="0">
            <a:spAutoFit/>
          </a:bodyPr>
          <a:lstStyle/>
          <a:p>
            <a:r>
              <a:rPr lang="es-EC" sz="1050" dirty="0"/>
              <a:t>Costa Rica</a:t>
            </a:r>
            <a:endParaRPr lang="en-US" sz="1050" dirty="0"/>
          </a:p>
        </p:txBody>
      </p:sp>
      <p:sp>
        <p:nvSpPr>
          <p:cNvPr id="50" name="CuadroTexto 49">
            <a:extLst>
              <a:ext uri="{FF2B5EF4-FFF2-40B4-BE49-F238E27FC236}">
                <a16:creationId xmlns:a16="http://schemas.microsoft.com/office/drawing/2014/main" id="{678C2B54-2734-48D9-A06C-54A0E6D23EE6}"/>
              </a:ext>
            </a:extLst>
          </p:cNvPr>
          <p:cNvSpPr txBox="1"/>
          <p:nvPr/>
        </p:nvSpPr>
        <p:spPr>
          <a:xfrm>
            <a:off x="590077" y="2019241"/>
            <a:ext cx="798745" cy="253916"/>
          </a:xfrm>
          <a:prstGeom prst="rect">
            <a:avLst/>
          </a:prstGeom>
          <a:solidFill>
            <a:schemeClr val="bg1"/>
          </a:solidFill>
          <a:ln>
            <a:solidFill>
              <a:schemeClr val="tx1"/>
            </a:solidFill>
          </a:ln>
        </p:spPr>
        <p:txBody>
          <a:bodyPr wrap="square" rtlCol="0">
            <a:spAutoFit/>
          </a:bodyPr>
          <a:lstStyle/>
          <a:p>
            <a:r>
              <a:rPr lang="es-EC" sz="1050" dirty="0"/>
              <a:t>El Salvador</a:t>
            </a:r>
            <a:endParaRPr lang="en-US" sz="1050" dirty="0"/>
          </a:p>
        </p:txBody>
      </p:sp>
      <p:sp>
        <p:nvSpPr>
          <p:cNvPr id="51" name="Flowchart: Connector 7">
            <a:extLst>
              <a:ext uri="{FF2B5EF4-FFF2-40B4-BE49-F238E27FC236}">
                <a16:creationId xmlns:a16="http://schemas.microsoft.com/office/drawing/2014/main" id="{7A692174-D0AC-42EB-97F9-BB6DDD899086}"/>
              </a:ext>
            </a:extLst>
          </p:cNvPr>
          <p:cNvSpPr/>
          <p:nvPr/>
        </p:nvSpPr>
        <p:spPr>
          <a:xfrm>
            <a:off x="6738085" y="2213459"/>
            <a:ext cx="288000" cy="288000"/>
          </a:xfrm>
          <a:prstGeom prst="flowChartConnector">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400"/>
          </a:p>
        </p:txBody>
      </p:sp>
      <p:grpSp>
        <p:nvGrpSpPr>
          <p:cNvPr id="52" name="Group 14">
            <a:extLst>
              <a:ext uri="{FF2B5EF4-FFF2-40B4-BE49-F238E27FC236}">
                <a16:creationId xmlns:a16="http://schemas.microsoft.com/office/drawing/2014/main" id="{AAC26472-58DA-4A33-8957-8464ED110628}"/>
              </a:ext>
            </a:extLst>
          </p:cNvPr>
          <p:cNvGrpSpPr/>
          <p:nvPr/>
        </p:nvGrpSpPr>
        <p:grpSpPr>
          <a:xfrm>
            <a:off x="7407456" y="2135826"/>
            <a:ext cx="4584676" cy="684633"/>
            <a:chOff x="803640" y="3320303"/>
            <a:chExt cx="2059657" cy="513475"/>
          </a:xfrm>
        </p:grpSpPr>
        <p:sp>
          <p:nvSpPr>
            <p:cNvPr id="53" name="TextBox 15">
              <a:extLst>
                <a:ext uri="{FF2B5EF4-FFF2-40B4-BE49-F238E27FC236}">
                  <a16:creationId xmlns:a16="http://schemas.microsoft.com/office/drawing/2014/main" id="{7B5D1995-8228-417A-B758-717270A4FFCE}"/>
                </a:ext>
              </a:extLst>
            </p:cNvPr>
            <p:cNvSpPr txBox="1"/>
            <p:nvPr/>
          </p:nvSpPr>
          <p:spPr>
            <a:xfrm>
              <a:off x="803640" y="3579862"/>
              <a:ext cx="2059657" cy="253916"/>
            </a:xfrm>
            <a:prstGeom prst="rect">
              <a:avLst/>
            </a:prstGeom>
            <a:noFill/>
          </p:spPr>
          <p:txBody>
            <a:bodyPr wrap="square" rtlCol="0">
              <a:spAutoFit/>
            </a:bodyPr>
            <a:lstStyle/>
            <a:p>
              <a:r>
                <a:rPr lang="en-US" altLang="ko-KR" sz="1600" dirty="0" err="1">
                  <a:solidFill>
                    <a:schemeClr val="tx1">
                      <a:lumMod val="75000"/>
                      <a:lumOff val="25000"/>
                    </a:schemeClr>
                  </a:solidFill>
                  <a:cs typeface="Arial" pitchFamily="34" charset="0"/>
                </a:rPr>
                <a:t>Alcance</a:t>
              </a:r>
              <a:r>
                <a:rPr lang="en-US" altLang="ko-KR" sz="1600" dirty="0">
                  <a:solidFill>
                    <a:schemeClr val="tx1">
                      <a:lumMod val="75000"/>
                      <a:lumOff val="25000"/>
                    </a:schemeClr>
                  </a:solidFill>
                  <a:cs typeface="Arial" pitchFamily="34" charset="0"/>
                </a:rPr>
                <a:t> de la </a:t>
              </a:r>
              <a:r>
                <a:rPr lang="en-US" altLang="ko-KR" sz="1600" dirty="0" err="1">
                  <a:solidFill>
                    <a:schemeClr val="tx1">
                      <a:lumMod val="75000"/>
                      <a:lumOff val="25000"/>
                    </a:schemeClr>
                  </a:solidFill>
                  <a:cs typeface="Arial" pitchFamily="34" charset="0"/>
                </a:rPr>
                <a:t>investigación</a:t>
              </a:r>
              <a:r>
                <a:rPr lang="en-US" altLang="ko-KR" sz="1600" dirty="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54" name="TextBox 16">
              <a:extLst>
                <a:ext uri="{FF2B5EF4-FFF2-40B4-BE49-F238E27FC236}">
                  <a16:creationId xmlns:a16="http://schemas.microsoft.com/office/drawing/2014/main" id="{2532A4EB-A42C-40D8-9C38-A7C2497A2094}"/>
                </a:ext>
              </a:extLst>
            </p:cNvPr>
            <p:cNvSpPr txBox="1"/>
            <p:nvPr/>
          </p:nvSpPr>
          <p:spPr>
            <a:xfrm>
              <a:off x="803640" y="3320303"/>
              <a:ext cx="2059657" cy="300083"/>
            </a:xfrm>
            <a:prstGeom prst="rect">
              <a:avLst/>
            </a:prstGeom>
            <a:noFill/>
          </p:spPr>
          <p:txBody>
            <a:bodyPr wrap="square" rtlCol="0">
              <a:spAutoFit/>
            </a:bodyPr>
            <a:lstStyle/>
            <a:p>
              <a:r>
                <a:rPr lang="es-EC" altLang="ko-KR" sz="2000" b="1" dirty="0">
                  <a:solidFill>
                    <a:schemeClr val="accent1"/>
                  </a:solidFill>
                  <a:cs typeface="Arial" pitchFamily="34" charset="0"/>
                </a:rPr>
                <a:t>Objetivo del estudio</a:t>
              </a:r>
              <a:endParaRPr lang="ko-KR" altLang="en-US" sz="2000" b="1" dirty="0">
                <a:solidFill>
                  <a:schemeClr val="accent1"/>
                </a:solidFill>
                <a:cs typeface="Arial" pitchFamily="34" charset="0"/>
              </a:endParaRPr>
            </a:p>
          </p:txBody>
        </p:sp>
      </p:grpSp>
    </p:spTree>
    <p:extLst>
      <p:ext uri="{BB962C8B-B14F-4D97-AF65-F5344CB8AC3E}">
        <p14:creationId xmlns:p14="http://schemas.microsoft.com/office/powerpoint/2010/main" val="1904380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ext Placeholder 1">
            <a:extLst>
              <a:ext uri="{FF2B5EF4-FFF2-40B4-BE49-F238E27FC236}">
                <a16:creationId xmlns:a16="http://schemas.microsoft.com/office/drawing/2014/main" id="{25A88D1E-F910-4B1E-918F-E36A20A1F3E9}"/>
              </a:ext>
            </a:extLst>
          </p:cNvPr>
          <p:cNvSpPr txBox="1">
            <a:spLocks/>
          </p:cNvSpPr>
          <p:nvPr/>
        </p:nvSpPr>
        <p:spPr>
          <a:xfrm>
            <a:off x="212943" y="182872"/>
            <a:ext cx="11573197" cy="724247"/>
          </a:xfrm>
          <a:prstGeom prst="rect">
            <a:avLst/>
          </a:prstGeom>
        </p:spPr>
        <p:txBody>
          <a:bodyPr vert="horz" lIns="91440" tIns="45720" rIns="91440" bIns="45720" rtlCol="0" anchor="ctr">
            <a:normAutofit/>
          </a:bodyP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EC" sz="3600" b="1" dirty="0">
                <a:solidFill>
                  <a:schemeClr val="tx1"/>
                </a:solidFill>
                <a:latin typeface="+mj-lt"/>
              </a:rPr>
              <a:t>Objetivos</a:t>
            </a:r>
            <a:endParaRPr lang="en-US" sz="3600" b="1" dirty="0">
              <a:solidFill>
                <a:schemeClr val="tx1"/>
              </a:solidFill>
              <a:latin typeface="+mj-lt"/>
            </a:endParaRPr>
          </a:p>
        </p:txBody>
      </p:sp>
      <p:grpSp>
        <p:nvGrpSpPr>
          <p:cNvPr id="47" name="15 Grupo">
            <a:extLst>
              <a:ext uri="{FF2B5EF4-FFF2-40B4-BE49-F238E27FC236}">
                <a16:creationId xmlns:a16="http://schemas.microsoft.com/office/drawing/2014/main" id="{B98B6AB9-B0D8-4B2E-99AE-E3D13457987B}"/>
              </a:ext>
            </a:extLst>
          </p:cNvPr>
          <p:cNvGrpSpPr/>
          <p:nvPr/>
        </p:nvGrpSpPr>
        <p:grpSpPr>
          <a:xfrm>
            <a:off x="310457" y="907119"/>
            <a:ext cx="11704320" cy="4192"/>
            <a:chOff x="360040" y="1052736"/>
            <a:chExt cx="8460432" cy="4192"/>
          </a:xfrm>
        </p:grpSpPr>
        <p:cxnSp>
          <p:nvCxnSpPr>
            <p:cNvPr id="48" name="8 Conector recto">
              <a:extLst>
                <a:ext uri="{FF2B5EF4-FFF2-40B4-BE49-F238E27FC236}">
                  <a16:creationId xmlns:a16="http://schemas.microsoft.com/office/drawing/2014/main" id="{7FEBAA9A-515B-4E7A-A605-4E43EC035022}"/>
                </a:ext>
              </a:extLst>
            </p:cNvPr>
            <p:cNvCxnSpPr/>
            <p:nvPr/>
          </p:nvCxnSpPr>
          <p:spPr>
            <a:xfrm>
              <a:off x="360040" y="1052736"/>
              <a:ext cx="3779912" cy="0"/>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9" name="9 Conector recto">
              <a:extLst>
                <a:ext uri="{FF2B5EF4-FFF2-40B4-BE49-F238E27FC236}">
                  <a16:creationId xmlns:a16="http://schemas.microsoft.com/office/drawing/2014/main" id="{136C830F-5E6C-4F67-9574-55EABE31696F}"/>
                </a:ext>
              </a:extLst>
            </p:cNvPr>
            <p:cNvCxnSpPr/>
            <p:nvPr/>
          </p:nvCxnSpPr>
          <p:spPr>
            <a:xfrm flipV="1">
              <a:off x="2520280" y="1052736"/>
              <a:ext cx="6300192" cy="4192"/>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3" name="Marcador de contenido 2">
            <a:extLst>
              <a:ext uri="{FF2B5EF4-FFF2-40B4-BE49-F238E27FC236}">
                <a16:creationId xmlns:a16="http://schemas.microsoft.com/office/drawing/2014/main" id="{19F28A05-1E98-4BAC-B7A0-2AB5FB2F966F}"/>
              </a:ext>
            </a:extLst>
          </p:cNvPr>
          <p:cNvSpPr>
            <a:spLocks noGrp="1"/>
          </p:cNvSpPr>
          <p:nvPr>
            <p:ph idx="1"/>
          </p:nvPr>
        </p:nvSpPr>
        <p:spPr>
          <a:xfrm>
            <a:off x="838200" y="1825625"/>
            <a:ext cx="10515600" cy="4695096"/>
          </a:xfrm>
        </p:spPr>
        <p:txBody>
          <a:bodyPr>
            <a:normAutofit fontScale="92500" lnSpcReduction="20000"/>
          </a:bodyPr>
          <a:lstStyle/>
          <a:p>
            <a:pPr>
              <a:spcBef>
                <a:spcPts val="0"/>
              </a:spcBef>
              <a:spcAft>
                <a:spcPts val="1200"/>
              </a:spcAft>
              <a:buFont typeface="Wingdings" panose="05000000000000000000" pitchFamily="2" charset="2"/>
              <a:buChar char="§"/>
            </a:pPr>
            <a:r>
              <a:rPr lang="es-EC" sz="3000" dirty="0"/>
              <a:t> Mapeo general de políticas enfocadas al desarrollo digital en nueve países de la región (Argentina, Brasil, Chile, Colombia, Costa Rica, Ecuador, El Salvador, México y Perú)</a:t>
            </a:r>
          </a:p>
          <a:p>
            <a:pPr>
              <a:spcBef>
                <a:spcPts val="0"/>
              </a:spcBef>
              <a:spcAft>
                <a:spcPts val="1200"/>
              </a:spcAft>
              <a:buFont typeface="Wingdings" panose="05000000000000000000" pitchFamily="2" charset="2"/>
              <a:buChar char="§"/>
            </a:pPr>
            <a:endParaRPr lang="es-EC" sz="3000" dirty="0"/>
          </a:p>
          <a:p>
            <a:pPr>
              <a:spcBef>
                <a:spcPts val="0"/>
              </a:spcBef>
              <a:spcAft>
                <a:spcPts val="1200"/>
              </a:spcAft>
              <a:buFont typeface="Wingdings" panose="05000000000000000000" pitchFamily="2" charset="2"/>
              <a:buChar char="§"/>
            </a:pPr>
            <a:r>
              <a:rPr lang="es-EC" sz="3000" dirty="0"/>
              <a:t> Identificación de iniciativas dirigidas especialmente a apoyar el proceso de adopción digital en las </a:t>
            </a:r>
            <a:r>
              <a:rPr lang="es-EC" sz="3000" dirty="0" err="1"/>
              <a:t>Mipyme</a:t>
            </a:r>
            <a:endParaRPr lang="es-EC" sz="3000" dirty="0"/>
          </a:p>
          <a:p>
            <a:pPr>
              <a:spcBef>
                <a:spcPts val="0"/>
              </a:spcBef>
              <a:spcAft>
                <a:spcPts val="1200"/>
              </a:spcAft>
              <a:buFont typeface="Wingdings" panose="05000000000000000000" pitchFamily="2" charset="2"/>
              <a:buChar char="§"/>
            </a:pPr>
            <a:endParaRPr lang="es-EC" dirty="0"/>
          </a:p>
          <a:p>
            <a:pPr>
              <a:spcBef>
                <a:spcPts val="0"/>
              </a:spcBef>
              <a:spcAft>
                <a:spcPts val="1200"/>
              </a:spcAft>
              <a:buFont typeface="Wingdings" panose="05000000000000000000" pitchFamily="2" charset="2"/>
              <a:buChar char="§"/>
            </a:pPr>
            <a:endParaRPr lang="es-EC" sz="3000" dirty="0"/>
          </a:p>
          <a:p>
            <a:pPr marL="0" indent="0" algn="just">
              <a:spcBef>
                <a:spcPts val="0"/>
              </a:spcBef>
              <a:spcAft>
                <a:spcPts val="1200"/>
              </a:spcAft>
              <a:buNone/>
            </a:pPr>
            <a:r>
              <a:rPr lang="es-EC" sz="3000" dirty="0">
                <a:solidFill>
                  <a:schemeClr val="accent2">
                    <a:lumMod val="50000"/>
                  </a:schemeClr>
                </a:solidFill>
              </a:rPr>
              <a:t>El proceso de política en materia digital se encuentra en una fase de construcción en los diferentes países, por lo que las iniciativas experimentan una evolución constante, sujeta muchas veces a variaciones de enfoque y estrategia.</a:t>
            </a:r>
          </a:p>
          <a:p>
            <a:pPr marL="0" indent="0">
              <a:spcBef>
                <a:spcPts val="0"/>
              </a:spcBef>
              <a:spcAft>
                <a:spcPts val="1200"/>
              </a:spcAft>
              <a:buNone/>
            </a:pPr>
            <a:endParaRPr lang="es-EC" dirty="0"/>
          </a:p>
          <a:p>
            <a:endParaRPr lang="en-US" dirty="0"/>
          </a:p>
        </p:txBody>
      </p:sp>
    </p:spTree>
    <p:extLst>
      <p:ext uri="{BB962C8B-B14F-4D97-AF65-F5344CB8AC3E}">
        <p14:creationId xmlns:p14="http://schemas.microsoft.com/office/powerpoint/2010/main" val="35456945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1004</TotalTime>
  <Words>3795</Words>
  <Application>Microsoft Office PowerPoint</Application>
  <PresentationFormat>Panorámica</PresentationFormat>
  <Paragraphs>410</Paragraphs>
  <Slides>37</Slides>
  <Notes>23</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37</vt:i4>
      </vt:variant>
    </vt:vector>
  </HeadingPairs>
  <TitlesOfParts>
    <vt:vector size="42" baseType="lpstr">
      <vt:lpstr>Arial</vt:lpstr>
      <vt:lpstr>Calibri</vt:lpstr>
      <vt:lpstr>Calibri Light</vt:lpstr>
      <vt:lpstr>Wingdings</vt:lpstr>
      <vt:lpstr>Tema de Office</vt:lpstr>
      <vt:lpstr>Políticas e instrumentos para fomentar la incorporación de tecnologías digitales en el desarrollo empresarial de las MIPYMES en América Latina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Políticas e instrumentos para fomentar la incorporación de tecnologías digitales en el desarrollo empresarial de las MIPYMES en América Latina</dc:title>
  <dc:creator>andi heredia</dc:creator>
  <cp:lastModifiedBy>andi heredia</cp:lastModifiedBy>
  <cp:revision>79</cp:revision>
  <dcterms:created xsi:type="dcterms:W3CDTF">2019-06-06T15:18:40Z</dcterms:created>
  <dcterms:modified xsi:type="dcterms:W3CDTF">2019-06-07T08:03:36Z</dcterms:modified>
</cp:coreProperties>
</file>