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F109"/>
    <a:srgbClr val="D806B0"/>
    <a:srgbClr val="FE08CF"/>
    <a:srgbClr val="7209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erhe\Desktop\Analisis%20Tren%20Maya\PI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erhe\Desktop\Analisis%20Tren%20Maya\PI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erhe\Desktop\Analisis%20Tren%20Maya\PI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erhe\Desktop\Analisis%20Tren%20Maya\TAREA%20Program\Maya17_Pij.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erhe\Desktop\Analisis%20Tren%20Maya\TAREA%20Program\Maya17_Pj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erhe\Desktop\Analisis%20Tren%20Maya\TAREA%20Program\Maya17_Qij.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9815613679655"/>
          <c:y val="0.15535847492747615"/>
          <c:w val="0.84923228791920358"/>
          <c:h val="0.61383860350789488"/>
        </c:manualLayout>
      </c:layout>
      <c:lineChart>
        <c:grouping val="standard"/>
        <c:varyColors val="0"/>
        <c:ser>
          <c:idx val="0"/>
          <c:order val="0"/>
          <c:tx>
            <c:strRef>
              <c:f>Hoja1!$C$6</c:f>
              <c:strCache>
                <c:ptCount val="1"/>
                <c:pt idx="0">
                  <c:v>Campeche</c:v>
                </c:pt>
              </c:strCache>
            </c:strRef>
          </c:tx>
          <c:spPr>
            <a:ln w="34925" cap="rnd">
              <a:solidFill>
                <a:schemeClr val="accent1"/>
              </a:solidFill>
              <a:round/>
            </a:ln>
            <a:effectLst>
              <a:outerShdw blurRad="63500" dist="38100" dir="5400000" rotWithShape="0">
                <a:srgbClr val="000000">
                  <a:alpha val="65000"/>
                </a:srgbClr>
              </a:outerShdw>
            </a:effectLst>
          </c:spPr>
          <c:marker>
            <c:symbol val="none"/>
          </c:marker>
          <c:cat>
            <c:strRef>
              <c:f>Hoja1!$D$3:$R$3</c:f>
              <c:strCach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2016R</c:v>
                </c:pt>
                <c:pt idx="14">
                  <c:v>2017P</c:v>
                </c:pt>
              </c:strCache>
            </c:strRef>
          </c:cat>
          <c:val>
            <c:numRef>
              <c:f>Hoja1!$D$6:$R$6</c:f>
              <c:numCache>
                <c:formatCode>###\ ###\ ###\ ###\ ##0</c:formatCode>
                <c:ptCount val="15"/>
                <c:pt idx="0">
                  <c:v>1047511.322</c:v>
                </c:pt>
                <c:pt idx="1">
                  <c:v>1059561.0249999999</c:v>
                </c:pt>
                <c:pt idx="2">
                  <c:v>1038533.775</c:v>
                </c:pt>
                <c:pt idx="3">
                  <c:v>1014280.35</c:v>
                </c:pt>
                <c:pt idx="4">
                  <c:v>947575.49300000002</c:v>
                </c:pt>
                <c:pt idx="5">
                  <c:v>867231.04399999999</c:v>
                </c:pt>
                <c:pt idx="6">
                  <c:v>780757.429</c:v>
                </c:pt>
                <c:pt idx="7">
                  <c:v>753968.59100000001</c:v>
                </c:pt>
                <c:pt idx="8">
                  <c:v>726503.85600000003</c:v>
                </c:pt>
                <c:pt idx="9">
                  <c:v>714787.06499999994</c:v>
                </c:pt>
                <c:pt idx="10">
                  <c:v>721085.06299999997</c:v>
                </c:pt>
                <c:pt idx="11">
                  <c:v>687268.58200000005</c:v>
                </c:pt>
                <c:pt idx="12">
                  <c:v>638740.80299999996</c:v>
                </c:pt>
                <c:pt idx="13">
                  <c:v>601213.978</c:v>
                </c:pt>
                <c:pt idx="14">
                  <c:v>538379.68999999994</c:v>
                </c:pt>
              </c:numCache>
            </c:numRef>
          </c:val>
          <c:smooth val="0"/>
          <c:extLst>
            <c:ext xmlns:c16="http://schemas.microsoft.com/office/drawing/2014/chart" uri="{C3380CC4-5D6E-409C-BE32-E72D297353CC}">
              <c16:uniqueId val="{00000000-B5F4-493C-9EBC-981DAEF00B6B}"/>
            </c:ext>
          </c:extLst>
        </c:ser>
        <c:ser>
          <c:idx val="1"/>
          <c:order val="1"/>
          <c:tx>
            <c:strRef>
              <c:f>Hoja1!$C$7</c:f>
              <c:strCache>
                <c:ptCount val="1"/>
                <c:pt idx="0">
                  <c:v>Chiapas</c:v>
                </c:pt>
              </c:strCache>
            </c:strRef>
          </c:tx>
          <c:spPr>
            <a:ln w="34925" cap="rnd">
              <a:solidFill>
                <a:schemeClr val="accent2"/>
              </a:solidFill>
              <a:round/>
            </a:ln>
            <a:effectLst>
              <a:outerShdw blurRad="63500" dist="38100" dir="5400000" rotWithShape="0">
                <a:srgbClr val="000000">
                  <a:alpha val="65000"/>
                </a:srgbClr>
              </a:outerShdw>
            </a:effectLst>
          </c:spPr>
          <c:marker>
            <c:symbol val="none"/>
          </c:marker>
          <c:cat>
            <c:strRef>
              <c:f>Hoja1!$D$3:$R$3</c:f>
              <c:strCach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2016R</c:v>
                </c:pt>
                <c:pt idx="14">
                  <c:v>2017P</c:v>
                </c:pt>
              </c:strCache>
            </c:strRef>
          </c:cat>
          <c:val>
            <c:numRef>
              <c:f>Hoja1!$D$7:$R$7</c:f>
              <c:numCache>
                <c:formatCode>###\ ###\ ###\ ###\ ##0</c:formatCode>
                <c:ptCount val="15"/>
                <c:pt idx="0">
                  <c:v>248123.22700000001</c:v>
                </c:pt>
                <c:pt idx="1">
                  <c:v>238375.89</c:v>
                </c:pt>
                <c:pt idx="2">
                  <c:v>240279.55900000001</c:v>
                </c:pt>
                <c:pt idx="3">
                  <c:v>248414.302</c:v>
                </c:pt>
                <c:pt idx="4">
                  <c:v>252536.304</c:v>
                </c:pt>
                <c:pt idx="5">
                  <c:v>258289.89</c:v>
                </c:pt>
                <c:pt idx="6">
                  <c:v>256698.36199999999</c:v>
                </c:pt>
                <c:pt idx="7">
                  <c:v>270989.33100000001</c:v>
                </c:pt>
                <c:pt idx="8">
                  <c:v>279446.58399999997</c:v>
                </c:pt>
                <c:pt idx="9">
                  <c:v>284733.625</c:v>
                </c:pt>
                <c:pt idx="10">
                  <c:v>280925.27299999999</c:v>
                </c:pt>
                <c:pt idx="11">
                  <c:v>295158.11300000001</c:v>
                </c:pt>
                <c:pt idx="12">
                  <c:v>290463.614</c:v>
                </c:pt>
                <c:pt idx="13">
                  <c:v>290720.22600000002</c:v>
                </c:pt>
                <c:pt idx="14">
                  <c:v>281832.641</c:v>
                </c:pt>
              </c:numCache>
            </c:numRef>
          </c:val>
          <c:smooth val="0"/>
          <c:extLst>
            <c:ext xmlns:c16="http://schemas.microsoft.com/office/drawing/2014/chart" uri="{C3380CC4-5D6E-409C-BE32-E72D297353CC}">
              <c16:uniqueId val="{00000001-B5F4-493C-9EBC-981DAEF00B6B}"/>
            </c:ext>
          </c:extLst>
        </c:ser>
        <c:ser>
          <c:idx val="2"/>
          <c:order val="2"/>
          <c:tx>
            <c:strRef>
              <c:f>Hoja1!$C$8</c:f>
              <c:strCache>
                <c:ptCount val="1"/>
                <c:pt idx="0">
                  <c:v>Quintana Roo</c:v>
                </c:pt>
              </c:strCache>
            </c:strRef>
          </c:tx>
          <c:spPr>
            <a:ln w="34925" cap="rnd">
              <a:solidFill>
                <a:srgbClr val="FE08CF"/>
              </a:solidFill>
              <a:round/>
            </a:ln>
            <a:effectLst>
              <a:outerShdw blurRad="63500" dist="38100" dir="5400000" rotWithShape="0">
                <a:srgbClr val="000000">
                  <a:alpha val="65000"/>
                </a:srgbClr>
              </a:outerShdw>
            </a:effectLst>
          </c:spPr>
          <c:marker>
            <c:symbol val="none"/>
          </c:marker>
          <c:cat>
            <c:strRef>
              <c:f>Hoja1!$D$3:$R$3</c:f>
              <c:strCach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2016R</c:v>
                </c:pt>
                <c:pt idx="14">
                  <c:v>2017P</c:v>
                </c:pt>
              </c:strCache>
            </c:strRef>
          </c:cat>
          <c:val>
            <c:numRef>
              <c:f>Hoja1!$D$8:$R$8</c:f>
              <c:numCache>
                <c:formatCode>###\ ###\ ###\ ###\ ##0</c:formatCode>
                <c:ptCount val="15"/>
                <c:pt idx="0">
                  <c:v>144233.01999999999</c:v>
                </c:pt>
                <c:pt idx="1">
                  <c:v>156941.59899999999</c:v>
                </c:pt>
                <c:pt idx="2">
                  <c:v>163681.66399999999</c:v>
                </c:pt>
                <c:pt idx="3">
                  <c:v>174364.522</c:v>
                </c:pt>
                <c:pt idx="4">
                  <c:v>192904.58199999999</c:v>
                </c:pt>
                <c:pt idx="5">
                  <c:v>203018.58100000001</c:v>
                </c:pt>
                <c:pt idx="6">
                  <c:v>185671.74600000001</c:v>
                </c:pt>
                <c:pt idx="7">
                  <c:v>195148.82800000001</c:v>
                </c:pt>
                <c:pt idx="8">
                  <c:v>206053.84899999999</c:v>
                </c:pt>
                <c:pt idx="9">
                  <c:v>215709.87100000001</c:v>
                </c:pt>
                <c:pt idx="10">
                  <c:v>225272.66699999999</c:v>
                </c:pt>
                <c:pt idx="11">
                  <c:v>233661.538</c:v>
                </c:pt>
                <c:pt idx="12">
                  <c:v>245512.27499999999</c:v>
                </c:pt>
                <c:pt idx="13">
                  <c:v>263393.36700000003</c:v>
                </c:pt>
                <c:pt idx="14">
                  <c:v>275083.59299999999</c:v>
                </c:pt>
              </c:numCache>
            </c:numRef>
          </c:val>
          <c:smooth val="0"/>
          <c:extLst>
            <c:ext xmlns:c16="http://schemas.microsoft.com/office/drawing/2014/chart" uri="{C3380CC4-5D6E-409C-BE32-E72D297353CC}">
              <c16:uniqueId val="{00000002-B5F4-493C-9EBC-981DAEF00B6B}"/>
            </c:ext>
          </c:extLst>
        </c:ser>
        <c:ser>
          <c:idx val="3"/>
          <c:order val="3"/>
          <c:tx>
            <c:strRef>
              <c:f>Hoja1!$C$9</c:f>
              <c:strCache>
                <c:ptCount val="1"/>
                <c:pt idx="0">
                  <c:v>Tabasco </c:v>
                </c:pt>
              </c:strCache>
            </c:strRef>
          </c:tx>
          <c:spPr>
            <a:ln w="34925" cap="rnd">
              <a:solidFill>
                <a:srgbClr val="7209FD"/>
              </a:solidFill>
              <a:round/>
            </a:ln>
            <a:effectLst>
              <a:outerShdw blurRad="63500" dist="38100" dir="5400000" rotWithShape="0">
                <a:srgbClr val="000000">
                  <a:alpha val="65000"/>
                </a:srgbClr>
              </a:outerShdw>
            </a:effectLst>
          </c:spPr>
          <c:marker>
            <c:symbol val="none"/>
          </c:marker>
          <c:cat>
            <c:strRef>
              <c:f>Hoja1!$D$3:$R$3</c:f>
              <c:strCach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2016R</c:v>
                </c:pt>
                <c:pt idx="14">
                  <c:v>2017P</c:v>
                </c:pt>
              </c:strCache>
            </c:strRef>
          </c:cat>
          <c:val>
            <c:numRef>
              <c:f>Hoja1!$D$9:$R$9</c:f>
              <c:numCache>
                <c:formatCode>###\ ###\ ###\ ###\ ##0</c:formatCode>
                <c:ptCount val="15"/>
                <c:pt idx="0">
                  <c:v>374891.40399999998</c:v>
                </c:pt>
                <c:pt idx="1">
                  <c:v>391243.02899999998</c:v>
                </c:pt>
                <c:pt idx="2">
                  <c:v>421079.73200000002</c:v>
                </c:pt>
                <c:pt idx="3">
                  <c:v>445309.61599999998</c:v>
                </c:pt>
                <c:pt idx="4">
                  <c:v>454079.11300000001</c:v>
                </c:pt>
                <c:pt idx="5">
                  <c:v>475202.82699999999</c:v>
                </c:pt>
                <c:pt idx="6">
                  <c:v>495944.15899999999</c:v>
                </c:pt>
                <c:pt idx="7">
                  <c:v>525011.91700000002</c:v>
                </c:pt>
                <c:pt idx="8">
                  <c:v>549751.13100000005</c:v>
                </c:pt>
                <c:pt idx="9">
                  <c:v>564003.81099999999</c:v>
                </c:pt>
                <c:pt idx="10">
                  <c:v>553628.20499999996</c:v>
                </c:pt>
                <c:pt idx="11">
                  <c:v>562825.47100000002</c:v>
                </c:pt>
                <c:pt idx="12">
                  <c:v>559067.97100000002</c:v>
                </c:pt>
                <c:pt idx="13">
                  <c:v>529964.24600000004</c:v>
                </c:pt>
                <c:pt idx="14">
                  <c:v>503692.076</c:v>
                </c:pt>
              </c:numCache>
            </c:numRef>
          </c:val>
          <c:smooth val="0"/>
          <c:extLst>
            <c:ext xmlns:c16="http://schemas.microsoft.com/office/drawing/2014/chart" uri="{C3380CC4-5D6E-409C-BE32-E72D297353CC}">
              <c16:uniqueId val="{00000003-B5F4-493C-9EBC-981DAEF00B6B}"/>
            </c:ext>
          </c:extLst>
        </c:ser>
        <c:ser>
          <c:idx val="4"/>
          <c:order val="4"/>
          <c:tx>
            <c:strRef>
              <c:f>Hoja1!$C$10</c:f>
              <c:strCache>
                <c:ptCount val="1"/>
                <c:pt idx="0">
                  <c:v>Yucatán </c:v>
                </c:pt>
              </c:strCache>
            </c:strRef>
          </c:tx>
          <c:spPr>
            <a:ln w="34925" cap="rnd">
              <a:solidFill>
                <a:srgbClr val="FFC000"/>
              </a:solidFill>
              <a:round/>
            </a:ln>
            <a:effectLst>
              <a:outerShdw blurRad="63500" dist="38100" dir="5400000" rotWithShape="0">
                <a:srgbClr val="000000">
                  <a:alpha val="65000"/>
                </a:srgbClr>
              </a:outerShdw>
            </a:effectLst>
          </c:spPr>
          <c:marker>
            <c:symbol val="none"/>
          </c:marker>
          <c:cat>
            <c:strRef>
              <c:f>Hoja1!$D$3:$R$3</c:f>
              <c:strCach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2016R</c:v>
                </c:pt>
                <c:pt idx="14">
                  <c:v>2017P</c:v>
                </c:pt>
              </c:strCache>
            </c:strRef>
          </c:cat>
          <c:val>
            <c:numRef>
              <c:f>Hoja1!$D$10:$R$10</c:f>
              <c:numCache>
                <c:formatCode>###\ ###\ ###\ ###\ ##0</c:formatCode>
                <c:ptCount val="15"/>
                <c:pt idx="0">
                  <c:v>161636.497</c:v>
                </c:pt>
                <c:pt idx="1">
                  <c:v>169013.747</c:v>
                </c:pt>
                <c:pt idx="2">
                  <c:v>176907.68100000001</c:v>
                </c:pt>
                <c:pt idx="3">
                  <c:v>185462.60200000001</c:v>
                </c:pt>
                <c:pt idx="4">
                  <c:v>191217.07500000001</c:v>
                </c:pt>
                <c:pt idx="5">
                  <c:v>193158.62299999999</c:v>
                </c:pt>
                <c:pt idx="6">
                  <c:v>189365.45800000001</c:v>
                </c:pt>
                <c:pt idx="7">
                  <c:v>196149.981</c:v>
                </c:pt>
                <c:pt idx="8">
                  <c:v>202893.85</c:v>
                </c:pt>
                <c:pt idx="9">
                  <c:v>214700.59899999999</c:v>
                </c:pt>
                <c:pt idx="10">
                  <c:v>215788.23699999999</c:v>
                </c:pt>
                <c:pt idx="11">
                  <c:v>223091.269</c:v>
                </c:pt>
                <c:pt idx="12">
                  <c:v>232221.15700000001</c:v>
                </c:pt>
                <c:pt idx="13">
                  <c:v>242440.579</c:v>
                </c:pt>
                <c:pt idx="14">
                  <c:v>249613.573</c:v>
                </c:pt>
              </c:numCache>
            </c:numRef>
          </c:val>
          <c:smooth val="0"/>
          <c:extLst>
            <c:ext xmlns:c16="http://schemas.microsoft.com/office/drawing/2014/chart" uri="{C3380CC4-5D6E-409C-BE32-E72D297353CC}">
              <c16:uniqueId val="{00000004-B5F4-493C-9EBC-981DAEF00B6B}"/>
            </c:ext>
          </c:extLst>
        </c:ser>
        <c:dLbls>
          <c:showLegendKey val="0"/>
          <c:showVal val="0"/>
          <c:showCatName val="0"/>
          <c:showSerName val="0"/>
          <c:showPercent val="0"/>
          <c:showBubbleSize val="0"/>
        </c:dLbls>
        <c:smooth val="0"/>
        <c:axId val="419996544"/>
        <c:axId val="419997328"/>
      </c:lineChart>
      <c:catAx>
        <c:axId val="419996544"/>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MX"/>
                  <a:t>Años </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crossAx val="419997328"/>
        <c:crosses val="autoZero"/>
        <c:auto val="1"/>
        <c:lblAlgn val="ctr"/>
        <c:lblOffset val="100"/>
        <c:noMultiLvlLbl val="0"/>
      </c:catAx>
      <c:valAx>
        <c:axId val="41999732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MX"/>
                  <a:t>Millones de Pesos </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MX"/>
            </a:p>
          </c:txPr>
        </c:title>
        <c:numFmt formatCode="###\ ###\ ###\ ###\ ##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crossAx val="419996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Hoja1!$C$16</c:f>
              <c:strCache>
                <c:ptCount val="1"/>
                <c:pt idx="0">
                  <c:v>Nacional </c:v>
                </c:pt>
              </c:strCache>
            </c:strRef>
          </c:tx>
          <c:spPr>
            <a:ln w="34925" cap="rnd">
              <a:solidFill>
                <a:srgbClr val="03F109"/>
              </a:solidFill>
              <a:round/>
            </a:ln>
            <a:effectLst>
              <a:outerShdw blurRad="63500" dist="38100" dir="5400000" rotWithShape="0">
                <a:srgbClr val="000000">
                  <a:alpha val="65000"/>
                </a:srgbClr>
              </a:outerShdw>
            </a:effectLst>
          </c:spPr>
          <c:marker>
            <c:symbol val="none"/>
          </c:marker>
          <c:cat>
            <c:numRef>
              <c:f>Hoja1!$D$15:$R$15</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Hoja1!$D$16:$R$16</c:f>
              <c:numCache>
                <c:formatCode>0.00</c:formatCode>
                <c:ptCount val="15"/>
                <c:pt idx="0">
                  <c:v>12559105.155999999</c:v>
                </c:pt>
                <c:pt idx="1">
                  <c:v>13050687.197000001</c:v>
                </c:pt>
                <c:pt idx="2">
                  <c:v>13347721.874</c:v>
                </c:pt>
                <c:pt idx="3">
                  <c:v>13931383.745999999</c:v>
                </c:pt>
                <c:pt idx="4">
                  <c:v>14254464.210000001</c:v>
                </c:pt>
                <c:pt idx="5">
                  <c:v>14402756.617000001</c:v>
                </c:pt>
                <c:pt idx="6">
                  <c:v>13648546.979</c:v>
                </c:pt>
                <c:pt idx="7">
                  <c:v>14352400.663000001</c:v>
                </c:pt>
                <c:pt idx="8">
                  <c:v>14875796.603</c:v>
                </c:pt>
                <c:pt idx="9">
                  <c:v>15430992.521</c:v>
                </c:pt>
                <c:pt idx="10">
                  <c:v>15642619.842</c:v>
                </c:pt>
                <c:pt idx="11">
                  <c:v>16060629.582</c:v>
                </c:pt>
                <c:pt idx="12">
                  <c:v>16571269.908</c:v>
                </c:pt>
                <c:pt idx="13">
                  <c:v>17024455.526000001</c:v>
                </c:pt>
                <c:pt idx="14">
                  <c:v>17363659.818</c:v>
                </c:pt>
              </c:numCache>
            </c:numRef>
          </c:val>
          <c:smooth val="0"/>
          <c:extLst>
            <c:ext xmlns:c16="http://schemas.microsoft.com/office/drawing/2014/chart" uri="{C3380CC4-5D6E-409C-BE32-E72D297353CC}">
              <c16:uniqueId val="{00000000-EAC9-4708-A6C7-318BF773A2CE}"/>
            </c:ext>
          </c:extLst>
        </c:ser>
        <c:ser>
          <c:idx val="1"/>
          <c:order val="1"/>
          <c:tx>
            <c:strRef>
              <c:f>Hoja1!$C$17</c:f>
              <c:strCache>
                <c:ptCount val="1"/>
                <c:pt idx="0">
                  <c:v>Regional Tren Maya</c:v>
                </c:pt>
              </c:strCache>
            </c:strRef>
          </c:tx>
          <c:spPr>
            <a:ln w="34925" cap="rnd">
              <a:solidFill>
                <a:srgbClr val="D806B0"/>
              </a:solidFill>
              <a:round/>
            </a:ln>
            <a:effectLst>
              <a:outerShdw blurRad="63500" dist="38100" dir="5400000" rotWithShape="0">
                <a:srgbClr val="000000">
                  <a:alpha val="65000"/>
                </a:srgbClr>
              </a:outerShdw>
            </a:effectLst>
          </c:spPr>
          <c:marker>
            <c:symbol val="none"/>
          </c:marker>
          <c:cat>
            <c:numRef>
              <c:f>Hoja1!$D$15:$R$15</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Hoja1!$D$17:$R$17</c:f>
              <c:numCache>
                <c:formatCode>0.00</c:formatCode>
                <c:ptCount val="15"/>
                <c:pt idx="0">
                  <c:v>1976395.47</c:v>
                </c:pt>
                <c:pt idx="1">
                  <c:v>2015135.29</c:v>
                </c:pt>
                <c:pt idx="2">
                  <c:v>2040482.4110000001</c:v>
                </c:pt>
                <c:pt idx="3">
                  <c:v>2067831.392</c:v>
                </c:pt>
                <c:pt idx="4">
                  <c:v>2038313.567</c:v>
                </c:pt>
                <c:pt idx="5">
                  <c:v>199900.965</c:v>
                </c:pt>
                <c:pt idx="6">
                  <c:v>1908437.1540000001</c:v>
                </c:pt>
                <c:pt idx="7">
                  <c:v>1941268.648</c:v>
                </c:pt>
                <c:pt idx="8">
                  <c:v>1964649.27</c:v>
                </c:pt>
                <c:pt idx="9">
                  <c:v>1993934.9709999999</c:v>
                </c:pt>
                <c:pt idx="10">
                  <c:v>1996699.4450000001</c:v>
                </c:pt>
                <c:pt idx="11">
                  <c:v>2002004.973</c:v>
                </c:pt>
                <c:pt idx="12">
                  <c:v>1966005.82</c:v>
                </c:pt>
                <c:pt idx="13">
                  <c:v>1927732.3959999999</c:v>
                </c:pt>
                <c:pt idx="14">
                  <c:v>1848601.5730000001</c:v>
                </c:pt>
              </c:numCache>
            </c:numRef>
          </c:val>
          <c:smooth val="0"/>
          <c:extLst>
            <c:ext xmlns:c16="http://schemas.microsoft.com/office/drawing/2014/chart" uri="{C3380CC4-5D6E-409C-BE32-E72D297353CC}">
              <c16:uniqueId val="{00000001-EAC9-4708-A6C7-318BF773A2CE}"/>
            </c:ext>
          </c:extLst>
        </c:ser>
        <c:dLbls>
          <c:showLegendKey val="0"/>
          <c:showVal val="0"/>
          <c:showCatName val="0"/>
          <c:showSerName val="0"/>
          <c:showPercent val="0"/>
          <c:showBubbleSize val="0"/>
        </c:dLbls>
        <c:smooth val="0"/>
        <c:axId val="418778632"/>
        <c:axId val="418779416"/>
      </c:lineChart>
      <c:catAx>
        <c:axId val="41877863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MX"/>
                  <a:t>Años </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crossAx val="418779416"/>
        <c:crosses val="autoZero"/>
        <c:auto val="1"/>
        <c:lblAlgn val="ctr"/>
        <c:lblOffset val="100"/>
        <c:noMultiLvlLbl val="0"/>
      </c:catAx>
      <c:valAx>
        <c:axId val="4187794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MX"/>
                  <a:t>Millones de Pesos </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MX"/>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crossAx val="418778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Hoja1!$C$17</c:f>
              <c:strCache>
                <c:ptCount val="1"/>
                <c:pt idx="0">
                  <c:v>Regional Tren Maya</c:v>
                </c:pt>
              </c:strCache>
            </c:strRef>
          </c:tx>
          <c:spPr>
            <a:ln w="34925" cap="rnd">
              <a:solidFill>
                <a:schemeClr val="accent1"/>
              </a:solidFill>
              <a:round/>
            </a:ln>
            <a:effectLst>
              <a:outerShdw blurRad="63500" dist="38100" dir="5400000" rotWithShape="0">
                <a:srgbClr val="000000">
                  <a:alpha val="65000"/>
                </a:srgbClr>
              </a:outerShdw>
            </a:effectLst>
          </c:spPr>
          <c:marker>
            <c:symbol val="none"/>
          </c:marker>
          <c:cat>
            <c:numRef>
              <c:f>Hoja1!$D$15:$R$15</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Hoja1!$D$17:$R$17</c:f>
              <c:numCache>
                <c:formatCode>0.00</c:formatCode>
                <c:ptCount val="15"/>
                <c:pt idx="0">
                  <c:v>1976395.47</c:v>
                </c:pt>
                <c:pt idx="1">
                  <c:v>2015135.29</c:v>
                </c:pt>
                <c:pt idx="2">
                  <c:v>2040482.4110000001</c:v>
                </c:pt>
                <c:pt idx="3">
                  <c:v>2067831.392</c:v>
                </c:pt>
                <c:pt idx="4">
                  <c:v>2038313.567</c:v>
                </c:pt>
                <c:pt idx="5">
                  <c:v>199900.965</c:v>
                </c:pt>
                <c:pt idx="6">
                  <c:v>1908437.1540000001</c:v>
                </c:pt>
                <c:pt idx="7">
                  <c:v>1941268.648</c:v>
                </c:pt>
                <c:pt idx="8">
                  <c:v>1964649.27</c:v>
                </c:pt>
                <c:pt idx="9">
                  <c:v>1993934.9709999999</c:v>
                </c:pt>
                <c:pt idx="10">
                  <c:v>1996699.4450000001</c:v>
                </c:pt>
                <c:pt idx="11">
                  <c:v>2002004.973</c:v>
                </c:pt>
                <c:pt idx="12">
                  <c:v>1966005.82</c:v>
                </c:pt>
                <c:pt idx="13">
                  <c:v>1927732.3959999999</c:v>
                </c:pt>
                <c:pt idx="14">
                  <c:v>1848601.5730000001</c:v>
                </c:pt>
              </c:numCache>
            </c:numRef>
          </c:val>
          <c:smooth val="0"/>
          <c:extLst>
            <c:ext xmlns:c16="http://schemas.microsoft.com/office/drawing/2014/chart" uri="{C3380CC4-5D6E-409C-BE32-E72D297353CC}">
              <c16:uniqueId val="{00000000-8FB0-4296-91A3-A47CE353E7F2}"/>
            </c:ext>
          </c:extLst>
        </c:ser>
        <c:dLbls>
          <c:showLegendKey val="0"/>
          <c:showVal val="0"/>
          <c:showCatName val="0"/>
          <c:showSerName val="0"/>
          <c:showPercent val="0"/>
          <c:showBubbleSize val="0"/>
        </c:dLbls>
        <c:smooth val="0"/>
        <c:axId val="422362336"/>
        <c:axId val="422365080"/>
      </c:lineChart>
      <c:catAx>
        <c:axId val="422362336"/>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MX"/>
                  <a:t>AÑOS</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crossAx val="422365080"/>
        <c:crosses val="autoZero"/>
        <c:auto val="1"/>
        <c:lblAlgn val="ctr"/>
        <c:lblOffset val="100"/>
        <c:noMultiLvlLbl val="0"/>
      </c:catAx>
      <c:valAx>
        <c:axId val="42236508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MX"/>
                  <a:t>Milloenes de pesos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MX"/>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crossAx val="4223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Maya17_Pij!$B$1</c:f>
              <c:strCache>
                <c:ptCount val="1"/>
                <c:pt idx="0">
                  <c:v>Campeche</c:v>
                </c:pt>
              </c:strCache>
            </c:strRef>
          </c:tx>
          <c:spPr>
            <a:solidFill>
              <a:schemeClr val="accent1"/>
            </a:solidFill>
            <a:ln>
              <a:noFill/>
            </a:ln>
            <a:effectLst/>
          </c:spPr>
          <c:invertIfNegative val="0"/>
          <c:cat>
            <c:strRef>
              <c:f>Maya17_Pij!$A$2:$A$21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Maya17_Pij!$B$2:$B$21</c:f>
              <c:numCache>
                <c:formatCode>General</c:formatCode>
                <c:ptCount val="20"/>
                <c:pt idx="0">
                  <c:v>0.99407999999999996</c:v>
                </c:pt>
                <c:pt idx="1">
                  <c:v>79.662800000000004</c:v>
                </c:pt>
                <c:pt idx="2">
                  <c:v>0.22516</c:v>
                </c:pt>
                <c:pt idx="3">
                  <c:v>4.6587100000000001</c:v>
                </c:pt>
                <c:pt idx="4">
                  <c:v>0.45795999999999998</c:v>
                </c:pt>
                <c:pt idx="5">
                  <c:v>1.55941</c:v>
                </c:pt>
                <c:pt idx="6">
                  <c:v>1.92675</c:v>
                </c:pt>
                <c:pt idx="7">
                  <c:v>1.6610199999999999</c:v>
                </c:pt>
                <c:pt idx="8">
                  <c:v>0.29625000000000001</c:v>
                </c:pt>
                <c:pt idx="9">
                  <c:v>0.63214000000000004</c:v>
                </c:pt>
                <c:pt idx="10">
                  <c:v>2.40686</c:v>
                </c:pt>
                <c:pt idx="11">
                  <c:v>0.78435999999999995</c:v>
                </c:pt>
                <c:pt idx="12">
                  <c:v>8.1320000000000003E-2</c:v>
                </c:pt>
                <c:pt idx="13">
                  <c:v>0.38258999999999999</c:v>
                </c:pt>
                <c:pt idx="14">
                  <c:v>1.07298</c:v>
                </c:pt>
                <c:pt idx="15">
                  <c:v>0.47043000000000001</c:v>
                </c:pt>
                <c:pt idx="16">
                  <c:v>0.12356</c:v>
                </c:pt>
                <c:pt idx="17">
                  <c:v>0.75829999999999997</c:v>
                </c:pt>
                <c:pt idx="18">
                  <c:v>0.60626999999999998</c:v>
                </c:pt>
                <c:pt idx="19">
                  <c:v>1.2389699999999999</c:v>
                </c:pt>
              </c:numCache>
            </c:numRef>
          </c:val>
          <c:extLst>
            <c:ext xmlns:c16="http://schemas.microsoft.com/office/drawing/2014/chart" uri="{C3380CC4-5D6E-409C-BE32-E72D297353CC}">
              <c16:uniqueId val="{00000000-46B2-4081-99CF-CF927E027DC9}"/>
            </c:ext>
          </c:extLst>
        </c:ser>
        <c:ser>
          <c:idx val="1"/>
          <c:order val="1"/>
          <c:tx>
            <c:strRef>
              <c:f>Maya17_Pij!$C$1</c:f>
              <c:strCache>
                <c:ptCount val="1"/>
                <c:pt idx="0">
                  <c:v>Chiapas</c:v>
                </c:pt>
              </c:strCache>
            </c:strRef>
          </c:tx>
          <c:spPr>
            <a:solidFill>
              <a:srgbClr val="FC04D9"/>
            </a:solidFill>
            <a:ln>
              <a:noFill/>
            </a:ln>
            <a:effectLst/>
          </c:spPr>
          <c:invertIfNegative val="0"/>
          <c:cat>
            <c:strRef>
              <c:f>Maya17_Pij!$A$2:$A$21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Maya17_Pij!$C$2:$C$21</c:f>
              <c:numCache>
                <c:formatCode>General</c:formatCode>
                <c:ptCount val="20"/>
                <c:pt idx="0">
                  <c:v>6.8270600000000004</c:v>
                </c:pt>
                <c:pt idx="1">
                  <c:v>2.7310400000000001</c:v>
                </c:pt>
                <c:pt idx="2">
                  <c:v>2.7132900000000002</c:v>
                </c:pt>
                <c:pt idx="3">
                  <c:v>6.7752600000000003</c:v>
                </c:pt>
                <c:pt idx="4">
                  <c:v>8.9573999999999998</c:v>
                </c:pt>
                <c:pt idx="5">
                  <c:v>9.9650800000000004</c:v>
                </c:pt>
                <c:pt idx="6">
                  <c:v>12.33527</c:v>
                </c:pt>
                <c:pt idx="7">
                  <c:v>4.7254699999999996</c:v>
                </c:pt>
                <c:pt idx="8">
                  <c:v>1.16557</c:v>
                </c:pt>
                <c:pt idx="9">
                  <c:v>2.9737300000000002</c:v>
                </c:pt>
                <c:pt idx="10">
                  <c:v>15.258979999999999</c:v>
                </c:pt>
                <c:pt idx="11">
                  <c:v>0.67522000000000004</c:v>
                </c:pt>
                <c:pt idx="12">
                  <c:v>0</c:v>
                </c:pt>
                <c:pt idx="13">
                  <c:v>1.3355300000000001</c:v>
                </c:pt>
                <c:pt idx="14">
                  <c:v>9.5932300000000001</c:v>
                </c:pt>
                <c:pt idx="15">
                  <c:v>3.3750300000000002</c:v>
                </c:pt>
                <c:pt idx="16">
                  <c:v>0.18592</c:v>
                </c:pt>
                <c:pt idx="17">
                  <c:v>2.2144200000000001</c:v>
                </c:pt>
                <c:pt idx="18">
                  <c:v>2.5536300000000001</c:v>
                </c:pt>
                <c:pt idx="19">
                  <c:v>5.6387799999999997</c:v>
                </c:pt>
              </c:numCache>
            </c:numRef>
          </c:val>
          <c:extLst>
            <c:ext xmlns:c16="http://schemas.microsoft.com/office/drawing/2014/chart" uri="{C3380CC4-5D6E-409C-BE32-E72D297353CC}">
              <c16:uniqueId val="{00000001-46B2-4081-99CF-CF927E027DC9}"/>
            </c:ext>
          </c:extLst>
        </c:ser>
        <c:ser>
          <c:idx val="2"/>
          <c:order val="2"/>
          <c:tx>
            <c:strRef>
              <c:f>Maya17_Pij!$D$1</c:f>
              <c:strCache>
                <c:ptCount val="1"/>
                <c:pt idx="0">
                  <c:v>QuintanaRoo</c:v>
                </c:pt>
              </c:strCache>
            </c:strRef>
          </c:tx>
          <c:spPr>
            <a:solidFill>
              <a:srgbClr val="4CFE61"/>
            </a:solidFill>
            <a:ln>
              <a:noFill/>
            </a:ln>
            <a:effectLst/>
          </c:spPr>
          <c:invertIfNegative val="0"/>
          <c:cat>
            <c:strRef>
              <c:f>Maya17_Pij!$A$2:$A$21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Maya17_Pij!$D$2:$D$21</c:f>
              <c:numCache>
                <c:formatCode>General</c:formatCode>
                <c:ptCount val="20"/>
                <c:pt idx="0">
                  <c:v>0.76231000000000004</c:v>
                </c:pt>
                <c:pt idx="1">
                  <c:v>0.55327999999999999</c:v>
                </c:pt>
                <c:pt idx="2">
                  <c:v>0.94371000000000005</c:v>
                </c:pt>
                <c:pt idx="3">
                  <c:v>7.7787100000000002</c:v>
                </c:pt>
                <c:pt idx="4">
                  <c:v>1.6798500000000001</c:v>
                </c:pt>
                <c:pt idx="5">
                  <c:v>6.1715600000000004</c:v>
                </c:pt>
                <c:pt idx="6">
                  <c:v>12.731019999999999</c:v>
                </c:pt>
                <c:pt idx="7">
                  <c:v>7.1341799999999997</c:v>
                </c:pt>
                <c:pt idx="8">
                  <c:v>1.2236199999999999</c:v>
                </c:pt>
                <c:pt idx="9">
                  <c:v>3.9151600000000002</c:v>
                </c:pt>
                <c:pt idx="10">
                  <c:v>13.363910000000001</c:v>
                </c:pt>
                <c:pt idx="11">
                  <c:v>1.92195</c:v>
                </c:pt>
                <c:pt idx="12">
                  <c:v>0.20030000000000001</c:v>
                </c:pt>
                <c:pt idx="13">
                  <c:v>6.8706199999999997</c:v>
                </c:pt>
                <c:pt idx="14">
                  <c:v>2.6261000000000001</c:v>
                </c:pt>
                <c:pt idx="15">
                  <c:v>1.9790300000000001</c:v>
                </c:pt>
                <c:pt idx="16">
                  <c:v>1.3843000000000001</c:v>
                </c:pt>
                <c:pt idx="17">
                  <c:v>23.634229999999999</c:v>
                </c:pt>
                <c:pt idx="18">
                  <c:v>1.6954800000000001</c:v>
                </c:pt>
                <c:pt idx="19">
                  <c:v>3.43058</c:v>
                </c:pt>
              </c:numCache>
            </c:numRef>
          </c:val>
          <c:extLst>
            <c:ext xmlns:c16="http://schemas.microsoft.com/office/drawing/2014/chart" uri="{C3380CC4-5D6E-409C-BE32-E72D297353CC}">
              <c16:uniqueId val="{00000002-46B2-4081-99CF-CF927E027DC9}"/>
            </c:ext>
          </c:extLst>
        </c:ser>
        <c:ser>
          <c:idx val="3"/>
          <c:order val="3"/>
          <c:tx>
            <c:strRef>
              <c:f>Maya17_Pij!$E$1</c:f>
              <c:strCache>
                <c:ptCount val="1"/>
                <c:pt idx="0">
                  <c:v>Tabasco</c:v>
                </c:pt>
              </c:strCache>
            </c:strRef>
          </c:tx>
          <c:spPr>
            <a:solidFill>
              <a:srgbClr val="FFC000"/>
            </a:solidFill>
            <a:ln>
              <a:noFill/>
            </a:ln>
            <a:effectLst/>
          </c:spPr>
          <c:invertIfNegative val="0"/>
          <c:cat>
            <c:strRef>
              <c:f>Maya17_Pij!$A$2:$A$21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Maya17_Pij!$E$2:$E$21</c:f>
              <c:numCache>
                <c:formatCode>General</c:formatCode>
                <c:ptCount val="20"/>
                <c:pt idx="0">
                  <c:v>1.6424799999999999</c:v>
                </c:pt>
                <c:pt idx="1">
                  <c:v>52.443089999999998</c:v>
                </c:pt>
                <c:pt idx="2">
                  <c:v>0.37668000000000001</c:v>
                </c:pt>
                <c:pt idx="3">
                  <c:v>4.3269000000000002</c:v>
                </c:pt>
                <c:pt idx="4">
                  <c:v>7.6501799999999998</c:v>
                </c:pt>
                <c:pt idx="5">
                  <c:v>4.4051</c:v>
                </c:pt>
                <c:pt idx="6">
                  <c:v>5.5432899999999998</c:v>
                </c:pt>
                <c:pt idx="7">
                  <c:v>3.1079400000000001</c:v>
                </c:pt>
                <c:pt idx="8">
                  <c:v>0.55728</c:v>
                </c:pt>
                <c:pt idx="9">
                  <c:v>1.2517100000000001</c:v>
                </c:pt>
                <c:pt idx="10">
                  <c:v>7.7345300000000003</c:v>
                </c:pt>
                <c:pt idx="11">
                  <c:v>1.2675799999999999</c:v>
                </c:pt>
                <c:pt idx="12">
                  <c:v>4.7631300000000003</c:v>
                </c:pt>
                <c:pt idx="13">
                  <c:v>0.52414000000000005</c:v>
                </c:pt>
                <c:pt idx="14">
                  <c:v>2.5728800000000001</c:v>
                </c:pt>
                <c:pt idx="15">
                  <c:v>1.6272</c:v>
                </c:pt>
                <c:pt idx="16">
                  <c:v>7.2042299999999999</c:v>
                </c:pt>
                <c:pt idx="17">
                  <c:v>1.0246599999999999</c:v>
                </c:pt>
                <c:pt idx="18">
                  <c:v>1.23821</c:v>
                </c:pt>
                <c:pt idx="19">
                  <c:v>2.6292399999999998</c:v>
                </c:pt>
              </c:numCache>
            </c:numRef>
          </c:val>
          <c:extLst>
            <c:ext xmlns:c16="http://schemas.microsoft.com/office/drawing/2014/chart" uri="{C3380CC4-5D6E-409C-BE32-E72D297353CC}">
              <c16:uniqueId val="{00000003-46B2-4081-99CF-CF927E027DC9}"/>
            </c:ext>
          </c:extLst>
        </c:ser>
        <c:ser>
          <c:idx val="4"/>
          <c:order val="4"/>
          <c:tx>
            <c:strRef>
              <c:f>Maya17_Pij!$F$1</c:f>
              <c:strCache>
                <c:ptCount val="1"/>
                <c:pt idx="0">
                  <c:v>Yucatan</c:v>
                </c:pt>
              </c:strCache>
            </c:strRef>
          </c:tx>
          <c:spPr>
            <a:solidFill>
              <a:srgbClr val="FF0000"/>
            </a:solidFill>
            <a:ln>
              <a:noFill/>
            </a:ln>
            <a:effectLst/>
          </c:spPr>
          <c:invertIfNegative val="0"/>
          <c:cat>
            <c:strRef>
              <c:f>Maya17_Pij!$A$2:$A$21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Maya17_Pij!$F$2:$F$21</c:f>
              <c:numCache>
                <c:formatCode>General</c:formatCode>
                <c:ptCount val="20"/>
                <c:pt idx="0">
                  <c:v>3.69293</c:v>
                </c:pt>
                <c:pt idx="1">
                  <c:v>0.3886</c:v>
                </c:pt>
                <c:pt idx="2">
                  <c:v>2.3199999999999998</c:v>
                </c:pt>
                <c:pt idx="3">
                  <c:v>10.86646</c:v>
                </c:pt>
                <c:pt idx="4">
                  <c:v>13.631550000000001</c:v>
                </c:pt>
                <c:pt idx="5">
                  <c:v>10.761900000000001</c:v>
                </c:pt>
                <c:pt idx="6">
                  <c:v>11.59159</c:v>
                </c:pt>
                <c:pt idx="7">
                  <c:v>4.2385700000000002</c:v>
                </c:pt>
                <c:pt idx="8">
                  <c:v>3.03871</c:v>
                </c:pt>
                <c:pt idx="9">
                  <c:v>3.4329200000000002</c:v>
                </c:pt>
                <c:pt idx="10">
                  <c:v>12.415660000000001</c:v>
                </c:pt>
                <c:pt idx="11">
                  <c:v>1.37653</c:v>
                </c:pt>
                <c:pt idx="12">
                  <c:v>2.7642899999999999</c:v>
                </c:pt>
                <c:pt idx="13">
                  <c:v>5.2657699999999998</c:v>
                </c:pt>
                <c:pt idx="14">
                  <c:v>4.6556199999999999</c:v>
                </c:pt>
                <c:pt idx="15">
                  <c:v>2.72302</c:v>
                </c:pt>
                <c:pt idx="16">
                  <c:v>0.27122000000000002</c:v>
                </c:pt>
                <c:pt idx="17">
                  <c:v>2.4634200000000002</c:v>
                </c:pt>
                <c:pt idx="18">
                  <c:v>2.61565</c:v>
                </c:pt>
                <c:pt idx="19">
                  <c:v>4.2221500000000001</c:v>
                </c:pt>
              </c:numCache>
            </c:numRef>
          </c:val>
          <c:extLst>
            <c:ext xmlns:c16="http://schemas.microsoft.com/office/drawing/2014/chart" uri="{C3380CC4-5D6E-409C-BE32-E72D297353CC}">
              <c16:uniqueId val="{00000004-46B2-4081-99CF-CF927E027DC9}"/>
            </c:ext>
          </c:extLst>
        </c:ser>
        <c:dLbls>
          <c:showLegendKey val="0"/>
          <c:showVal val="0"/>
          <c:showCatName val="0"/>
          <c:showSerName val="0"/>
          <c:showPercent val="0"/>
          <c:showBubbleSize val="0"/>
        </c:dLbls>
        <c:gapWidth val="219"/>
        <c:overlap val="-27"/>
        <c:axId val="422364296"/>
        <c:axId val="422363512"/>
      </c:barChart>
      <c:catAx>
        <c:axId val="42236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2363512"/>
        <c:crosses val="autoZero"/>
        <c:auto val="1"/>
        <c:lblAlgn val="ctr"/>
        <c:lblOffset val="100"/>
        <c:noMultiLvlLbl val="0"/>
      </c:catAx>
      <c:valAx>
        <c:axId val="422363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22364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Maya17_Pji!$B$1</c:f>
              <c:strCache>
                <c:ptCount val="1"/>
                <c:pt idx="0">
                  <c:v>Campeche</c:v>
                </c:pt>
              </c:strCache>
            </c:strRef>
          </c:tx>
          <c:spPr>
            <a:solidFill>
              <a:schemeClr val="accent1"/>
            </a:solidFill>
            <a:ln>
              <a:noFill/>
            </a:ln>
            <a:effectLst/>
          </c:spPr>
          <c:invertIfNegative val="0"/>
          <c:cat>
            <c:strRef>
              <c:f>Maya17_Pji!$A$2:$A$21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Maya17_Pji!$B$2:$B$21</c:f>
              <c:numCache>
                <c:formatCode>General</c:formatCode>
                <c:ptCount val="20"/>
                <c:pt idx="0">
                  <c:v>12.09308</c:v>
                </c:pt>
                <c:pt idx="1">
                  <c:v>60.936100000000003</c:v>
                </c:pt>
                <c:pt idx="2">
                  <c:v>6.3211700000000004</c:v>
                </c:pt>
                <c:pt idx="3">
                  <c:v>21.87341</c:v>
                </c:pt>
                <c:pt idx="4">
                  <c:v>2.3460399999999999</c:v>
                </c:pt>
                <c:pt idx="5">
                  <c:v>8.1755200000000006</c:v>
                </c:pt>
                <c:pt idx="6">
                  <c:v>7.5573800000000002</c:v>
                </c:pt>
                <c:pt idx="7">
                  <c:v>13.105460000000001</c:v>
                </c:pt>
                <c:pt idx="8">
                  <c:v>8.5426000000000002</c:v>
                </c:pt>
                <c:pt idx="9">
                  <c:v>9.0770599999999995</c:v>
                </c:pt>
                <c:pt idx="10">
                  <c:v>7.9513499999999997</c:v>
                </c:pt>
                <c:pt idx="11">
                  <c:v>19.85585</c:v>
                </c:pt>
                <c:pt idx="12">
                  <c:v>40.425530000000002</c:v>
                </c:pt>
                <c:pt idx="13">
                  <c:v>5.0759100000000004</c:v>
                </c:pt>
                <c:pt idx="14">
                  <c:v>8.9240300000000001</c:v>
                </c:pt>
                <c:pt idx="15">
                  <c:v>7.7832499999999998</c:v>
                </c:pt>
                <c:pt idx="16">
                  <c:v>11.00066</c:v>
                </c:pt>
                <c:pt idx="17">
                  <c:v>4.7032600000000002</c:v>
                </c:pt>
                <c:pt idx="18">
                  <c:v>11.68286</c:v>
                </c:pt>
                <c:pt idx="19">
                  <c:v>11.93746</c:v>
                </c:pt>
              </c:numCache>
            </c:numRef>
          </c:val>
          <c:extLst>
            <c:ext xmlns:c16="http://schemas.microsoft.com/office/drawing/2014/chart" uri="{C3380CC4-5D6E-409C-BE32-E72D297353CC}">
              <c16:uniqueId val="{00000000-1169-4148-9330-D4DFCD1FC4C5}"/>
            </c:ext>
          </c:extLst>
        </c:ser>
        <c:ser>
          <c:idx val="1"/>
          <c:order val="1"/>
          <c:tx>
            <c:strRef>
              <c:f>Maya17_Pji!$C$1</c:f>
              <c:strCache>
                <c:ptCount val="1"/>
                <c:pt idx="0">
                  <c:v>Chiapas</c:v>
                </c:pt>
              </c:strCache>
            </c:strRef>
          </c:tx>
          <c:spPr>
            <a:solidFill>
              <a:srgbClr val="F22CD6"/>
            </a:solidFill>
            <a:ln>
              <a:noFill/>
            </a:ln>
            <a:effectLst/>
          </c:spPr>
          <c:invertIfNegative val="0"/>
          <c:cat>
            <c:strRef>
              <c:f>Maya17_Pji!$A$2:$A$21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Maya17_Pji!$C$2:$C$21</c:f>
              <c:numCache>
                <c:formatCode>General</c:formatCode>
                <c:ptCount val="20"/>
                <c:pt idx="0">
                  <c:v>43.557290000000002</c:v>
                </c:pt>
                <c:pt idx="1">
                  <c:v>1.09561</c:v>
                </c:pt>
                <c:pt idx="2">
                  <c:v>39.948799999999999</c:v>
                </c:pt>
                <c:pt idx="3">
                  <c:v>16.68355</c:v>
                </c:pt>
                <c:pt idx="4">
                  <c:v>24.065770000000001</c:v>
                </c:pt>
                <c:pt idx="5">
                  <c:v>27.399730000000002</c:v>
                </c:pt>
                <c:pt idx="6">
                  <c:v>25.374980000000001</c:v>
                </c:pt>
                <c:pt idx="7">
                  <c:v>19.55395</c:v>
                </c:pt>
                <c:pt idx="8">
                  <c:v>17.62717</c:v>
                </c:pt>
                <c:pt idx="9">
                  <c:v>22.39471</c:v>
                </c:pt>
                <c:pt idx="10">
                  <c:v>26.437930000000001</c:v>
                </c:pt>
                <c:pt idx="11">
                  <c:v>8.9645700000000001</c:v>
                </c:pt>
                <c:pt idx="12">
                  <c:v>0</c:v>
                </c:pt>
                <c:pt idx="13">
                  <c:v>9.2926699999999993</c:v>
                </c:pt>
                <c:pt idx="14">
                  <c:v>41.84516</c:v>
                </c:pt>
                <c:pt idx="15">
                  <c:v>29.285710000000002</c:v>
                </c:pt>
                <c:pt idx="16">
                  <c:v>8.6812400000000007</c:v>
                </c:pt>
                <c:pt idx="17">
                  <c:v>7.2031999999999998</c:v>
                </c:pt>
                <c:pt idx="18">
                  <c:v>25.80772</c:v>
                </c:pt>
                <c:pt idx="19">
                  <c:v>28.493559999999999</c:v>
                </c:pt>
              </c:numCache>
            </c:numRef>
          </c:val>
          <c:extLst>
            <c:ext xmlns:c16="http://schemas.microsoft.com/office/drawing/2014/chart" uri="{C3380CC4-5D6E-409C-BE32-E72D297353CC}">
              <c16:uniqueId val="{00000001-1169-4148-9330-D4DFCD1FC4C5}"/>
            </c:ext>
          </c:extLst>
        </c:ser>
        <c:ser>
          <c:idx val="2"/>
          <c:order val="2"/>
          <c:tx>
            <c:strRef>
              <c:f>Maya17_Pji!$D$1</c:f>
              <c:strCache>
                <c:ptCount val="1"/>
                <c:pt idx="0">
                  <c:v>QuintanaRoo</c:v>
                </c:pt>
              </c:strCache>
            </c:strRef>
          </c:tx>
          <c:spPr>
            <a:solidFill>
              <a:srgbClr val="4FFB57"/>
            </a:solidFill>
            <a:ln>
              <a:noFill/>
            </a:ln>
            <a:effectLst/>
          </c:spPr>
          <c:invertIfNegative val="0"/>
          <c:cat>
            <c:strRef>
              <c:f>Maya17_Pji!$A$2:$A$21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Maya17_Pji!$D$2:$D$21</c:f>
              <c:numCache>
                <c:formatCode>General</c:formatCode>
                <c:ptCount val="20"/>
                <c:pt idx="0">
                  <c:v>4.7471300000000003</c:v>
                </c:pt>
                <c:pt idx="1">
                  <c:v>0.21664</c:v>
                </c:pt>
                <c:pt idx="2">
                  <c:v>13.5618</c:v>
                </c:pt>
                <c:pt idx="3">
                  <c:v>18.695720000000001</c:v>
                </c:pt>
                <c:pt idx="4">
                  <c:v>4.4051400000000003</c:v>
                </c:pt>
                <c:pt idx="5">
                  <c:v>16.562760000000001</c:v>
                </c:pt>
                <c:pt idx="6">
                  <c:v>25.56184</c:v>
                </c:pt>
                <c:pt idx="7">
                  <c:v>28.8141</c:v>
                </c:pt>
                <c:pt idx="8">
                  <c:v>18.061810000000001</c:v>
                </c:pt>
                <c:pt idx="9">
                  <c:v>28.778320000000001</c:v>
                </c:pt>
                <c:pt idx="10">
                  <c:v>22.599959999999999</c:v>
                </c:pt>
                <c:pt idx="11">
                  <c:v>24.90578</c:v>
                </c:pt>
                <c:pt idx="12">
                  <c:v>50.971319999999999</c:v>
                </c:pt>
                <c:pt idx="13">
                  <c:v>46.660899999999998</c:v>
                </c:pt>
                <c:pt idx="14">
                  <c:v>11.180580000000001</c:v>
                </c:pt>
                <c:pt idx="15">
                  <c:v>16.76108</c:v>
                </c:pt>
                <c:pt idx="16">
                  <c:v>63.08813</c:v>
                </c:pt>
                <c:pt idx="17">
                  <c:v>75.037509999999997</c:v>
                </c:pt>
                <c:pt idx="18">
                  <c:v>16.724630000000001</c:v>
                </c:pt>
                <c:pt idx="19">
                  <c:v>16.920069999999999</c:v>
                </c:pt>
              </c:numCache>
            </c:numRef>
          </c:val>
          <c:extLst>
            <c:ext xmlns:c16="http://schemas.microsoft.com/office/drawing/2014/chart" uri="{C3380CC4-5D6E-409C-BE32-E72D297353CC}">
              <c16:uniqueId val="{00000002-1169-4148-9330-D4DFCD1FC4C5}"/>
            </c:ext>
          </c:extLst>
        </c:ser>
        <c:ser>
          <c:idx val="3"/>
          <c:order val="3"/>
          <c:tx>
            <c:strRef>
              <c:f>Maya17_Pji!$E$1</c:f>
              <c:strCache>
                <c:ptCount val="1"/>
                <c:pt idx="0">
                  <c:v>Tabasco</c:v>
                </c:pt>
              </c:strCache>
            </c:strRef>
          </c:tx>
          <c:spPr>
            <a:solidFill>
              <a:schemeClr val="accent5"/>
            </a:solidFill>
            <a:ln>
              <a:noFill/>
            </a:ln>
            <a:effectLst/>
          </c:spPr>
          <c:invertIfNegative val="0"/>
          <c:cat>
            <c:strRef>
              <c:f>Maya17_Pji!$A$2:$A$21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Maya17_Pji!$E$2:$E$21</c:f>
              <c:numCache>
                <c:formatCode>General</c:formatCode>
                <c:ptCount val="20"/>
                <c:pt idx="0">
                  <c:v>18.734999999999999</c:v>
                </c:pt>
                <c:pt idx="1">
                  <c:v>37.613549999999996</c:v>
                </c:pt>
                <c:pt idx="2">
                  <c:v>9.9153599999999997</c:v>
                </c:pt>
                <c:pt idx="3">
                  <c:v>19.0487</c:v>
                </c:pt>
                <c:pt idx="4">
                  <c:v>36.746420000000001</c:v>
                </c:pt>
                <c:pt idx="5">
                  <c:v>21.654419999999998</c:v>
                </c:pt>
                <c:pt idx="6">
                  <c:v>20.386839999999999</c:v>
                </c:pt>
                <c:pt idx="7">
                  <c:v>22.992550000000001</c:v>
                </c:pt>
                <c:pt idx="8">
                  <c:v>15.06761</c:v>
                </c:pt>
                <c:pt idx="9">
                  <c:v>16.852820000000001</c:v>
                </c:pt>
                <c:pt idx="10">
                  <c:v>23.958580000000001</c:v>
                </c:pt>
                <c:pt idx="11">
                  <c:v>30.087620000000001</c:v>
                </c:pt>
                <c:pt idx="12">
                  <c:v>2.2201599999999999</c:v>
                </c:pt>
                <c:pt idx="13">
                  <c:v>6.5201799999999999</c:v>
                </c:pt>
                <c:pt idx="14">
                  <c:v>20.06438</c:v>
                </c:pt>
                <c:pt idx="15">
                  <c:v>25.243220000000001</c:v>
                </c:pt>
                <c:pt idx="16">
                  <c:v>6.0139100000000001</c:v>
                </c:pt>
                <c:pt idx="17">
                  <c:v>5.9589999999999996</c:v>
                </c:pt>
                <c:pt idx="18">
                  <c:v>22.372430000000001</c:v>
                </c:pt>
                <c:pt idx="19">
                  <c:v>23.753</c:v>
                </c:pt>
              </c:numCache>
            </c:numRef>
          </c:val>
          <c:extLst>
            <c:ext xmlns:c16="http://schemas.microsoft.com/office/drawing/2014/chart" uri="{C3380CC4-5D6E-409C-BE32-E72D297353CC}">
              <c16:uniqueId val="{00000003-1169-4148-9330-D4DFCD1FC4C5}"/>
            </c:ext>
          </c:extLst>
        </c:ser>
        <c:ser>
          <c:idx val="4"/>
          <c:order val="4"/>
          <c:tx>
            <c:strRef>
              <c:f>Maya17_Pji!$F$1</c:f>
              <c:strCache>
                <c:ptCount val="1"/>
                <c:pt idx="0">
                  <c:v>Yucatan</c:v>
                </c:pt>
              </c:strCache>
            </c:strRef>
          </c:tx>
          <c:spPr>
            <a:solidFill>
              <a:srgbClr val="FF0000"/>
            </a:solidFill>
            <a:ln>
              <a:noFill/>
            </a:ln>
            <a:effectLst/>
          </c:spPr>
          <c:invertIfNegative val="0"/>
          <c:cat>
            <c:strRef>
              <c:f>Maya17_Pji!$A$2:$A$21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Maya17_Pji!$F$2:$F$21</c:f>
              <c:numCache>
                <c:formatCode>General</c:formatCode>
                <c:ptCount val="20"/>
                <c:pt idx="0">
                  <c:v>20.867470000000001</c:v>
                </c:pt>
                <c:pt idx="1">
                  <c:v>0.13807</c:v>
                </c:pt>
                <c:pt idx="2">
                  <c:v>30.252839999999999</c:v>
                </c:pt>
                <c:pt idx="3">
                  <c:v>23.698599999999999</c:v>
                </c:pt>
                <c:pt idx="4">
                  <c:v>32.436599999999999</c:v>
                </c:pt>
                <c:pt idx="5">
                  <c:v>26.207540000000002</c:v>
                </c:pt>
                <c:pt idx="6">
                  <c:v>21.118929999999999</c:v>
                </c:pt>
                <c:pt idx="7">
                  <c:v>15.53392</c:v>
                </c:pt>
                <c:pt idx="8">
                  <c:v>40.700789999999998</c:v>
                </c:pt>
                <c:pt idx="9">
                  <c:v>22.897069999999999</c:v>
                </c:pt>
                <c:pt idx="10">
                  <c:v>19.052150000000001</c:v>
                </c:pt>
                <c:pt idx="11">
                  <c:v>16.186160000000001</c:v>
                </c:pt>
                <c:pt idx="12">
                  <c:v>6.3829700000000003</c:v>
                </c:pt>
                <c:pt idx="13">
                  <c:v>32.450310000000002</c:v>
                </c:pt>
                <c:pt idx="14">
                  <c:v>17.98582</c:v>
                </c:pt>
                <c:pt idx="15">
                  <c:v>20.92672</c:v>
                </c:pt>
                <c:pt idx="16">
                  <c:v>11.21603</c:v>
                </c:pt>
                <c:pt idx="17">
                  <c:v>7.09701</c:v>
                </c:pt>
                <c:pt idx="18">
                  <c:v>23.41234</c:v>
                </c:pt>
                <c:pt idx="19">
                  <c:v>18.895900000000001</c:v>
                </c:pt>
              </c:numCache>
            </c:numRef>
          </c:val>
          <c:extLst>
            <c:ext xmlns:c16="http://schemas.microsoft.com/office/drawing/2014/chart" uri="{C3380CC4-5D6E-409C-BE32-E72D297353CC}">
              <c16:uniqueId val="{00000004-1169-4148-9330-D4DFCD1FC4C5}"/>
            </c:ext>
          </c:extLst>
        </c:ser>
        <c:dLbls>
          <c:showLegendKey val="0"/>
          <c:showVal val="0"/>
          <c:showCatName val="0"/>
          <c:showSerName val="0"/>
          <c:showPercent val="0"/>
          <c:showBubbleSize val="0"/>
        </c:dLbls>
        <c:gapWidth val="219"/>
        <c:overlap val="-27"/>
        <c:axId val="422365864"/>
        <c:axId val="422364688"/>
      </c:barChart>
      <c:catAx>
        <c:axId val="422365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Sectores</a:t>
                </a:r>
                <a:r>
                  <a:rPr lang="es-MX" baseline="0"/>
                  <a:t> económicos</a:t>
                </a:r>
                <a:endParaRPr lang="es-MX"/>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422364688"/>
        <c:crosses val="autoZero"/>
        <c:auto val="1"/>
        <c:lblAlgn val="ctr"/>
        <c:lblOffset val="100"/>
        <c:noMultiLvlLbl val="0"/>
      </c:catAx>
      <c:valAx>
        <c:axId val="422364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baseline="0"/>
                  <a:t>% </a:t>
                </a:r>
                <a:endParaRPr lang="es-MX"/>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22365864"/>
        <c:crosses val="autoZero"/>
        <c:crossBetween val="between"/>
      </c:valAx>
      <c:spPr>
        <a:noFill/>
        <a:ln>
          <a:noFill/>
        </a:ln>
        <a:effectLst/>
      </c:spPr>
    </c:plotArea>
    <c:legend>
      <c:legendPos val="b"/>
      <c:layout>
        <c:manualLayout>
          <c:xMode val="edge"/>
          <c:yMode val="edge"/>
          <c:x val="0.27649644546547009"/>
          <c:y val="0.89736229198708151"/>
          <c:w val="0.47834514888083357"/>
          <c:h val="8.331774044612391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Maya17_Qij!$B$1</c:f>
              <c:strCache>
                <c:ptCount val="1"/>
                <c:pt idx="0">
                  <c:v>Campeche</c:v>
                </c:pt>
              </c:strCache>
            </c:strRef>
          </c:tx>
          <c:spPr>
            <a:solidFill>
              <a:schemeClr val="accent1"/>
            </a:solidFill>
            <a:ln>
              <a:noFill/>
            </a:ln>
            <a:effectLst/>
          </c:spPr>
          <c:invertIfNegative val="0"/>
          <c:cat>
            <c:strRef>
              <c:f>Maya17_Qij!$A$2:$A$21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Maya17_Qij!$B$2:$B$21</c:f>
              <c:numCache>
                <c:formatCode>General</c:formatCode>
                <c:ptCount val="20"/>
                <c:pt idx="0">
                  <c:v>0.4158</c:v>
                </c:pt>
                <c:pt idx="1">
                  <c:v>2.0952999999999999</c:v>
                </c:pt>
                <c:pt idx="2">
                  <c:v>0.21740000000000001</c:v>
                </c:pt>
                <c:pt idx="3">
                  <c:v>0.75209999999999999</c:v>
                </c:pt>
                <c:pt idx="4">
                  <c:v>8.0699999999999994E-2</c:v>
                </c:pt>
                <c:pt idx="5">
                  <c:v>0.28110000000000002</c:v>
                </c:pt>
                <c:pt idx="6">
                  <c:v>0.25990000000000002</c:v>
                </c:pt>
                <c:pt idx="7">
                  <c:v>0.4506</c:v>
                </c:pt>
                <c:pt idx="8">
                  <c:v>0.29370000000000002</c:v>
                </c:pt>
                <c:pt idx="9">
                  <c:v>0.31209999999999999</c:v>
                </c:pt>
                <c:pt idx="10">
                  <c:v>0.27339999999999998</c:v>
                </c:pt>
                <c:pt idx="11">
                  <c:v>0.68269999999999997</c:v>
                </c:pt>
                <c:pt idx="12">
                  <c:v>1.39</c:v>
                </c:pt>
                <c:pt idx="13">
                  <c:v>0.17449999999999999</c:v>
                </c:pt>
                <c:pt idx="14">
                  <c:v>0.30690000000000001</c:v>
                </c:pt>
                <c:pt idx="15">
                  <c:v>0.2676</c:v>
                </c:pt>
                <c:pt idx="16">
                  <c:v>0.37830000000000003</c:v>
                </c:pt>
                <c:pt idx="17">
                  <c:v>0.16170000000000001</c:v>
                </c:pt>
                <c:pt idx="18">
                  <c:v>0.4017</c:v>
                </c:pt>
                <c:pt idx="19">
                  <c:v>0.41049999999999998</c:v>
                </c:pt>
              </c:numCache>
            </c:numRef>
          </c:val>
          <c:extLst>
            <c:ext xmlns:c16="http://schemas.microsoft.com/office/drawing/2014/chart" uri="{C3380CC4-5D6E-409C-BE32-E72D297353CC}">
              <c16:uniqueId val="{00000000-E84E-4910-889C-F78F00A35297}"/>
            </c:ext>
          </c:extLst>
        </c:ser>
        <c:ser>
          <c:idx val="1"/>
          <c:order val="1"/>
          <c:tx>
            <c:strRef>
              <c:f>Maya17_Qij!$C$1</c:f>
              <c:strCache>
                <c:ptCount val="1"/>
                <c:pt idx="0">
                  <c:v>Chiapas</c:v>
                </c:pt>
              </c:strCache>
            </c:strRef>
          </c:tx>
          <c:spPr>
            <a:solidFill>
              <a:srgbClr val="FC22EC"/>
            </a:solidFill>
            <a:ln>
              <a:noFill/>
            </a:ln>
            <a:effectLst/>
          </c:spPr>
          <c:invertIfNegative val="0"/>
          <c:cat>
            <c:strRef>
              <c:f>Maya17_Qij!$A$2:$A$21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Maya17_Qij!$C$2:$C$21</c:f>
              <c:numCache>
                <c:formatCode>General</c:formatCode>
                <c:ptCount val="20"/>
                <c:pt idx="0">
                  <c:v>2.8557000000000001</c:v>
                </c:pt>
                <c:pt idx="1">
                  <c:v>7.1800000000000003E-2</c:v>
                </c:pt>
                <c:pt idx="2">
                  <c:v>2.6192000000000002</c:v>
                </c:pt>
                <c:pt idx="3">
                  <c:v>1.0938000000000001</c:v>
                </c:pt>
                <c:pt idx="4">
                  <c:v>1.5778000000000001</c:v>
                </c:pt>
                <c:pt idx="5">
                  <c:v>1.7964</c:v>
                </c:pt>
                <c:pt idx="6">
                  <c:v>1.6637</c:v>
                </c:pt>
                <c:pt idx="7">
                  <c:v>1.282</c:v>
                </c:pt>
                <c:pt idx="8">
                  <c:v>1.1556999999999999</c:v>
                </c:pt>
                <c:pt idx="9">
                  <c:v>1.4682999999999999</c:v>
                </c:pt>
                <c:pt idx="10">
                  <c:v>1.7333000000000001</c:v>
                </c:pt>
                <c:pt idx="11">
                  <c:v>0.5877</c:v>
                </c:pt>
                <c:pt idx="12">
                  <c:v>0</c:v>
                </c:pt>
                <c:pt idx="13">
                  <c:v>0.60929999999999995</c:v>
                </c:pt>
                <c:pt idx="14">
                  <c:v>2.7435</c:v>
                </c:pt>
                <c:pt idx="15">
                  <c:v>1.9200999999999999</c:v>
                </c:pt>
                <c:pt idx="16">
                  <c:v>0.56920000000000004</c:v>
                </c:pt>
                <c:pt idx="17">
                  <c:v>0.4723</c:v>
                </c:pt>
                <c:pt idx="18">
                  <c:v>1.6919999999999999</c:v>
                </c:pt>
                <c:pt idx="19">
                  <c:v>1.8681000000000001</c:v>
                </c:pt>
              </c:numCache>
            </c:numRef>
          </c:val>
          <c:extLst>
            <c:ext xmlns:c16="http://schemas.microsoft.com/office/drawing/2014/chart" uri="{C3380CC4-5D6E-409C-BE32-E72D297353CC}">
              <c16:uniqueId val="{00000001-E84E-4910-889C-F78F00A35297}"/>
            </c:ext>
          </c:extLst>
        </c:ser>
        <c:ser>
          <c:idx val="2"/>
          <c:order val="2"/>
          <c:tx>
            <c:strRef>
              <c:f>Maya17_Qij!$D$1</c:f>
              <c:strCache>
                <c:ptCount val="1"/>
                <c:pt idx="0">
                  <c:v>QuintanaRoo</c:v>
                </c:pt>
              </c:strCache>
            </c:strRef>
          </c:tx>
          <c:spPr>
            <a:solidFill>
              <a:srgbClr val="24FC48"/>
            </a:solidFill>
            <a:ln>
              <a:noFill/>
            </a:ln>
            <a:effectLst/>
          </c:spPr>
          <c:invertIfNegative val="0"/>
          <c:cat>
            <c:strRef>
              <c:f>Maya17_Qij!$A$2:$A$21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Maya17_Qij!$D$2:$D$21</c:f>
              <c:numCache>
                <c:formatCode>General</c:formatCode>
                <c:ptCount val="20"/>
                <c:pt idx="0">
                  <c:v>0.31890000000000002</c:v>
                </c:pt>
                <c:pt idx="1">
                  <c:v>1.46E-2</c:v>
                </c:pt>
                <c:pt idx="2">
                  <c:v>0.91100000000000003</c:v>
                </c:pt>
                <c:pt idx="3">
                  <c:v>1.2558</c:v>
                </c:pt>
                <c:pt idx="4">
                  <c:v>0.2959</c:v>
                </c:pt>
                <c:pt idx="5">
                  <c:v>1.1125</c:v>
                </c:pt>
                <c:pt idx="6">
                  <c:v>1.7170000000000001</c:v>
                </c:pt>
                <c:pt idx="7">
                  <c:v>1.9355</c:v>
                </c:pt>
                <c:pt idx="8">
                  <c:v>1.2132000000000001</c:v>
                </c:pt>
                <c:pt idx="9">
                  <c:v>1.9331</c:v>
                </c:pt>
                <c:pt idx="10">
                  <c:v>1.5181</c:v>
                </c:pt>
                <c:pt idx="11">
                  <c:v>1.673</c:v>
                </c:pt>
                <c:pt idx="12">
                  <c:v>3.4238</c:v>
                </c:pt>
                <c:pt idx="13">
                  <c:v>3.1343000000000001</c:v>
                </c:pt>
                <c:pt idx="14">
                  <c:v>0.751</c:v>
                </c:pt>
                <c:pt idx="15">
                  <c:v>1.1258999999999999</c:v>
                </c:pt>
                <c:pt idx="16">
                  <c:v>4.2377000000000002</c:v>
                </c:pt>
                <c:pt idx="17">
                  <c:v>5.0404</c:v>
                </c:pt>
                <c:pt idx="18">
                  <c:v>1.1234</c:v>
                </c:pt>
                <c:pt idx="19">
                  <c:v>1.1365000000000001</c:v>
                </c:pt>
              </c:numCache>
            </c:numRef>
          </c:val>
          <c:extLst>
            <c:ext xmlns:c16="http://schemas.microsoft.com/office/drawing/2014/chart" uri="{C3380CC4-5D6E-409C-BE32-E72D297353CC}">
              <c16:uniqueId val="{00000002-E84E-4910-889C-F78F00A35297}"/>
            </c:ext>
          </c:extLst>
        </c:ser>
        <c:ser>
          <c:idx val="3"/>
          <c:order val="3"/>
          <c:tx>
            <c:strRef>
              <c:f>Maya17_Qij!$E$1</c:f>
              <c:strCache>
                <c:ptCount val="1"/>
                <c:pt idx="0">
                  <c:v>Tabasco</c:v>
                </c:pt>
              </c:strCache>
            </c:strRef>
          </c:tx>
          <c:spPr>
            <a:solidFill>
              <a:schemeClr val="accent4"/>
            </a:solidFill>
            <a:ln>
              <a:noFill/>
            </a:ln>
            <a:effectLst/>
          </c:spPr>
          <c:invertIfNegative val="0"/>
          <c:cat>
            <c:strRef>
              <c:f>Maya17_Qij!$A$2:$A$21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Maya17_Qij!$E$2:$E$21</c:f>
              <c:numCache>
                <c:formatCode>General</c:formatCode>
                <c:ptCount val="20"/>
                <c:pt idx="0">
                  <c:v>0.68700000000000006</c:v>
                </c:pt>
                <c:pt idx="1">
                  <c:v>1.3794</c:v>
                </c:pt>
                <c:pt idx="2">
                  <c:v>0.36359999999999998</c:v>
                </c:pt>
                <c:pt idx="3">
                  <c:v>0.69850000000000001</c:v>
                </c:pt>
                <c:pt idx="4">
                  <c:v>1.3475999999999999</c:v>
                </c:pt>
                <c:pt idx="5">
                  <c:v>0.79410000000000003</c:v>
                </c:pt>
                <c:pt idx="6">
                  <c:v>0.74760000000000004</c:v>
                </c:pt>
                <c:pt idx="7">
                  <c:v>0.84319999999999995</c:v>
                </c:pt>
                <c:pt idx="8">
                  <c:v>0.55259999999999998</c:v>
                </c:pt>
                <c:pt idx="9">
                  <c:v>0.61799999999999999</c:v>
                </c:pt>
                <c:pt idx="10">
                  <c:v>0.87860000000000005</c:v>
                </c:pt>
                <c:pt idx="11">
                  <c:v>1.1033999999999999</c:v>
                </c:pt>
                <c:pt idx="12">
                  <c:v>8.14E-2</c:v>
                </c:pt>
                <c:pt idx="13">
                  <c:v>0.23910000000000001</c:v>
                </c:pt>
                <c:pt idx="14">
                  <c:v>0.73580000000000001</c:v>
                </c:pt>
                <c:pt idx="15">
                  <c:v>0.92569999999999997</c:v>
                </c:pt>
                <c:pt idx="16">
                  <c:v>0.2205</c:v>
                </c:pt>
                <c:pt idx="17">
                  <c:v>0.2185</c:v>
                </c:pt>
                <c:pt idx="18">
                  <c:v>0.82040000000000002</c:v>
                </c:pt>
                <c:pt idx="19">
                  <c:v>0.87109999999999999</c:v>
                </c:pt>
              </c:numCache>
            </c:numRef>
          </c:val>
          <c:extLst>
            <c:ext xmlns:c16="http://schemas.microsoft.com/office/drawing/2014/chart" uri="{C3380CC4-5D6E-409C-BE32-E72D297353CC}">
              <c16:uniqueId val="{00000003-E84E-4910-889C-F78F00A35297}"/>
            </c:ext>
          </c:extLst>
        </c:ser>
        <c:ser>
          <c:idx val="4"/>
          <c:order val="4"/>
          <c:tx>
            <c:strRef>
              <c:f>Maya17_Qij!$F$1</c:f>
              <c:strCache>
                <c:ptCount val="1"/>
                <c:pt idx="0">
                  <c:v>Yucatan</c:v>
                </c:pt>
              </c:strCache>
            </c:strRef>
          </c:tx>
          <c:spPr>
            <a:solidFill>
              <a:srgbClr val="FF0000"/>
            </a:solidFill>
            <a:ln>
              <a:noFill/>
            </a:ln>
            <a:effectLst/>
          </c:spPr>
          <c:invertIfNegative val="0"/>
          <c:cat>
            <c:strRef>
              <c:f>Maya17_Qij!$A$2:$A$21</c:f>
              <c:strCache>
                <c:ptCount val="20"/>
                <c:pt idx="0">
                  <c:v>Sector11</c:v>
                </c:pt>
                <c:pt idx="1">
                  <c:v>Sector21</c:v>
                </c:pt>
                <c:pt idx="2">
                  <c:v>Sector22</c:v>
                </c:pt>
                <c:pt idx="3">
                  <c:v>Sector23</c:v>
                </c:pt>
                <c:pt idx="4">
                  <c:v>Sector31</c:v>
                </c:pt>
                <c:pt idx="5">
                  <c:v>Sector43</c:v>
                </c:pt>
                <c:pt idx="6">
                  <c:v>Sector46</c:v>
                </c:pt>
                <c:pt idx="7">
                  <c:v>Sector48</c:v>
                </c:pt>
                <c:pt idx="8">
                  <c:v>Sector51</c:v>
                </c:pt>
                <c:pt idx="9">
                  <c:v>Sector52</c:v>
                </c:pt>
                <c:pt idx="10">
                  <c:v>Sector53</c:v>
                </c:pt>
                <c:pt idx="11">
                  <c:v>Sector54</c:v>
                </c:pt>
                <c:pt idx="12">
                  <c:v>Sector55</c:v>
                </c:pt>
                <c:pt idx="13">
                  <c:v>Sector56</c:v>
                </c:pt>
                <c:pt idx="14">
                  <c:v>Sector61</c:v>
                </c:pt>
                <c:pt idx="15">
                  <c:v>Sector62</c:v>
                </c:pt>
                <c:pt idx="16">
                  <c:v>Sector71</c:v>
                </c:pt>
                <c:pt idx="17">
                  <c:v>Sector72</c:v>
                </c:pt>
                <c:pt idx="18">
                  <c:v>Sector81</c:v>
                </c:pt>
                <c:pt idx="19">
                  <c:v>Sector93</c:v>
                </c:pt>
              </c:strCache>
            </c:strRef>
          </c:cat>
          <c:val>
            <c:numRef>
              <c:f>Maya17_Qij!$F$2:$F$21</c:f>
              <c:numCache>
                <c:formatCode>General</c:formatCode>
                <c:ptCount val="20"/>
                <c:pt idx="0">
                  <c:v>1.5447</c:v>
                </c:pt>
                <c:pt idx="1">
                  <c:v>1.0200000000000001E-2</c:v>
                </c:pt>
                <c:pt idx="2">
                  <c:v>2.2395</c:v>
                </c:pt>
                <c:pt idx="3">
                  <c:v>1.7543</c:v>
                </c:pt>
                <c:pt idx="4">
                  <c:v>2.4011999999999998</c:v>
                </c:pt>
                <c:pt idx="5">
                  <c:v>1.94</c:v>
                </c:pt>
                <c:pt idx="6">
                  <c:v>1.5633999999999999</c:v>
                </c:pt>
                <c:pt idx="7">
                  <c:v>1.1498999999999999</c:v>
                </c:pt>
                <c:pt idx="8">
                  <c:v>3.0129000000000001</c:v>
                </c:pt>
                <c:pt idx="9">
                  <c:v>1.6950000000000001</c:v>
                </c:pt>
                <c:pt idx="10">
                  <c:v>1.4104000000000001</c:v>
                </c:pt>
                <c:pt idx="11">
                  <c:v>1.1981999999999999</c:v>
                </c:pt>
                <c:pt idx="12">
                  <c:v>0.47249999999999998</c:v>
                </c:pt>
                <c:pt idx="13">
                  <c:v>2.4022000000000001</c:v>
                </c:pt>
                <c:pt idx="14">
                  <c:v>1.3313999999999999</c:v>
                </c:pt>
                <c:pt idx="15">
                  <c:v>1.5490999999999999</c:v>
                </c:pt>
                <c:pt idx="16">
                  <c:v>0.83030000000000004</c:v>
                </c:pt>
                <c:pt idx="17">
                  <c:v>0.52539999999999998</c:v>
                </c:pt>
                <c:pt idx="18">
                  <c:v>1.7331000000000001</c:v>
                </c:pt>
                <c:pt idx="19">
                  <c:v>1.3988</c:v>
                </c:pt>
              </c:numCache>
            </c:numRef>
          </c:val>
          <c:extLst>
            <c:ext xmlns:c16="http://schemas.microsoft.com/office/drawing/2014/chart" uri="{C3380CC4-5D6E-409C-BE32-E72D297353CC}">
              <c16:uniqueId val="{00000004-E84E-4910-889C-F78F00A35297}"/>
            </c:ext>
          </c:extLst>
        </c:ser>
        <c:dLbls>
          <c:showLegendKey val="0"/>
          <c:showVal val="0"/>
          <c:showCatName val="0"/>
          <c:showSerName val="0"/>
          <c:showPercent val="0"/>
          <c:showBubbleSize val="0"/>
        </c:dLbls>
        <c:gapWidth val="219"/>
        <c:overlap val="-27"/>
        <c:axId val="422362728"/>
        <c:axId val="422042368"/>
      </c:barChart>
      <c:catAx>
        <c:axId val="4223627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Sectores</a:t>
                </a:r>
                <a:r>
                  <a:rPr lang="es-MX" baseline="0"/>
                  <a:t> económicos</a:t>
                </a:r>
                <a:endParaRPr lang="es-MX"/>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2042368"/>
        <c:crosses val="autoZero"/>
        <c:auto val="1"/>
        <c:lblAlgn val="ctr"/>
        <c:lblOffset val="100"/>
        <c:noMultiLvlLbl val="0"/>
      </c:catAx>
      <c:valAx>
        <c:axId val="422042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22362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1D38E-4EDD-4F5D-88ED-D0E7BA5F262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MX"/>
        </a:p>
      </dgm:t>
    </dgm:pt>
    <dgm:pt modelId="{563EC04D-D449-4B7B-B50A-8E8C3356086B}">
      <dgm:prSet phldrT="[Texto]"/>
      <dgm:spPr/>
      <dgm:t>
        <a:bodyPr/>
        <a:lstStyle/>
        <a:p>
          <a:r>
            <a:rPr lang="es-MX" dirty="0"/>
            <a:t>Pasajeros Locales </a:t>
          </a:r>
        </a:p>
      </dgm:t>
    </dgm:pt>
    <dgm:pt modelId="{B34E6772-3968-428F-BD57-88C911FEF912}" type="parTrans" cxnId="{D90C51FD-2AF9-48A1-BBC8-FDBC1113CAB6}">
      <dgm:prSet/>
      <dgm:spPr/>
      <dgm:t>
        <a:bodyPr/>
        <a:lstStyle/>
        <a:p>
          <a:endParaRPr lang="es-MX"/>
        </a:p>
      </dgm:t>
    </dgm:pt>
    <dgm:pt modelId="{5858E56E-E830-488A-82D5-49D3E06A2EB5}" type="sibTrans" cxnId="{D90C51FD-2AF9-48A1-BBC8-FDBC1113CAB6}">
      <dgm:prSet/>
      <dgm:spPr/>
      <dgm:t>
        <a:bodyPr/>
        <a:lstStyle/>
        <a:p>
          <a:endParaRPr lang="es-MX"/>
        </a:p>
      </dgm:t>
    </dgm:pt>
    <dgm:pt modelId="{2B226916-81FC-4EAD-93A4-48FE1E3483E3}">
      <dgm:prSet phldrT="[Texto]"/>
      <dgm:spPr/>
      <dgm:t>
        <a:bodyPr/>
        <a:lstStyle/>
        <a:p>
          <a:r>
            <a:rPr lang="es-MX" dirty="0"/>
            <a:t>Pasajeros Extranjeros</a:t>
          </a:r>
        </a:p>
      </dgm:t>
    </dgm:pt>
    <dgm:pt modelId="{F241981D-1C9A-4FB6-A29D-6997E3943749}" type="parTrans" cxnId="{5C054049-0F7D-4CAA-AEFC-DF352DE2AFFE}">
      <dgm:prSet/>
      <dgm:spPr/>
      <dgm:t>
        <a:bodyPr/>
        <a:lstStyle/>
        <a:p>
          <a:endParaRPr lang="es-MX"/>
        </a:p>
      </dgm:t>
    </dgm:pt>
    <dgm:pt modelId="{C6FCFB37-9D2E-4EE8-A769-07E1D38187FE}" type="sibTrans" cxnId="{5C054049-0F7D-4CAA-AEFC-DF352DE2AFFE}">
      <dgm:prSet/>
      <dgm:spPr/>
      <dgm:t>
        <a:bodyPr/>
        <a:lstStyle/>
        <a:p>
          <a:endParaRPr lang="es-MX"/>
        </a:p>
      </dgm:t>
    </dgm:pt>
    <dgm:pt modelId="{EBCF5394-9193-406F-B17A-AE14A791CCD4}">
      <dgm:prSet phldrT="[Texto]"/>
      <dgm:spPr/>
      <dgm:t>
        <a:bodyPr/>
        <a:lstStyle/>
        <a:p>
          <a:r>
            <a:rPr lang="es-MX" dirty="0"/>
            <a:t>Mover carga</a:t>
          </a:r>
        </a:p>
      </dgm:t>
    </dgm:pt>
    <dgm:pt modelId="{C167D6B9-878D-4A33-823A-E404A060BBFE}" type="parTrans" cxnId="{E0CDB253-D9DF-49DC-AEE9-8C249EDFA0C8}">
      <dgm:prSet/>
      <dgm:spPr/>
      <dgm:t>
        <a:bodyPr/>
        <a:lstStyle/>
        <a:p>
          <a:endParaRPr lang="es-MX"/>
        </a:p>
      </dgm:t>
    </dgm:pt>
    <dgm:pt modelId="{890BB8D0-588A-4D17-B221-5B96CE88F609}" type="sibTrans" cxnId="{E0CDB253-D9DF-49DC-AEE9-8C249EDFA0C8}">
      <dgm:prSet/>
      <dgm:spPr/>
      <dgm:t>
        <a:bodyPr/>
        <a:lstStyle/>
        <a:p>
          <a:endParaRPr lang="es-MX"/>
        </a:p>
      </dgm:t>
    </dgm:pt>
    <dgm:pt modelId="{262EE9E3-37B2-4778-8B4E-CA09257CF155}" type="pres">
      <dgm:prSet presAssocID="{EF81D38E-4EDD-4F5D-88ED-D0E7BA5F262F}" presName="Name0" presStyleCnt="0">
        <dgm:presLayoutVars>
          <dgm:chMax val="7"/>
          <dgm:chPref val="7"/>
          <dgm:dir/>
          <dgm:animLvl val="lvl"/>
        </dgm:presLayoutVars>
      </dgm:prSet>
      <dgm:spPr/>
    </dgm:pt>
    <dgm:pt modelId="{6D92274B-2ECA-41C6-8E1D-89D179FECE0A}" type="pres">
      <dgm:prSet presAssocID="{563EC04D-D449-4B7B-B50A-8E8C3356086B}" presName="Accent1" presStyleCnt="0"/>
      <dgm:spPr/>
    </dgm:pt>
    <dgm:pt modelId="{26517518-90C1-4F54-9623-31EF9274A387}" type="pres">
      <dgm:prSet presAssocID="{563EC04D-D449-4B7B-B50A-8E8C3356086B}" presName="Accent" presStyleLbl="node1" presStyleIdx="0" presStyleCnt="3"/>
      <dgm:spPr/>
    </dgm:pt>
    <dgm:pt modelId="{DC02548F-3056-4768-A26C-4E120E779F05}" type="pres">
      <dgm:prSet presAssocID="{563EC04D-D449-4B7B-B50A-8E8C3356086B}" presName="Parent1" presStyleLbl="revTx" presStyleIdx="0" presStyleCnt="3">
        <dgm:presLayoutVars>
          <dgm:chMax val="1"/>
          <dgm:chPref val="1"/>
          <dgm:bulletEnabled val="1"/>
        </dgm:presLayoutVars>
      </dgm:prSet>
      <dgm:spPr/>
    </dgm:pt>
    <dgm:pt modelId="{7E204FB1-FBCE-4D94-BBE8-8E40DFC731D2}" type="pres">
      <dgm:prSet presAssocID="{2B226916-81FC-4EAD-93A4-48FE1E3483E3}" presName="Accent2" presStyleCnt="0"/>
      <dgm:spPr/>
    </dgm:pt>
    <dgm:pt modelId="{5C26AF78-29F9-4A48-A476-DCC261C8A954}" type="pres">
      <dgm:prSet presAssocID="{2B226916-81FC-4EAD-93A4-48FE1E3483E3}" presName="Accent" presStyleLbl="node1" presStyleIdx="1" presStyleCnt="3"/>
      <dgm:spPr/>
    </dgm:pt>
    <dgm:pt modelId="{A6CAD07B-D1E4-4C15-A5FD-C2D763EE2963}" type="pres">
      <dgm:prSet presAssocID="{2B226916-81FC-4EAD-93A4-48FE1E3483E3}" presName="Parent2" presStyleLbl="revTx" presStyleIdx="1" presStyleCnt="3">
        <dgm:presLayoutVars>
          <dgm:chMax val="1"/>
          <dgm:chPref val="1"/>
          <dgm:bulletEnabled val="1"/>
        </dgm:presLayoutVars>
      </dgm:prSet>
      <dgm:spPr/>
    </dgm:pt>
    <dgm:pt modelId="{86C77713-26E1-4A92-8BB3-C9CFE6914BFF}" type="pres">
      <dgm:prSet presAssocID="{EBCF5394-9193-406F-B17A-AE14A791CCD4}" presName="Accent3" presStyleCnt="0"/>
      <dgm:spPr/>
    </dgm:pt>
    <dgm:pt modelId="{99528A52-B0AA-4655-9068-34DCDFB92C29}" type="pres">
      <dgm:prSet presAssocID="{EBCF5394-9193-406F-B17A-AE14A791CCD4}" presName="Accent" presStyleLbl="node1" presStyleIdx="2" presStyleCnt="3"/>
      <dgm:spPr/>
    </dgm:pt>
    <dgm:pt modelId="{8AD994D8-603D-454B-B54A-A41F14DC4D64}" type="pres">
      <dgm:prSet presAssocID="{EBCF5394-9193-406F-B17A-AE14A791CCD4}" presName="Parent3" presStyleLbl="revTx" presStyleIdx="2" presStyleCnt="3">
        <dgm:presLayoutVars>
          <dgm:chMax val="1"/>
          <dgm:chPref val="1"/>
          <dgm:bulletEnabled val="1"/>
        </dgm:presLayoutVars>
      </dgm:prSet>
      <dgm:spPr/>
    </dgm:pt>
  </dgm:ptLst>
  <dgm:cxnLst>
    <dgm:cxn modelId="{5C054049-0F7D-4CAA-AEFC-DF352DE2AFFE}" srcId="{EF81D38E-4EDD-4F5D-88ED-D0E7BA5F262F}" destId="{2B226916-81FC-4EAD-93A4-48FE1E3483E3}" srcOrd="1" destOrd="0" parTransId="{F241981D-1C9A-4FB6-A29D-6997E3943749}" sibTransId="{C6FCFB37-9D2E-4EE8-A769-07E1D38187FE}"/>
    <dgm:cxn modelId="{F74C546B-FE97-4C27-9D8D-B736D7A914DD}" type="presOf" srcId="{EBCF5394-9193-406F-B17A-AE14A791CCD4}" destId="{8AD994D8-603D-454B-B54A-A41F14DC4D64}" srcOrd="0" destOrd="0" presId="urn:microsoft.com/office/officeart/2009/layout/CircleArrowProcess"/>
    <dgm:cxn modelId="{E0CDB253-D9DF-49DC-AEE9-8C249EDFA0C8}" srcId="{EF81D38E-4EDD-4F5D-88ED-D0E7BA5F262F}" destId="{EBCF5394-9193-406F-B17A-AE14A791CCD4}" srcOrd="2" destOrd="0" parTransId="{C167D6B9-878D-4A33-823A-E404A060BBFE}" sibTransId="{890BB8D0-588A-4D17-B221-5B96CE88F609}"/>
    <dgm:cxn modelId="{94C19274-86C0-4F48-819F-B93E4A0A818D}" type="presOf" srcId="{563EC04D-D449-4B7B-B50A-8E8C3356086B}" destId="{DC02548F-3056-4768-A26C-4E120E779F05}" srcOrd="0" destOrd="0" presId="urn:microsoft.com/office/officeart/2009/layout/CircleArrowProcess"/>
    <dgm:cxn modelId="{17D0FA81-4339-4DF4-9A09-470C950684D3}" type="presOf" srcId="{EF81D38E-4EDD-4F5D-88ED-D0E7BA5F262F}" destId="{262EE9E3-37B2-4778-8B4E-CA09257CF155}" srcOrd="0" destOrd="0" presId="urn:microsoft.com/office/officeart/2009/layout/CircleArrowProcess"/>
    <dgm:cxn modelId="{D30FA2E3-7646-4C74-A144-EEDD4687B7CE}" type="presOf" srcId="{2B226916-81FC-4EAD-93A4-48FE1E3483E3}" destId="{A6CAD07B-D1E4-4C15-A5FD-C2D763EE2963}" srcOrd="0" destOrd="0" presId="urn:microsoft.com/office/officeart/2009/layout/CircleArrowProcess"/>
    <dgm:cxn modelId="{D90C51FD-2AF9-48A1-BBC8-FDBC1113CAB6}" srcId="{EF81D38E-4EDD-4F5D-88ED-D0E7BA5F262F}" destId="{563EC04D-D449-4B7B-B50A-8E8C3356086B}" srcOrd="0" destOrd="0" parTransId="{B34E6772-3968-428F-BD57-88C911FEF912}" sibTransId="{5858E56E-E830-488A-82D5-49D3E06A2EB5}"/>
    <dgm:cxn modelId="{D42593CD-FDE7-443F-A5FD-C11AC190C55E}" type="presParOf" srcId="{262EE9E3-37B2-4778-8B4E-CA09257CF155}" destId="{6D92274B-2ECA-41C6-8E1D-89D179FECE0A}" srcOrd="0" destOrd="0" presId="urn:microsoft.com/office/officeart/2009/layout/CircleArrowProcess"/>
    <dgm:cxn modelId="{87CB37D3-987B-4815-A192-A1426A5095AF}" type="presParOf" srcId="{6D92274B-2ECA-41C6-8E1D-89D179FECE0A}" destId="{26517518-90C1-4F54-9623-31EF9274A387}" srcOrd="0" destOrd="0" presId="urn:microsoft.com/office/officeart/2009/layout/CircleArrowProcess"/>
    <dgm:cxn modelId="{394A31EB-63A0-4304-B776-7DFCF9F25646}" type="presParOf" srcId="{262EE9E3-37B2-4778-8B4E-CA09257CF155}" destId="{DC02548F-3056-4768-A26C-4E120E779F05}" srcOrd="1" destOrd="0" presId="urn:microsoft.com/office/officeart/2009/layout/CircleArrowProcess"/>
    <dgm:cxn modelId="{D599F383-A0C5-4AB4-8A87-CDF46D85DC3E}" type="presParOf" srcId="{262EE9E3-37B2-4778-8B4E-CA09257CF155}" destId="{7E204FB1-FBCE-4D94-BBE8-8E40DFC731D2}" srcOrd="2" destOrd="0" presId="urn:microsoft.com/office/officeart/2009/layout/CircleArrowProcess"/>
    <dgm:cxn modelId="{659A37C1-890C-46F1-81C1-3B4729955C34}" type="presParOf" srcId="{7E204FB1-FBCE-4D94-BBE8-8E40DFC731D2}" destId="{5C26AF78-29F9-4A48-A476-DCC261C8A954}" srcOrd="0" destOrd="0" presId="urn:microsoft.com/office/officeart/2009/layout/CircleArrowProcess"/>
    <dgm:cxn modelId="{80F869AE-A018-4AB3-9CEB-A2917EC5819C}" type="presParOf" srcId="{262EE9E3-37B2-4778-8B4E-CA09257CF155}" destId="{A6CAD07B-D1E4-4C15-A5FD-C2D763EE2963}" srcOrd="3" destOrd="0" presId="urn:microsoft.com/office/officeart/2009/layout/CircleArrowProcess"/>
    <dgm:cxn modelId="{57D43AA1-B683-49B1-AAC0-5FDF0704EA0B}" type="presParOf" srcId="{262EE9E3-37B2-4778-8B4E-CA09257CF155}" destId="{86C77713-26E1-4A92-8BB3-C9CFE6914BFF}" srcOrd="4" destOrd="0" presId="urn:microsoft.com/office/officeart/2009/layout/CircleArrowProcess"/>
    <dgm:cxn modelId="{4ED1DDA1-6C22-4D7B-B95A-9C725C2E722B}" type="presParOf" srcId="{86C77713-26E1-4A92-8BB3-C9CFE6914BFF}" destId="{99528A52-B0AA-4655-9068-34DCDFB92C29}" srcOrd="0" destOrd="0" presId="urn:microsoft.com/office/officeart/2009/layout/CircleArrowProcess"/>
    <dgm:cxn modelId="{B628EBFD-7CAF-49AD-BEBB-7DF9375547C1}" type="presParOf" srcId="{262EE9E3-37B2-4778-8B4E-CA09257CF155}" destId="{8AD994D8-603D-454B-B54A-A41F14DC4D6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17518-90C1-4F54-9623-31EF9274A387}">
      <dsp:nvSpPr>
        <dsp:cNvPr id="0" name=""/>
        <dsp:cNvSpPr/>
      </dsp:nvSpPr>
      <dsp:spPr>
        <a:xfrm>
          <a:off x="1863546" y="0"/>
          <a:ext cx="1756679" cy="175694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2548F-3056-4768-A26C-4E120E779F05}">
      <dsp:nvSpPr>
        <dsp:cNvPr id="0" name=""/>
        <dsp:cNvSpPr/>
      </dsp:nvSpPr>
      <dsp:spPr>
        <a:xfrm>
          <a:off x="2251830" y="634311"/>
          <a:ext cx="976153" cy="48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Pasajeros Locales </a:t>
          </a:r>
        </a:p>
      </dsp:txBody>
      <dsp:txXfrm>
        <a:off x="2251830" y="634311"/>
        <a:ext cx="976153" cy="487959"/>
      </dsp:txXfrm>
    </dsp:sp>
    <dsp:sp modelId="{5C26AF78-29F9-4A48-A476-DCC261C8A954}">
      <dsp:nvSpPr>
        <dsp:cNvPr id="0" name=""/>
        <dsp:cNvSpPr/>
      </dsp:nvSpPr>
      <dsp:spPr>
        <a:xfrm>
          <a:off x="1375635" y="1009496"/>
          <a:ext cx="1756679" cy="175694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AD07B-D1E4-4C15-A5FD-C2D763EE2963}">
      <dsp:nvSpPr>
        <dsp:cNvPr id="0" name=""/>
        <dsp:cNvSpPr/>
      </dsp:nvSpPr>
      <dsp:spPr>
        <a:xfrm>
          <a:off x="1765898" y="1649647"/>
          <a:ext cx="976153" cy="48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Pasajeros Extranjeros</a:t>
          </a:r>
        </a:p>
      </dsp:txBody>
      <dsp:txXfrm>
        <a:off x="1765898" y="1649647"/>
        <a:ext cx="976153" cy="487959"/>
      </dsp:txXfrm>
    </dsp:sp>
    <dsp:sp modelId="{99528A52-B0AA-4655-9068-34DCDFB92C29}">
      <dsp:nvSpPr>
        <dsp:cNvPr id="0" name=""/>
        <dsp:cNvSpPr/>
      </dsp:nvSpPr>
      <dsp:spPr>
        <a:xfrm>
          <a:off x="1988576" y="2139796"/>
          <a:ext cx="1509260" cy="1509865"/>
        </a:xfrm>
        <a:prstGeom prst="blockArc">
          <a:avLst>
            <a:gd name="adj1" fmla="val 13500000"/>
            <a:gd name="adj2" fmla="val 10800000"/>
            <a:gd name="adj3" fmla="val 1274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994D8-603D-454B-B54A-A41F14DC4D64}">
      <dsp:nvSpPr>
        <dsp:cNvPr id="0" name=""/>
        <dsp:cNvSpPr/>
      </dsp:nvSpPr>
      <dsp:spPr>
        <a:xfrm>
          <a:off x="2254140" y="2666443"/>
          <a:ext cx="976153" cy="48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Mover carga</a:t>
          </a:r>
        </a:p>
      </dsp:txBody>
      <dsp:txXfrm>
        <a:off x="2254140" y="2666443"/>
        <a:ext cx="976153" cy="48795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A5A686C-FB0F-4C9B-976B-69966F0D700E}" type="datetimeFigureOut">
              <a:rPr lang="es-MX" smtClean="0"/>
              <a:t>12/11/2019</a:t>
            </a:fld>
            <a:endParaRPr lang="es-MX"/>
          </a:p>
        </p:txBody>
      </p:sp>
      <p:sp>
        <p:nvSpPr>
          <p:cNvPr id="5" name="Footer Placeholder 4"/>
          <p:cNvSpPr>
            <a:spLocks noGrp="1"/>
          </p:cNvSpPr>
          <p:nvPr>
            <p:ph type="ftr" sz="quarter" idx="11"/>
          </p:nvPr>
        </p:nvSpPr>
        <p:spPr>
          <a:xfrm>
            <a:off x="3962399" y="5870575"/>
            <a:ext cx="4893958" cy="377825"/>
          </a:xfrm>
        </p:spPr>
        <p:txBody>
          <a:bodyPr/>
          <a:lstStyle/>
          <a:p>
            <a:endParaRPr lang="es-MX"/>
          </a:p>
        </p:txBody>
      </p:sp>
      <p:sp>
        <p:nvSpPr>
          <p:cNvPr id="6" name="Slide Number Placeholder 5"/>
          <p:cNvSpPr>
            <a:spLocks noGrp="1"/>
          </p:cNvSpPr>
          <p:nvPr>
            <p:ph type="sldNum" sz="quarter" idx="12"/>
          </p:nvPr>
        </p:nvSpPr>
        <p:spPr>
          <a:xfrm>
            <a:off x="10608958" y="5870575"/>
            <a:ext cx="551167" cy="377825"/>
          </a:xfrm>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122300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A5A686C-FB0F-4C9B-976B-69966F0D700E}" type="datetimeFigureOut">
              <a:rPr lang="es-MX" smtClean="0"/>
              <a:t>12/11/2019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270955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5A686C-FB0F-4C9B-976B-69966F0D700E}" type="datetimeFigureOut">
              <a:rPr lang="es-MX" smtClean="0"/>
              <a:t>12/11/2019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149203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5A686C-FB0F-4C9B-976B-69966F0D700E}" type="datetimeFigureOut">
              <a:rPr lang="es-MX" smtClean="0"/>
              <a:t>12/11/2019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2654760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5A686C-FB0F-4C9B-976B-69966F0D700E}" type="datetimeFigureOut">
              <a:rPr lang="es-MX" smtClean="0"/>
              <a:t>12/11/2019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665230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5A686C-FB0F-4C9B-976B-69966F0D700E}" type="datetimeFigureOut">
              <a:rPr lang="es-MX" smtClean="0"/>
              <a:t>12/11/2019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3472427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5A686C-FB0F-4C9B-976B-69966F0D700E}" type="datetimeFigureOut">
              <a:rPr lang="es-MX" smtClean="0"/>
              <a:t>12/11/2019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2220424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5A686C-FB0F-4C9B-976B-69966F0D700E}" type="datetimeFigureOut">
              <a:rPr lang="es-MX" smtClean="0"/>
              <a:t>12/11/2019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4115331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5A686C-FB0F-4C9B-976B-69966F0D700E}" type="datetimeFigureOut">
              <a:rPr lang="es-MX" smtClean="0"/>
              <a:t>12/11/2019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125671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5A686C-FB0F-4C9B-976B-69966F0D700E}" type="datetimeFigureOut">
              <a:rPr lang="es-MX" smtClean="0"/>
              <a:t>12/11/2019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382959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5A686C-FB0F-4C9B-976B-69966F0D700E}" type="datetimeFigureOut">
              <a:rPr lang="es-MX" smtClean="0"/>
              <a:t>12/11/2019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134604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5A686C-FB0F-4C9B-976B-69966F0D700E}" type="datetimeFigureOut">
              <a:rPr lang="es-MX" smtClean="0"/>
              <a:t>12/11/2019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219443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5A686C-FB0F-4C9B-976B-69966F0D700E}" type="datetimeFigureOut">
              <a:rPr lang="es-MX" smtClean="0"/>
              <a:t>12/11/2019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197552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5A686C-FB0F-4C9B-976B-69966F0D700E}" type="datetimeFigureOut">
              <a:rPr lang="es-MX" smtClean="0"/>
              <a:t>12/11/2019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410926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A5A686C-FB0F-4C9B-976B-69966F0D700E}" type="datetimeFigureOut">
              <a:rPr lang="es-MX" smtClean="0"/>
              <a:t>12/11/2019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387692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A5A686C-FB0F-4C9B-976B-69966F0D700E}" type="datetimeFigureOut">
              <a:rPr lang="es-MX" smtClean="0"/>
              <a:t>12/11/2019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143247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A5A686C-FB0F-4C9B-976B-69966F0D700E}" type="datetimeFigureOut">
              <a:rPr lang="es-MX" smtClean="0"/>
              <a:t>12/11/2019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C6541B7-03A6-4BCD-B6A8-D5ADBBF2613C}" type="slidenum">
              <a:rPr lang="es-MX" smtClean="0"/>
              <a:t>‹Nº›</a:t>
            </a:fld>
            <a:endParaRPr lang="es-MX"/>
          </a:p>
        </p:txBody>
      </p:sp>
    </p:spTree>
    <p:extLst>
      <p:ext uri="{BB962C8B-B14F-4D97-AF65-F5344CB8AC3E}">
        <p14:creationId xmlns:p14="http://schemas.microsoft.com/office/powerpoint/2010/main" val="338480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5A686C-FB0F-4C9B-976B-69966F0D700E}" type="datetimeFigureOut">
              <a:rPr lang="es-MX" smtClean="0"/>
              <a:t>12/11/2019</a:t>
            </a:fld>
            <a:endParaRPr lang="es-MX"/>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6541B7-03A6-4BCD-B6A8-D5ADBBF2613C}" type="slidenum">
              <a:rPr lang="es-MX" smtClean="0"/>
              <a:t>‹Nº›</a:t>
            </a:fld>
            <a:endParaRPr lang="es-MX"/>
          </a:p>
        </p:txBody>
      </p:sp>
    </p:spTree>
    <p:extLst>
      <p:ext uri="{BB962C8B-B14F-4D97-AF65-F5344CB8AC3E}">
        <p14:creationId xmlns:p14="http://schemas.microsoft.com/office/powerpoint/2010/main" val="42430498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893E7B-C0CC-4A57-AE63-2C18E0E6D432}"/>
              </a:ext>
            </a:extLst>
          </p:cNvPr>
          <p:cNvSpPr txBox="1"/>
          <p:nvPr/>
        </p:nvSpPr>
        <p:spPr>
          <a:xfrm>
            <a:off x="1915297" y="716692"/>
            <a:ext cx="7854779" cy="646331"/>
          </a:xfrm>
          <a:prstGeom prst="rect">
            <a:avLst/>
          </a:prstGeom>
          <a:noFill/>
        </p:spPr>
        <p:txBody>
          <a:bodyPr wrap="square" rtlCol="0">
            <a:spAutoFit/>
          </a:bodyPr>
          <a:lstStyle/>
          <a:p>
            <a:r>
              <a:rPr lang="es-MX" sz="3600" dirty="0"/>
              <a:t>UNIVERSIDAD AUTÓNOMA DE CHIAPAS </a:t>
            </a:r>
          </a:p>
        </p:txBody>
      </p:sp>
      <p:sp>
        <p:nvSpPr>
          <p:cNvPr id="5" name="CuadroTexto 4">
            <a:extLst>
              <a:ext uri="{FF2B5EF4-FFF2-40B4-BE49-F238E27FC236}">
                <a16:creationId xmlns:a16="http://schemas.microsoft.com/office/drawing/2014/main" id="{935CD22B-64F9-4B43-8514-4A30FE989D70}"/>
              </a:ext>
            </a:extLst>
          </p:cNvPr>
          <p:cNvSpPr txBox="1"/>
          <p:nvPr/>
        </p:nvSpPr>
        <p:spPr>
          <a:xfrm>
            <a:off x="2199502" y="1363023"/>
            <a:ext cx="6351373" cy="523220"/>
          </a:xfrm>
          <a:prstGeom prst="rect">
            <a:avLst/>
          </a:prstGeom>
          <a:noFill/>
        </p:spPr>
        <p:txBody>
          <a:bodyPr wrap="square" rtlCol="0">
            <a:spAutoFit/>
          </a:bodyPr>
          <a:lstStyle/>
          <a:p>
            <a:pPr algn="ctr"/>
            <a:r>
              <a:rPr lang="es-MX" sz="2800" dirty="0"/>
              <a:t>Facultad de Ciencias Sociales, Campus III</a:t>
            </a:r>
          </a:p>
        </p:txBody>
      </p:sp>
      <p:sp>
        <p:nvSpPr>
          <p:cNvPr id="6" name="CuadroTexto 5">
            <a:extLst>
              <a:ext uri="{FF2B5EF4-FFF2-40B4-BE49-F238E27FC236}">
                <a16:creationId xmlns:a16="http://schemas.microsoft.com/office/drawing/2014/main" id="{BEDA0BEF-E052-42B8-90F8-C66D298942C5}"/>
              </a:ext>
            </a:extLst>
          </p:cNvPr>
          <p:cNvSpPr txBox="1"/>
          <p:nvPr/>
        </p:nvSpPr>
        <p:spPr>
          <a:xfrm>
            <a:off x="2644346" y="1886243"/>
            <a:ext cx="5424616" cy="369332"/>
          </a:xfrm>
          <a:prstGeom prst="rect">
            <a:avLst/>
          </a:prstGeom>
          <a:noFill/>
        </p:spPr>
        <p:txBody>
          <a:bodyPr wrap="square" rtlCol="0">
            <a:spAutoFit/>
          </a:bodyPr>
          <a:lstStyle/>
          <a:p>
            <a:pPr algn="ctr"/>
            <a:r>
              <a:rPr lang="es-MX" dirty="0"/>
              <a:t>Licenciatura en Economía </a:t>
            </a:r>
          </a:p>
        </p:txBody>
      </p:sp>
      <p:sp>
        <p:nvSpPr>
          <p:cNvPr id="7" name="Rectángulo 6">
            <a:extLst>
              <a:ext uri="{FF2B5EF4-FFF2-40B4-BE49-F238E27FC236}">
                <a16:creationId xmlns:a16="http://schemas.microsoft.com/office/drawing/2014/main" id="{79B1FF32-6218-4811-BF66-83122B624668}"/>
              </a:ext>
            </a:extLst>
          </p:cNvPr>
          <p:cNvSpPr/>
          <p:nvPr/>
        </p:nvSpPr>
        <p:spPr>
          <a:xfrm>
            <a:off x="2108886" y="2623921"/>
            <a:ext cx="7661190" cy="1200329"/>
          </a:xfrm>
          <a:prstGeom prst="rect">
            <a:avLst/>
          </a:prstGeom>
        </p:spPr>
        <p:txBody>
          <a:bodyPr wrap="square">
            <a:spAutoFit/>
          </a:bodyPr>
          <a:lstStyle/>
          <a:p>
            <a:pPr algn="just"/>
            <a:r>
              <a:rPr lang="es-MX" sz="3600" dirty="0"/>
              <a:t>TREN MAYA: UNA MIRADA ECONÓMICA DESDE LA PARTICIPACIÓN SECTORIAL </a:t>
            </a:r>
          </a:p>
        </p:txBody>
      </p:sp>
      <p:sp>
        <p:nvSpPr>
          <p:cNvPr id="8" name="CuadroTexto 7">
            <a:extLst>
              <a:ext uri="{FF2B5EF4-FFF2-40B4-BE49-F238E27FC236}">
                <a16:creationId xmlns:a16="http://schemas.microsoft.com/office/drawing/2014/main" id="{DF7AAF05-6A06-413C-9279-DCA9FE9F1C40}"/>
              </a:ext>
            </a:extLst>
          </p:cNvPr>
          <p:cNvSpPr txBox="1"/>
          <p:nvPr/>
        </p:nvSpPr>
        <p:spPr>
          <a:xfrm>
            <a:off x="5222789" y="4549571"/>
            <a:ext cx="4436076" cy="646331"/>
          </a:xfrm>
          <a:prstGeom prst="rect">
            <a:avLst/>
          </a:prstGeom>
          <a:noFill/>
        </p:spPr>
        <p:txBody>
          <a:bodyPr wrap="square" rtlCol="0">
            <a:spAutoFit/>
          </a:bodyPr>
          <a:lstStyle/>
          <a:p>
            <a:pPr algn="r"/>
            <a:r>
              <a:rPr lang="es-MX" dirty="0"/>
              <a:t>Fernando Hernández Pérez </a:t>
            </a:r>
          </a:p>
          <a:p>
            <a:pPr algn="r"/>
            <a:r>
              <a:rPr lang="es-MX" dirty="0"/>
              <a:t>Idalia Guadalupe Ruiz Aguilar </a:t>
            </a:r>
          </a:p>
        </p:txBody>
      </p:sp>
      <p:sp>
        <p:nvSpPr>
          <p:cNvPr id="9" name="CuadroTexto 8">
            <a:extLst>
              <a:ext uri="{FF2B5EF4-FFF2-40B4-BE49-F238E27FC236}">
                <a16:creationId xmlns:a16="http://schemas.microsoft.com/office/drawing/2014/main" id="{C4898FAE-C853-46E1-8EEE-FCD76D19831E}"/>
              </a:ext>
            </a:extLst>
          </p:cNvPr>
          <p:cNvSpPr txBox="1"/>
          <p:nvPr/>
        </p:nvSpPr>
        <p:spPr>
          <a:xfrm>
            <a:off x="3521676" y="5809046"/>
            <a:ext cx="5955957" cy="369332"/>
          </a:xfrm>
          <a:prstGeom prst="rect">
            <a:avLst/>
          </a:prstGeom>
          <a:noFill/>
        </p:spPr>
        <p:txBody>
          <a:bodyPr wrap="square" rtlCol="0">
            <a:spAutoFit/>
          </a:bodyPr>
          <a:lstStyle/>
          <a:p>
            <a:pPr algn="r"/>
            <a:r>
              <a:rPr lang="es-MX" dirty="0"/>
              <a:t>8 de noviembre de 2019. Bogotá, Colombia </a:t>
            </a:r>
          </a:p>
        </p:txBody>
      </p:sp>
      <p:pic>
        <p:nvPicPr>
          <p:cNvPr id="10" name="Imagen 9" descr="Resultado de imagen para logotipo de l Unach">
            <a:extLst>
              <a:ext uri="{FF2B5EF4-FFF2-40B4-BE49-F238E27FC236}">
                <a16:creationId xmlns:a16="http://schemas.microsoft.com/office/drawing/2014/main" id="{7ABE6AB4-DDD9-4855-AA6D-BED07D7F47AC}"/>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276" y="881167"/>
            <a:ext cx="1512168" cy="149133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5" descr="Resultado de imagen para logo unach humanidades">
            <a:extLst>
              <a:ext uri="{FF2B5EF4-FFF2-40B4-BE49-F238E27FC236}">
                <a16:creationId xmlns:a16="http://schemas.microsoft.com/office/drawing/2014/main" id="{96220A39-2638-4DE2-B2F3-7AF39D9015A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18822" y="881167"/>
            <a:ext cx="1515762" cy="150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01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4DBA4-870A-4681-A903-5C3450E140B5}"/>
              </a:ext>
            </a:extLst>
          </p:cNvPr>
          <p:cNvSpPr>
            <a:spLocks noGrp="1"/>
          </p:cNvSpPr>
          <p:nvPr>
            <p:ph type="title"/>
          </p:nvPr>
        </p:nvSpPr>
        <p:spPr/>
        <p:txBody>
          <a:bodyPr/>
          <a:lstStyle/>
          <a:p>
            <a:r>
              <a:rPr lang="es-MX" dirty="0"/>
              <a:t>Producto Interno Bruto de los estados que integran la región del Tren Maya</a:t>
            </a:r>
          </a:p>
        </p:txBody>
      </p:sp>
      <p:graphicFrame>
        <p:nvGraphicFramePr>
          <p:cNvPr id="5" name="Marcador de contenido 4">
            <a:extLst>
              <a:ext uri="{FF2B5EF4-FFF2-40B4-BE49-F238E27FC236}">
                <a16:creationId xmlns:a16="http://schemas.microsoft.com/office/drawing/2014/main" id="{FFDCDD22-F68C-42DB-8EAB-741F5A543534}"/>
              </a:ext>
            </a:extLst>
          </p:cNvPr>
          <p:cNvGraphicFramePr>
            <a:graphicFrameLocks noGrp="1"/>
          </p:cNvGraphicFramePr>
          <p:nvPr>
            <p:ph idx="1"/>
            <p:extLst>
              <p:ext uri="{D42A27DB-BD31-4B8C-83A1-F6EECF244321}">
                <p14:modId xmlns:p14="http://schemas.microsoft.com/office/powerpoint/2010/main" val="1415497573"/>
              </p:ext>
            </p:extLst>
          </p:nvPr>
        </p:nvGraphicFramePr>
        <p:xfrm>
          <a:off x="685800" y="2065867"/>
          <a:ext cx="10131425" cy="392092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id="{DBEB2E27-2BA1-4686-ACEA-3F384E0918A6}"/>
              </a:ext>
            </a:extLst>
          </p:cNvPr>
          <p:cNvSpPr/>
          <p:nvPr/>
        </p:nvSpPr>
        <p:spPr>
          <a:xfrm>
            <a:off x="685800" y="5986790"/>
            <a:ext cx="10131425" cy="523220"/>
          </a:xfrm>
          <a:prstGeom prst="rect">
            <a:avLst/>
          </a:prstGeom>
        </p:spPr>
        <p:txBody>
          <a:bodyPr wrap="square">
            <a:spAutoFit/>
          </a:bodyPr>
          <a:lstStyle/>
          <a:p>
            <a:r>
              <a:rPr lang="es-MX" sz="1400" dirty="0">
                <a:latin typeface="Times New Roman" panose="02020603050405020304" pitchFamily="18" charset="0"/>
                <a:ea typeface="Calibri" panose="020F0502020204030204" pitchFamily="34" charset="0"/>
              </a:rPr>
              <a:t>Fuente: Elaboración propia con datos del INEGI, Sistema de Cuentas Nacionales de México 2017, en Valores Agregados Bruto (VAB) del Producto Interno Bruto por Entidad Federativa, Año Base 2013</a:t>
            </a:r>
            <a:endParaRPr lang="es-MX" sz="1400" dirty="0"/>
          </a:p>
        </p:txBody>
      </p:sp>
    </p:spTree>
    <p:extLst>
      <p:ext uri="{BB962C8B-B14F-4D97-AF65-F5344CB8AC3E}">
        <p14:creationId xmlns:p14="http://schemas.microsoft.com/office/powerpoint/2010/main" val="277878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D6BEC-0F70-4203-92D3-EB8CC62EE288}"/>
              </a:ext>
            </a:extLst>
          </p:cNvPr>
          <p:cNvSpPr>
            <a:spLocks noGrp="1"/>
          </p:cNvSpPr>
          <p:nvPr>
            <p:ph type="title"/>
          </p:nvPr>
        </p:nvSpPr>
        <p:spPr/>
        <p:txBody>
          <a:bodyPr/>
          <a:lstStyle/>
          <a:p>
            <a:r>
              <a:rPr lang="es-MX" dirty="0"/>
              <a:t>Tren Maya: una región desigual</a:t>
            </a:r>
          </a:p>
        </p:txBody>
      </p:sp>
      <p:sp>
        <p:nvSpPr>
          <p:cNvPr id="3" name="Marcador de contenido 2">
            <a:extLst>
              <a:ext uri="{FF2B5EF4-FFF2-40B4-BE49-F238E27FC236}">
                <a16:creationId xmlns:a16="http://schemas.microsoft.com/office/drawing/2014/main" id="{573D5442-EAD3-457E-B29C-75D0E50FF2BC}"/>
              </a:ext>
            </a:extLst>
          </p:cNvPr>
          <p:cNvSpPr>
            <a:spLocks noGrp="1"/>
          </p:cNvSpPr>
          <p:nvPr>
            <p:ph idx="1"/>
          </p:nvPr>
        </p:nvSpPr>
        <p:spPr/>
        <p:txBody>
          <a:bodyPr/>
          <a:lstStyle/>
          <a:p>
            <a:pPr algn="just"/>
            <a:r>
              <a:rPr lang="es-MX" dirty="0"/>
              <a:t>La economía regional presenta el mismo comportamiento de cada uno de los estados que se integran al proyecto y se manifiesta en un crecimiento lento y restrictivo. El PIB de Campeche, Chiapas, Quintana Roo, Tabasco y Yucatán en la matriz SECRE muestra el desempeño económico de cada uno de los 20 sectores e identifica el grado de participación dentro de la economía de cada estado. </a:t>
            </a:r>
          </a:p>
          <a:p>
            <a:pPr algn="just"/>
            <a:r>
              <a:rPr lang="es-MX" dirty="0"/>
              <a:t>La participación de los sectores económicos de cada uno de los integrantes del Tren Maya deja al descubierto una economía diversa y multisectorial de la región. Sobresaliendo el sector 21, con participación específica del subsector 21 – 1, en los estados de Campeche y Tabasco. Los cuales presentan, aparentemente, una especialización económica en el subsector minería petrolera</a:t>
            </a:r>
          </a:p>
        </p:txBody>
      </p:sp>
    </p:spTree>
    <p:extLst>
      <p:ext uri="{BB962C8B-B14F-4D97-AF65-F5344CB8AC3E}">
        <p14:creationId xmlns:p14="http://schemas.microsoft.com/office/powerpoint/2010/main" val="290229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56601-D4E2-4451-BA27-43FFEBBA4C05}"/>
              </a:ext>
            </a:extLst>
          </p:cNvPr>
          <p:cNvSpPr>
            <a:spLocks noGrp="1"/>
          </p:cNvSpPr>
          <p:nvPr>
            <p:ph type="title"/>
          </p:nvPr>
        </p:nvSpPr>
        <p:spPr/>
        <p:txBody>
          <a:bodyPr/>
          <a:lstStyle/>
          <a:p>
            <a:r>
              <a:rPr lang="es-MX" dirty="0"/>
              <a:t>Participación de los sectores en cada región (</a:t>
            </a:r>
            <a:r>
              <a:rPr lang="es-MX" dirty="0" err="1"/>
              <a:t>Pij</a:t>
            </a:r>
            <a:r>
              <a:rPr lang="es-MX" dirty="0"/>
              <a:t>) en VAB 2017</a:t>
            </a:r>
          </a:p>
        </p:txBody>
      </p:sp>
      <p:graphicFrame>
        <p:nvGraphicFramePr>
          <p:cNvPr id="4" name="Marcador de contenido 3">
            <a:extLst>
              <a:ext uri="{FF2B5EF4-FFF2-40B4-BE49-F238E27FC236}">
                <a16:creationId xmlns:a16="http://schemas.microsoft.com/office/drawing/2014/main" id="{478E47CA-1CAE-4670-A5EF-F5BA4C0F8055}"/>
              </a:ext>
            </a:extLst>
          </p:cNvPr>
          <p:cNvGraphicFramePr>
            <a:graphicFrameLocks noGrp="1"/>
          </p:cNvGraphicFramePr>
          <p:nvPr>
            <p:ph idx="1"/>
            <p:extLst>
              <p:ext uri="{D42A27DB-BD31-4B8C-83A1-F6EECF244321}">
                <p14:modId xmlns:p14="http://schemas.microsoft.com/office/powerpoint/2010/main" val="2784797078"/>
              </p:ext>
            </p:extLst>
          </p:nvPr>
        </p:nvGraphicFramePr>
        <p:xfrm>
          <a:off x="685800" y="2141538"/>
          <a:ext cx="10131425" cy="394410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0CEFF1A5-F62F-4AF6-8784-2C9D70CC9D21}"/>
              </a:ext>
            </a:extLst>
          </p:cNvPr>
          <p:cNvSpPr/>
          <p:nvPr/>
        </p:nvSpPr>
        <p:spPr>
          <a:xfrm>
            <a:off x="685800" y="6085644"/>
            <a:ext cx="10131425" cy="523220"/>
          </a:xfrm>
          <a:prstGeom prst="rect">
            <a:avLst/>
          </a:prstGeom>
        </p:spPr>
        <p:txBody>
          <a:bodyPr wrap="square">
            <a:spAutoFit/>
          </a:bodyPr>
          <a:lstStyle/>
          <a:p>
            <a:r>
              <a:rPr lang="es-MX" sz="1400" dirty="0">
                <a:latin typeface="Times New Roman" panose="02020603050405020304" pitchFamily="18" charset="0"/>
                <a:ea typeface="Calibri" panose="020F0502020204030204" pitchFamily="34" charset="0"/>
              </a:rPr>
              <a:t>Fuente: Elaboración propia con datos del INEGI, Sistema de Cuentas Nacionales de México 2017, en Valores Agregados Bruto (VAB) del Producto Interno Bruto por Entidad Federativa, Año Base 2013</a:t>
            </a:r>
            <a:endParaRPr lang="es-MX" sz="1400" dirty="0"/>
          </a:p>
        </p:txBody>
      </p:sp>
    </p:spTree>
    <p:extLst>
      <p:ext uri="{BB962C8B-B14F-4D97-AF65-F5344CB8AC3E}">
        <p14:creationId xmlns:p14="http://schemas.microsoft.com/office/powerpoint/2010/main" val="3605557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96E24-E9B1-4E3E-BD97-C9D00327A894}"/>
              </a:ext>
            </a:extLst>
          </p:cNvPr>
          <p:cNvSpPr>
            <a:spLocks noGrp="1"/>
          </p:cNvSpPr>
          <p:nvPr>
            <p:ph type="title"/>
          </p:nvPr>
        </p:nvSpPr>
        <p:spPr/>
        <p:txBody>
          <a:bodyPr>
            <a:normAutofit/>
          </a:bodyPr>
          <a:lstStyle/>
          <a:p>
            <a:r>
              <a:rPr lang="es-MX" dirty="0"/>
              <a:t>Participación del sector regional en el sector nacional (</a:t>
            </a:r>
            <a:r>
              <a:rPr lang="es-MX" dirty="0" err="1"/>
              <a:t>Pji</a:t>
            </a:r>
            <a:r>
              <a:rPr lang="es-MX" dirty="0"/>
              <a:t>) en VAB 2017</a:t>
            </a:r>
          </a:p>
        </p:txBody>
      </p:sp>
      <p:graphicFrame>
        <p:nvGraphicFramePr>
          <p:cNvPr id="4" name="Marcador de contenido 3">
            <a:extLst>
              <a:ext uri="{FF2B5EF4-FFF2-40B4-BE49-F238E27FC236}">
                <a16:creationId xmlns:a16="http://schemas.microsoft.com/office/drawing/2014/main" id="{CFCA35DF-DAE3-4340-90FA-EE057098BCC9}"/>
              </a:ext>
            </a:extLst>
          </p:cNvPr>
          <p:cNvGraphicFramePr>
            <a:graphicFrameLocks noGrp="1"/>
          </p:cNvGraphicFramePr>
          <p:nvPr>
            <p:ph idx="1"/>
            <p:extLst>
              <p:ext uri="{D42A27DB-BD31-4B8C-83A1-F6EECF244321}">
                <p14:modId xmlns:p14="http://schemas.microsoft.com/office/powerpoint/2010/main" val="1221914568"/>
              </p:ext>
            </p:extLst>
          </p:nvPr>
        </p:nvGraphicFramePr>
        <p:xfrm>
          <a:off x="685800" y="2141538"/>
          <a:ext cx="10131425" cy="394410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8FFEFF1D-28C2-4FAB-B3EA-2FD79A73A4FE}"/>
              </a:ext>
            </a:extLst>
          </p:cNvPr>
          <p:cNvSpPr/>
          <p:nvPr/>
        </p:nvSpPr>
        <p:spPr>
          <a:xfrm>
            <a:off x="685800" y="6085644"/>
            <a:ext cx="10131425" cy="523220"/>
          </a:xfrm>
          <a:prstGeom prst="rect">
            <a:avLst/>
          </a:prstGeom>
        </p:spPr>
        <p:txBody>
          <a:bodyPr wrap="square">
            <a:spAutoFit/>
          </a:bodyPr>
          <a:lstStyle/>
          <a:p>
            <a:r>
              <a:rPr lang="es-MX" sz="1400" dirty="0">
                <a:latin typeface="Times New Roman" panose="02020603050405020304" pitchFamily="18" charset="0"/>
                <a:ea typeface="Calibri" panose="020F0502020204030204" pitchFamily="34" charset="0"/>
              </a:rPr>
              <a:t>Fuente: Elaboración propia con datos del INEGI, Sistema de Cuentas Nacionales de México 2017, en Valores Agregados Bruto (VAB) del Producto Interno Bruto por Entidad Federativa, Año Base 2013</a:t>
            </a:r>
            <a:endParaRPr lang="es-MX" sz="1400" dirty="0"/>
          </a:p>
        </p:txBody>
      </p:sp>
    </p:spTree>
    <p:extLst>
      <p:ext uri="{BB962C8B-B14F-4D97-AF65-F5344CB8AC3E}">
        <p14:creationId xmlns:p14="http://schemas.microsoft.com/office/powerpoint/2010/main" val="231124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A0301-1E5C-4A51-B2BC-D0B40A5405E8}"/>
              </a:ext>
            </a:extLst>
          </p:cNvPr>
          <p:cNvSpPr>
            <a:spLocks noGrp="1"/>
          </p:cNvSpPr>
          <p:nvPr>
            <p:ph type="title"/>
          </p:nvPr>
        </p:nvSpPr>
        <p:spPr/>
        <p:txBody>
          <a:bodyPr/>
          <a:lstStyle/>
          <a:p>
            <a:r>
              <a:rPr lang="es-MX" dirty="0"/>
              <a:t>Participación del sector regional en el sector nacional (</a:t>
            </a:r>
            <a:r>
              <a:rPr lang="es-MX" dirty="0" err="1"/>
              <a:t>Qij</a:t>
            </a:r>
            <a:r>
              <a:rPr lang="es-MX" dirty="0"/>
              <a:t>) en VAB 2017</a:t>
            </a:r>
          </a:p>
        </p:txBody>
      </p:sp>
      <p:graphicFrame>
        <p:nvGraphicFramePr>
          <p:cNvPr id="4" name="Marcador de contenido 3">
            <a:extLst>
              <a:ext uri="{FF2B5EF4-FFF2-40B4-BE49-F238E27FC236}">
                <a16:creationId xmlns:a16="http://schemas.microsoft.com/office/drawing/2014/main" id="{3C938CBA-8AFB-419C-958E-8E33AE55DD87}"/>
              </a:ext>
            </a:extLst>
          </p:cNvPr>
          <p:cNvGraphicFramePr>
            <a:graphicFrameLocks noGrp="1"/>
          </p:cNvGraphicFramePr>
          <p:nvPr>
            <p:ph idx="1"/>
            <p:extLst>
              <p:ext uri="{D42A27DB-BD31-4B8C-83A1-F6EECF244321}">
                <p14:modId xmlns:p14="http://schemas.microsoft.com/office/powerpoint/2010/main" val="3366908825"/>
              </p:ext>
            </p:extLst>
          </p:nvPr>
        </p:nvGraphicFramePr>
        <p:xfrm>
          <a:off x="685800" y="2141538"/>
          <a:ext cx="10131425" cy="394410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9FE2C9EB-2117-408F-A420-8C34C010DC07}"/>
              </a:ext>
            </a:extLst>
          </p:cNvPr>
          <p:cNvSpPr/>
          <p:nvPr/>
        </p:nvSpPr>
        <p:spPr>
          <a:xfrm>
            <a:off x="685800" y="6085644"/>
            <a:ext cx="10131425" cy="523220"/>
          </a:xfrm>
          <a:prstGeom prst="rect">
            <a:avLst/>
          </a:prstGeom>
        </p:spPr>
        <p:txBody>
          <a:bodyPr wrap="square">
            <a:spAutoFit/>
          </a:bodyPr>
          <a:lstStyle/>
          <a:p>
            <a:r>
              <a:rPr lang="es-MX" sz="1400" dirty="0">
                <a:latin typeface="Times New Roman" panose="02020603050405020304" pitchFamily="18" charset="0"/>
                <a:ea typeface="Calibri" panose="020F0502020204030204" pitchFamily="34" charset="0"/>
              </a:rPr>
              <a:t>Fuente: Elaboración propia con datos del INEGI, Sistema de Cuentas Nacionales de México 2017, en Valores Agregados Bruto (VAB) del Producto Interno Bruto por Entidad Federativa, Año Base 2013</a:t>
            </a:r>
            <a:endParaRPr lang="es-MX" sz="1400" dirty="0"/>
          </a:p>
        </p:txBody>
      </p:sp>
    </p:spTree>
    <p:extLst>
      <p:ext uri="{BB962C8B-B14F-4D97-AF65-F5344CB8AC3E}">
        <p14:creationId xmlns:p14="http://schemas.microsoft.com/office/powerpoint/2010/main" val="80610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7ECE5-E68D-41B4-B7BE-90BE733841E3}"/>
              </a:ext>
            </a:extLst>
          </p:cNvPr>
          <p:cNvSpPr>
            <a:spLocks noGrp="1"/>
          </p:cNvSpPr>
          <p:nvPr>
            <p:ph type="title"/>
          </p:nvPr>
        </p:nvSpPr>
        <p:spPr/>
        <p:txBody>
          <a:bodyPr/>
          <a:lstStyle/>
          <a:p>
            <a:r>
              <a:rPr lang="es-MX" dirty="0"/>
              <a:t>Tren Maya: diversificación regional. </a:t>
            </a:r>
          </a:p>
        </p:txBody>
      </p:sp>
      <p:sp>
        <p:nvSpPr>
          <p:cNvPr id="3" name="Marcador de contenido 2">
            <a:extLst>
              <a:ext uri="{FF2B5EF4-FFF2-40B4-BE49-F238E27FC236}">
                <a16:creationId xmlns:a16="http://schemas.microsoft.com/office/drawing/2014/main" id="{98A10712-16A6-4644-8CFE-FD62B9424AD5}"/>
              </a:ext>
            </a:extLst>
          </p:cNvPr>
          <p:cNvSpPr>
            <a:spLocks noGrp="1"/>
          </p:cNvSpPr>
          <p:nvPr>
            <p:ph idx="1"/>
          </p:nvPr>
        </p:nvSpPr>
        <p:spPr>
          <a:xfrm>
            <a:off x="685801" y="1773767"/>
            <a:ext cx="10131425" cy="3248399"/>
          </a:xfrm>
        </p:spPr>
        <p:txBody>
          <a:bodyPr/>
          <a:lstStyle/>
          <a:p>
            <a:pPr algn="just"/>
            <a:r>
              <a:rPr lang="es-MX" dirty="0"/>
              <a:t>Como se ha observado los cinco estados que integran la región del Tren Maya muestra una economía diversificada y multisectorial que impiden una especialización económica en la región. Además de una dependencia directa en la implementación de políticas públicas de desarrollo sectorizada que se conviertan en palanca de desarrollo. </a:t>
            </a:r>
          </a:p>
          <a:p>
            <a:pPr algn="just"/>
            <a:r>
              <a:rPr lang="es-MX" dirty="0"/>
              <a:t>Los cinco integrantes de la región presentan una carencia de especialización de un sector económico especializado y encadenado a otros sectores que permitan el desarrollo de cada estado. El coeficiente de especialización y diversificación económica fortalece la tendencia multisectorial que presenta la región. </a:t>
            </a:r>
          </a:p>
        </p:txBody>
      </p:sp>
      <p:graphicFrame>
        <p:nvGraphicFramePr>
          <p:cNvPr id="4" name="Tabla 3">
            <a:extLst>
              <a:ext uri="{FF2B5EF4-FFF2-40B4-BE49-F238E27FC236}">
                <a16:creationId xmlns:a16="http://schemas.microsoft.com/office/drawing/2014/main" id="{585DFC19-447D-420B-85B4-B69BE09B7920}"/>
              </a:ext>
            </a:extLst>
          </p:cNvPr>
          <p:cNvGraphicFramePr>
            <a:graphicFrameLocks noGrp="1"/>
          </p:cNvGraphicFramePr>
          <p:nvPr>
            <p:extLst>
              <p:ext uri="{D42A27DB-BD31-4B8C-83A1-F6EECF244321}">
                <p14:modId xmlns:p14="http://schemas.microsoft.com/office/powerpoint/2010/main" val="231463517"/>
              </p:ext>
            </p:extLst>
          </p:nvPr>
        </p:nvGraphicFramePr>
        <p:xfrm>
          <a:off x="1083212" y="4858395"/>
          <a:ext cx="9537895" cy="1390005"/>
        </p:xfrm>
        <a:graphic>
          <a:graphicData uri="http://schemas.openxmlformats.org/drawingml/2006/table">
            <a:tbl>
              <a:tblPr firstRow="1" firstCol="1" bandRow="1">
                <a:tableStyleId>{5C22544A-7EE6-4342-B048-85BDC9FD1C3A}</a:tableStyleId>
              </a:tblPr>
              <a:tblGrid>
                <a:gridCol w="1860473">
                  <a:extLst>
                    <a:ext uri="{9D8B030D-6E8A-4147-A177-3AD203B41FA5}">
                      <a16:colId xmlns:a16="http://schemas.microsoft.com/office/drawing/2014/main" val="3814469557"/>
                    </a:ext>
                  </a:extLst>
                </a:gridCol>
                <a:gridCol w="1556877">
                  <a:extLst>
                    <a:ext uri="{9D8B030D-6E8A-4147-A177-3AD203B41FA5}">
                      <a16:colId xmlns:a16="http://schemas.microsoft.com/office/drawing/2014/main" val="845345523"/>
                    </a:ext>
                  </a:extLst>
                </a:gridCol>
                <a:gridCol w="1524464">
                  <a:extLst>
                    <a:ext uri="{9D8B030D-6E8A-4147-A177-3AD203B41FA5}">
                      <a16:colId xmlns:a16="http://schemas.microsoft.com/office/drawing/2014/main" val="1732478892"/>
                    </a:ext>
                  </a:extLst>
                </a:gridCol>
                <a:gridCol w="1538509">
                  <a:extLst>
                    <a:ext uri="{9D8B030D-6E8A-4147-A177-3AD203B41FA5}">
                      <a16:colId xmlns:a16="http://schemas.microsoft.com/office/drawing/2014/main" val="730765031"/>
                    </a:ext>
                  </a:extLst>
                </a:gridCol>
                <a:gridCol w="1528786">
                  <a:extLst>
                    <a:ext uri="{9D8B030D-6E8A-4147-A177-3AD203B41FA5}">
                      <a16:colId xmlns:a16="http://schemas.microsoft.com/office/drawing/2014/main" val="880258094"/>
                    </a:ext>
                  </a:extLst>
                </a:gridCol>
                <a:gridCol w="1528786">
                  <a:extLst>
                    <a:ext uri="{9D8B030D-6E8A-4147-A177-3AD203B41FA5}">
                      <a16:colId xmlns:a16="http://schemas.microsoft.com/office/drawing/2014/main" val="3883528524"/>
                    </a:ext>
                  </a:extLst>
                </a:gridCol>
              </a:tblGrid>
              <a:tr h="463335">
                <a:tc>
                  <a:txBody>
                    <a:bodyPr/>
                    <a:lstStyle/>
                    <a:p>
                      <a:pPr algn="just">
                        <a:lnSpc>
                          <a:spcPct val="107000"/>
                        </a:lnSpc>
                        <a:spcAft>
                          <a:spcPts val="0"/>
                        </a:spcAft>
                        <a:tabLst>
                          <a:tab pos="1807845" algn="l"/>
                        </a:tabLst>
                      </a:pPr>
                      <a:r>
                        <a:rPr lang="es-MX" sz="1200">
                          <a:effectLst/>
                        </a:rPr>
                        <a:t>Región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a:effectLst/>
                        </a:rPr>
                        <a:t>Campeche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dirty="0">
                          <a:effectLst/>
                        </a:rPr>
                        <a:t>Chiapas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a:effectLst/>
                        </a:rPr>
                        <a:t>Quintana Roo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a:effectLst/>
                        </a:rPr>
                        <a:t>Tabasco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a:effectLst/>
                        </a:rPr>
                        <a:t>Yucatán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1443288"/>
                  </a:ext>
                </a:extLst>
              </a:tr>
              <a:tr h="463335">
                <a:tc>
                  <a:txBody>
                    <a:bodyPr/>
                    <a:lstStyle/>
                    <a:p>
                      <a:pPr algn="just">
                        <a:lnSpc>
                          <a:spcPct val="107000"/>
                        </a:lnSpc>
                        <a:spcAft>
                          <a:spcPts val="0"/>
                        </a:spcAft>
                        <a:tabLst>
                          <a:tab pos="1807845" algn="l"/>
                        </a:tabLst>
                      </a:pPr>
                      <a:r>
                        <a:rPr lang="es-MX" sz="1200" dirty="0">
                          <a:effectLst/>
                        </a:rPr>
                        <a:t>Especialización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a:effectLst/>
                        </a:rPr>
                        <a:t>0.417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dirty="0">
                          <a:solidFill>
                            <a:srgbClr val="FF0000"/>
                          </a:solidFill>
                          <a:effectLst/>
                        </a:rPr>
                        <a:t>0.393</a:t>
                      </a:r>
                      <a:endParaRPr lang="es-MX"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a:effectLst/>
                        </a:rPr>
                        <a:t>0.441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dirty="0">
                          <a:solidFill>
                            <a:srgbClr val="FF0000"/>
                          </a:solidFill>
                          <a:effectLst/>
                        </a:rPr>
                        <a:t>0.165</a:t>
                      </a:r>
                      <a:endParaRPr lang="es-MX"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a:effectLst/>
                        </a:rPr>
                        <a:t>0.400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6054181"/>
                  </a:ext>
                </a:extLst>
              </a:tr>
              <a:tr h="463335">
                <a:tc>
                  <a:txBody>
                    <a:bodyPr/>
                    <a:lstStyle/>
                    <a:p>
                      <a:pPr algn="just">
                        <a:lnSpc>
                          <a:spcPct val="107000"/>
                        </a:lnSpc>
                        <a:spcAft>
                          <a:spcPts val="0"/>
                        </a:spcAft>
                        <a:tabLst>
                          <a:tab pos="1807845" algn="l"/>
                        </a:tabLst>
                      </a:pPr>
                      <a:r>
                        <a:rPr lang="es-MX" sz="1200">
                          <a:effectLst/>
                        </a:rPr>
                        <a:t>Diversificación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a:effectLst/>
                        </a:rPr>
                        <a:t>0.583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dirty="0">
                          <a:solidFill>
                            <a:srgbClr val="FF0000"/>
                          </a:solidFill>
                          <a:effectLst/>
                        </a:rPr>
                        <a:t>0.607</a:t>
                      </a:r>
                      <a:endParaRPr lang="es-MX"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a:effectLst/>
                        </a:rPr>
                        <a:t>0.559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dirty="0">
                          <a:solidFill>
                            <a:srgbClr val="FF0000"/>
                          </a:solidFill>
                          <a:effectLst/>
                        </a:rPr>
                        <a:t>0.835</a:t>
                      </a:r>
                      <a:endParaRPr lang="es-MX"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1807845" algn="l"/>
                        </a:tabLst>
                      </a:pPr>
                      <a:r>
                        <a:rPr lang="es-MX" sz="1200" dirty="0">
                          <a:effectLst/>
                        </a:rPr>
                        <a:t>0.600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7285155"/>
                  </a:ext>
                </a:extLst>
              </a:tr>
            </a:tbl>
          </a:graphicData>
        </a:graphic>
      </p:graphicFrame>
    </p:spTree>
    <p:extLst>
      <p:ext uri="{BB962C8B-B14F-4D97-AF65-F5344CB8AC3E}">
        <p14:creationId xmlns:p14="http://schemas.microsoft.com/office/powerpoint/2010/main" val="21063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23487-DBA8-4E63-9973-3185D7DEE48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1B8D844-9E1E-48C9-BF30-507518095274}"/>
              </a:ext>
            </a:extLst>
          </p:cNvPr>
          <p:cNvSpPr>
            <a:spLocks noGrp="1"/>
          </p:cNvSpPr>
          <p:nvPr>
            <p:ph idx="1"/>
          </p:nvPr>
        </p:nvSpPr>
        <p:spPr>
          <a:xfrm>
            <a:off x="685801" y="2142067"/>
            <a:ext cx="10131425" cy="2232985"/>
          </a:xfrm>
        </p:spPr>
        <p:txBody>
          <a:bodyPr/>
          <a:lstStyle/>
          <a:p>
            <a:pPr algn="just"/>
            <a:r>
              <a:rPr lang="es-MX" dirty="0"/>
              <a:t>Siguiendo con el patrón de comparación del proyecto Tren Maya en cada uno de los estados que formaran la región (cuadro 3), se aprecia una fuerte concentración del sector 72 que se refiere a Servicios de alojamiento temporal y de preparación de alimentos y bebidas. Seguido del sector 56 que corresponde a Servicios de apoyo a los negocios y manejo de residuos y desechos, y servicios de remediación, y el sector 71, Servicios de esparcimiento cultural y deportivo, y otros servicios recreativos. Es decir, que existe una vinculación entre los sectores económicos 72, 56 y 71. </a:t>
            </a:r>
          </a:p>
        </p:txBody>
      </p:sp>
    </p:spTree>
    <p:extLst>
      <p:ext uri="{BB962C8B-B14F-4D97-AF65-F5344CB8AC3E}">
        <p14:creationId xmlns:p14="http://schemas.microsoft.com/office/powerpoint/2010/main" val="278131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2E2BA-B5D5-4B46-86A8-A8D687881C7E}"/>
              </a:ext>
            </a:extLst>
          </p:cNvPr>
          <p:cNvSpPr>
            <a:spLocks noGrp="1"/>
          </p:cNvSpPr>
          <p:nvPr>
            <p:ph type="title"/>
          </p:nvPr>
        </p:nvSpPr>
        <p:spPr>
          <a:xfrm>
            <a:off x="685801" y="609600"/>
            <a:ext cx="10131425" cy="1456267"/>
          </a:xfrm>
        </p:spPr>
        <p:txBody>
          <a:bodyPr/>
          <a:lstStyle/>
          <a:p>
            <a:pPr algn="just"/>
            <a:r>
              <a:rPr lang="es-MX" dirty="0"/>
              <a:t>Coeficiente de Localización por ramas de actividad económica</a:t>
            </a:r>
          </a:p>
        </p:txBody>
      </p:sp>
      <p:graphicFrame>
        <p:nvGraphicFramePr>
          <p:cNvPr id="4" name="Marcador de contenido 3">
            <a:extLst>
              <a:ext uri="{FF2B5EF4-FFF2-40B4-BE49-F238E27FC236}">
                <a16:creationId xmlns:a16="http://schemas.microsoft.com/office/drawing/2014/main" id="{19128C94-1CFF-477C-950B-4BF4EC95BFE1}"/>
              </a:ext>
            </a:extLst>
          </p:cNvPr>
          <p:cNvGraphicFramePr>
            <a:graphicFrameLocks noGrp="1"/>
          </p:cNvGraphicFramePr>
          <p:nvPr>
            <p:ph idx="1"/>
            <p:extLst>
              <p:ext uri="{D42A27DB-BD31-4B8C-83A1-F6EECF244321}">
                <p14:modId xmlns:p14="http://schemas.microsoft.com/office/powerpoint/2010/main" val="3848020610"/>
              </p:ext>
            </p:extLst>
          </p:nvPr>
        </p:nvGraphicFramePr>
        <p:xfrm>
          <a:off x="1420837" y="2208628"/>
          <a:ext cx="8595360" cy="4223804"/>
        </p:xfrm>
        <a:graphic>
          <a:graphicData uri="http://schemas.openxmlformats.org/drawingml/2006/table">
            <a:tbl>
              <a:tblPr firstRow="1" firstCol="1" bandRow="1">
                <a:tableStyleId>{5C22544A-7EE6-4342-B048-85BDC9FD1C3A}</a:tableStyleId>
              </a:tblPr>
              <a:tblGrid>
                <a:gridCol w="2025213">
                  <a:extLst>
                    <a:ext uri="{9D8B030D-6E8A-4147-A177-3AD203B41FA5}">
                      <a16:colId xmlns:a16="http://schemas.microsoft.com/office/drawing/2014/main" val="283465946"/>
                    </a:ext>
                  </a:extLst>
                </a:gridCol>
                <a:gridCol w="2177473">
                  <a:extLst>
                    <a:ext uri="{9D8B030D-6E8A-4147-A177-3AD203B41FA5}">
                      <a16:colId xmlns:a16="http://schemas.microsoft.com/office/drawing/2014/main" val="2670741652"/>
                    </a:ext>
                  </a:extLst>
                </a:gridCol>
                <a:gridCol w="1909331">
                  <a:extLst>
                    <a:ext uri="{9D8B030D-6E8A-4147-A177-3AD203B41FA5}">
                      <a16:colId xmlns:a16="http://schemas.microsoft.com/office/drawing/2014/main" val="2943355656"/>
                    </a:ext>
                  </a:extLst>
                </a:gridCol>
                <a:gridCol w="2483343">
                  <a:extLst>
                    <a:ext uri="{9D8B030D-6E8A-4147-A177-3AD203B41FA5}">
                      <a16:colId xmlns:a16="http://schemas.microsoft.com/office/drawing/2014/main" val="3966773459"/>
                    </a:ext>
                  </a:extLst>
                </a:gridCol>
              </a:tblGrid>
              <a:tr h="690704">
                <a:tc>
                  <a:txBody>
                    <a:bodyPr/>
                    <a:lstStyle/>
                    <a:p>
                      <a:pPr algn="ctr">
                        <a:lnSpc>
                          <a:spcPct val="107000"/>
                        </a:lnSpc>
                        <a:spcAft>
                          <a:spcPts val="0"/>
                        </a:spcAft>
                        <a:tabLst>
                          <a:tab pos="1807845" algn="l"/>
                        </a:tabLst>
                      </a:pPr>
                      <a:r>
                        <a:rPr lang="es-MX" sz="2000">
                          <a:effectLst/>
                        </a:rPr>
                        <a:t>Sector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1807845" algn="l"/>
                        </a:tabLst>
                      </a:pPr>
                      <a:r>
                        <a:rPr lang="es-MX" sz="2000">
                          <a:effectLst/>
                        </a:rPr>
                        <a:t>Coeficiente de Localización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1807845" algn="l"/>
                        </a:tabLst>
                      </a:pPr>
                      <a:r>
                        <a:rPr lang="es-MX" sz="2000">
                          <a:effectLst/>
                        </a:rPr>
                        <a:t>Sector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1807845" algn="l"/>
                        </a:tabLst>
                      </a:pPr>
                      <a:r>
                        <a:rPr lang="es-MX" sz="2000">
                          <a:effectLst/>
                        </a:rPr>
                        <a:t>Coeficiente de Localización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5500323"/>
                  </a:ext>
                </a:extLst>
              </a:tr>
              <a:tr h="353310">
                <a:tc>
                  <a:txBody>
                    <a:bodyPr/>
                    <a:lstStyle/>
                    <a:p>
                      <a:pPr algn="ctr">
                        <a:lnSpc>
                          <a:spcPct val="107000"/>
                        </a:lnSpc>
                        <a:spcAft>
                          <a:spcPts val="0"/>
                        </a:spcAft>
                        <a:tabLst>
                          <a:tab pos="1807845" algn="l"/>
                        </a:tabLst>
                      </a:pPr>
                      <a:r>
                        <a:rPr lang="es-MX" sz="2000">
                          <a:effectLst/>
                        </a:rPr>
                        <a:t>11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rPr>
                        <a:t>0.36</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1807845" algn="l"/>
                        </a:tabLst>
                      </a:pPr>
                      <a:r>
                        <a:rPr lang="es-MX" sz="2000">
                          <a:effectLst/>
                        </a:rPr>
                        <a:t>53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0.25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64597145"/>
                  </a:ext>
                </a:extLst>
              </a:tr>
              <a:tr h="353310">
                <a:tc>
                  <a:txBody>
                    <a:bodyPr/>
                    <a:lstStyle/>
                    <a:p>
                      <a:pPr algn="ctr">
                        <a:lnSpc>
                          <a:spcPct val="107000"/>
                        </a:lnSpc>
                        <a:spcAft>
                          <a:spcPts val="0"/>
                        </a:spcAft>
                        <a:tabLst>
                          <a:tab pos="1807845" algn="l"/>
                        </a:tabLst>
                      </a:pPr>
                      <a:r>
                        <a:rPr lang="es-MX" sz="2000">
                          <a:effectLst/>
                        </a:rPr>
                        <a:t>21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rPr>
                        <a:t>0.42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1807845" algn="l"/>
                        </a:tabLst>
                      </a:pPr>
                      <a:r>
                        <a:rPr lang="es-MX" sz="2000">
                          <a:effectLst/>
                        </a:rPr>
                        <a:t>54</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0.16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70658502"/>
                  </a:ext>
                </a:extLst>
              </a:tr>
              <a:tr h="353310">
                <a:tc>
                  <a:txBody>
                    <a:bodyPr/>
                    <a:lstStyle/>
                    <a:p>
                      <a:pPr algn="ctr">
                        <a:lnSpc>
                          <a:spcPct val="107000"/>
                        </a:lnSpc>
                        <a:spcAft>
                          <a:spcPts val="0"/>
                        </a:spcAft>
                        <a:tabLst>
                          <a:tab pos="1807845" algn="l"/>
                        </a:tabLst>
                      </a:pPr>
                      <a:r>
                        <a:rPr lang="es-MX" sz="2000">
                          <a:effectLst/>
                        </a:rPr>
                        <a:t>22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0.41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1807845" algn="l"/>
                        </a:tabLst>
                      </a:pPr>
                      <a:r>
                        <a:rPr lang="es-MX" sz="2000">
                          <a:effectLst/>
                        </a:rPr>
                        <a:t>55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0.47</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3734463"/>
                  </a:ext>
                </a:extLst>
              </a:tr>
              <a:tr h="353310">
                <a:tc>
                  <a:txBody>
                    <a:bodyPr/>
                    <a:lstStyle/>
                    <a:p>
                      <a:pPr algn="ctr">
                        <a:lnSpc>
                          <a:spcPct val="107000"/>
                        </a:lnSpc>
                        <a:spcAft>
                          <a:spcPts val="0"/>
                        </a:spcAft>
                        <a:tabLst>
                          <a:tab pos="1807845" algn="l"/>
                        </a:tabLst>
                      </a:pPr>
                      <a:r>
                        <a:rPr lang="es-MX" sz="2000">
                          <a:effectLst/>
                        </a:rPr>
                        <a:t>23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0.15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1807845" algn="l"/>
                        </a:tabLst>
                      </a:pPr>
                      <a:r>
                        <a:rPr lang="es-MX" sz="2000">
                          <a:effectLst/>
                        </a:rPr>
                        <a:t>56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0.51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21224191"/>
                  </a:ext>
                </a:extLst>
              </a:tr>
              <a:tr h="353310">
                <a:tc>
                  <a:txBody>
                    <a:bodyPr/>
                    <a:lstStyle/>
                    <a:p>
                      <a:pPr algn="ctr">
                        <a:lnSpc>
                          <a:spcPct val="107000"/>
                        </a:lnSpc>
                        <a:spcAft>
                          <a:spcPts val="0"/>
                        </a:spcAft>
                        <a:tabLst>
                          <a:tab pos="1807845" algn="l"/>
                        </a:tabLst>
                      </a:pPr>
                      <a:r>
                        <a:rPr lang="es-MX" sz="2000">
                          <a:effectLst/>
                        </a:rPr>
                        <a:t>31-33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rPr>
                        <a:t>0.37</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1807845" algn="l"/>
                        </a:tabLst>
                      </a:pPr>
                      <a:r>
                        <a:rPr lang="es-MX" sz="2000">
                          <a:effectLst/>
                        </a:rPr>
                        <a:t>61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0.31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90670267"/>
                  </a:ext>
                </a:extLst>
              </a:tr>
              <a:tr h="353310">
                <a:tc>
                  <a:txBody>
                    <a:bodyPr/>
                    <a:lstStyle/>
                    <a:p>
                      <a:pPr algn="ctr">
                        <a:lnSpc>
                          <a:spcPct val="107000"/>
                        </a:lnSpc>
                        <a:spcAft>
                          <a:spcPts val="0"/>
                        </a:spcAft>
                        <a:tabLst>
                          <a:tab pos="1807845" algn="l"/>
                        </a:tabLst>
                      </a:pPr>
                      <a:r>
                        <a:rPr lang="es-MX" sz="2000">
                          <a:effectLst/>
                        </a:rPr>
                        <a:t>43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0.27</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1807845" algn="l"/>
                        </a:tabLst>
                      </a:pPr>
                      <a:r>
                        <a:rPr lang="es-MX" sz="2000">
                          <a:effectLst/>
                        </a:rPr>
                        <a:t>62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0.23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65123373"/>
                  </a:ext>
                </a:extLst>
              </a:tr>
              <a:tr h="353310">
                <a:tc>
                  <a:txBody>
                    <a:bodyPr/>
                    <a:lstStyle/>
                    <a:p>
                      <a:pPr algn="ctr">
                        <a:lnSpc>
                          <a:spcPct val="107000"/>
                        </a:lnSpc>
                        <a:spcAft>
                          <a:spcPts val="0"/>
                        </a:spcAft>
                        <a:tabLst>
                          <a:tab pos="1807845" algn="l"/>
                        </a:tabLst>
                      </a:pPr>
                      <a:r>
                        <a:rPr lang="es-MX" sz="2000">
                          <a:effectLst/>
                        </a:rPr>
                        <a:t>46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0.28</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1807845" algn="l"/>
                        </a:tabLst>
                      </a:pPr>
                      <a:r>
                        <a:rPr lang="es-MX" sz="2000" dirty="0">
                          <a:effectLst/>
                        </a:rPr>
                        <a:t>71</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0.48</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6878134"/>
                  </a:ext>
                </a:extLst>
              </a:tr>
              <a:tr h="353310">
                <a:tc>
                  <a:txBody>
                    <a:bodyPr/>
                    <a:lstStyle/>
                    <a:p>
                      <a:pPr algn="ctr">
                        <a:lnSpc>
                          <a:spcPct val="107000"/>
                        </a:lnSpc>
                        <a:spcAft>
                          <a:spcPts val="0"/>
                        </a:spcAft>
                        <a:tabLst>
                          <a:tab pos="1807845" algn="l"/>
                        </a:tabLst>
                      </a:pPr>
                      <a:r>
                        <a:rPr lang="es-MX" sz="2000">
                          <a:effectLst/>
                        </a:rPr>
                        <a:t>48- 49</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0.20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1807845" algn="l"/>
                        </a:tabLst>
                      </a:pPr>
                      <a:r>
                        <a:rPr lang="es-MX" sz="2000" dirty="0">
                          <a:solidFill>
                            <a:srgbClr val="FF0000"/>
                          </a:solidFill>
                          <a:effectLst/>
                        </a:rPr>
                        <a:t>72</a:t>
                      </a:r>
                      <a:endParaRPr lang="es-MX"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solidFill>
                            <a:srgbClr val="FF0000"/>
                          </a:solidFill>
                          <a:effectLst/>
                        </a:rPr>
                        <a:t>0.60</a:t>
                      </a:r>
                      <a:endParaRPr lang="es-MX"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53931202"/>
                  </a:ext>
                </a:extLst>
              </a:tr>
              <a:tr h="353310">
                <a:tc>
                  <a:txBody>
                    <a:bodyPr/>
                    <a:lstStyle/>
                    <a:p>
                      <a:pPr algn="ctr">
                        <a:lnSpc>
                          <a:spcPct val="107000"/>
                        </a:lnSpc>
                        <a:spcAft>
                          <a:spcPts val="0"/>
                        </a:spcAft>
                        <a:tabLst>
                          <a:tab pos="1807845" algn="l"/>
                        </a:tabLst>
                      </a:pPr>
                      <a:r>
                        <a:rPr lang="es-MX" sz="2000">
                          <a:effectLst/>
                        </a:rPr>
                        <a:t>51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0.33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1807845" algn="l"/>
                        </a:tabLst>
                      </a:pPr>
                      <a:r>
                        <a:rPr lang="es-MX" sz="2000">
                          <a:effectLst/>
                        </a:rPr>
                        <a:t>81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rPr>
                        <a:t>0.22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08574527"/>
                  </a:ext>
                </a:extLst>
              </a:tr>
              <a:tr h="353310">
                <a:tc>
                  <a:txBody>
                    <a:bodyPr/>
                    <a:lstStyle/>
                    <a:p>
                      <a:pPr algn="ctr">
                        <a:lnSpc>
                          <a:spcPct val="107000"/>
                        </a:lnSpc>
                        <a:spcAft>
                          <a:spcPts val="0"/>
                        </a:spcAft>
                        <a:tabLst>
                          <a:tab pos="1807845" algn="l"/>
                        </a:tabLst>
                      </a:pPr>
                      <a:r>
                        <a:rPr lang="es-MX" sz="2000">
                          <a:effectLst/>
                        </a:rPr>
                        <a:t>52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a:effectLst/>
                        </a:rPr>
                        <a:t>0.30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1807845" algn="l"/>
                        </a:tabLst>
                      </a:pPr>
                      <a:r>
                        <a:rPr lang="es-MX" sz="2000">
                          <a:effectLst/>
                        </a:rPr>
                        <a:t>93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rPr>
                        <a:t>0.21</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2476384"/>
                  </a:ext>
                </a:extLst>
              </a:tr>
            </a:tbl>
          </a:graphicData>
        </a:graphic>
      </p:graphicFrame>
    </p:spTree>
    <p:extLst>
      <p:ext uri="{BB962C8B-B14F-4D97-AF65-F5344CB8AC3E}">
        <p14:creationId xmlns:p14="http://schemas.microsoft.com/office/powerpoint/2010/main" val="199877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09FA-2EB5-46C1-AE2B-CBB26F5593A3}"/>
              </a:ext>
            </a:extLst>
          </p:cNvPr>
          <p:cNvSpPr>
            <a:spLocks noGrp="1"/>
          </p:cNvSpPr>
          <p:nvPr>
            <p:ph type="title"/>
          </p:nvPr>
        </p:nvSpPr>
        <p:spPr/>
        <p:txBody>
          <a:bodyPr/>
          <a:lstStyle/>
          <a:p>
            <a:r>
              <a:rPr lang="es-MX" dirty="0"/>
              <a:t>Conclusiones. </a:t>
            </a:r>
          </a:p>
        </p:txBody>
      </p:sp>
      <p:sp>
        <p:nvSpPr>
          <p:cNvPr id="3" name="Marcador de contenido 2">
            <a:extLst>
              <a:ext uri="{FF2B5EF4-FFF2-40B4-BE49-F238E27FC236}">
                <a16:creationId xmlns:a16="http://schemas.microsoft.com/office/drawing/2014/main" id="{3BF82105-0332-4C8A-863D-37D7E96B5D20}"/>
              </a:ext>
            </a:extLst>
          </p:cNvPr>
          <p:cNvSpPr>
            <a:spLocks noGrp="1"/>
          </p:cNvSpPr>
          <p:nvPr>
            <p:ph idx="1"/>
          </p:nvPr>
        </p:nvSpPr>
        <p:spPr/>
        <p:txBody>
          <a:bodyPr/>
          <a:lstStyle/>
          <a:p>
            <a:pPr algn="just"/>
            <a:r>
              <a:rPr lang="es-MX" dirty="0"/>
              <a:t>Lo que se aprecia en el resultado del análisis, es la importancia que tiene la participación económica del Estado en el impulso de sectores estratégicos que permitan el desarrollo de las regiones. Tal como se aprecia en los estados de Campeche y Tabasco, o en el caso de Quintana Roo que recibió un fuerte impulso del gobierno en la creación de la infraestructura turística que tiene y que se aprecia en la consolidación y participación del sector 72, que corresponde a la dinámica de su economía.</a:t>
            </a:r>
          </a:p>
          <a:p>
            <a:pPr algn="just"/>
            <a:r>
              <a:rPr lang="es-MX" dirty="0"/>
              <a:t>En lo que respecta al proyecto Tren Maya y su principal característica es el impulso de la actividad turística, se aprecia que el estado de Quintana Roo presenta una especialización superior a los cuatro estados restantes. Esta situación expresa una condición contradictoria a los objetivos del proyecto que pretende impulsar a los cinco estados de la región sur – sureste, ya que como se aprecia el estado de Quintana Roo tiene una tendencia a concentrar y potencializar la actividad turística, debido a que el estado ya tiene cierto grado de especialización en los 72, 71, 55 y 56</a:t>
            </a:r>
          </a:p>
        </p:txBody>
      </p:sp>
    </p:spTree>
    <p:extLst>
      <p:ext uri="{BB962C8B-B14F-4D97-AF65-F5344CB8AC3E}">
        <p14:creationId xmlns:p14="http://schemas.microsoft.com/office/powerpoint/2010/main" val="408391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81321-C93F-4140-9DDA-EA20CBCD4C5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F71D9FF-00C0-42DF-9899-E8566CB5981F}"/>
              </a:ext>
            </a:extLst>
          </p:cNvPr>
          <p:cNvSpPr>
            <a:spLocks noGrp="1"/>
          </p:cNvSpPr>
          <p:nvPr>
            <p:ph idx="1"/>
          </p:nvPr>
        </p:nvSpPr>
        <p:spPr/>
        <p:txBody>
          <a:bodyPr/>
          <a:lstStyle/>
          <a:p>
            <a:pPr algn="just"/>
            <a:r>
              <a:rPr lang="es-MX" dirty="0"/>
              <a:t>Como se aprecia la economía del estado de Tabasco y Campeche muestran cierto grado de especialización y concentración en el sector 21, lo que refleja una economía un poco más compacta al resto de los estados que integran el proyecto. Sin embargo, se aprecia como el estado de Tabasco es la entidad que presenta el menor coeficiente de especialización y por ende el mayor coeficiente de diversificación, lo cual lo pone en un grado de vulnerabilidad económica ante el proyecto del Tren Maya debido a que el estado tiene una especialización relativa en el sector minería, lo que lo coloca en una posición de resentir directamente los efectos económicos de una crisis en el plano internacional y nacional, tal como sucedió en el 2008. </a:t>
            </a:r>
          </a:p>
        </p:txBody>
      </p:sp>
    </p:spTree>
    <p:extLst>
      <p:ext uri="{BB962C8B-B14F-4D97-AF65-F5344CB8AC3E}">
        <p14:creationId xmlns:p14="http://schemas.microsoft.com/office/powerpoint/2010/main" val="99813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0B59DDB5-830C-42D9-92F9-63AF1112F624}"/>
              </a:ext>
            </a:extLst>
          </p:cNvPr>
          <p:cNvSpPr>
            <a:spLocks noGrp="1"/>
          </p:cNvSpPr>
          <p:nvPr>
            <p:ph type="title"/>
          </p:nvPr>
        </p:nvSpPr>
        <p:spPr/>
        <p:txBody>
          <a:bodyPr/>
          <a:lstStyle/>
          <a:p>
            <a:r>
              <a:rPr lang="es-MX" dirty="0"/>
              <a:t>Introducción </a:t>
            </a:r>
          </a:p>
        </p:txBody>
      </p:sp>
      <p:sp>
        <p:nvSpPr>
          <p:cNvPr id="10" name="Marcador de contenido 9">
            <a:extLst>
              <a:ext uri="{FF2B5EF4-FFF2-40B4-BE49-F238E27FC236}">
                <a16:creationId xmlns:a16="http://schemas.microsoft.com/office/drawing/2014/main" id="{B5AA8BFB-B2E5-42CB-9412-D76A702D819A}"/>
              </a:ext>
            </a:extLst>
          </p:cNvPr>
          <p:cNvSpPr>
            <a:spLocks noGrp="1"/>
          </p:cNvSpPr>
          <p:nvPr>
            <p:ph sz="half" idx="1"/>
          </p:nvPr>
        </p:nvSpPr>
        <p:spPr/>
        <p:txBody>
          <a:bodyPr>
            <a:normAutofit fontScale="92500" lnSpcReduction="10000"/>
          </a:bodyPr>
          <a:lstStyle/>
          <a:p>
            <a:pPr algn="just">
              <a:buFont typeface="Arial" panose="020B0604020202020204" pitchFamily="34" charset="0"/>
              <a:buChar char="•"/>
            </a:pPr>
            <a:r>
              <a:rPr lang="es-MX" dirty="0"/>
              <a:t>La administración federal de México 2018 – 2004, planteó el impulso del corredor turístico denominado Tren Maya. </a:t>
            </a:r>
          </a:p>
          <a:p>
            <a:pPr algn="just">
              <a:buFont typeface="Arial" panose="020B0604020202020204" pitchFamily="34" charset="0"/>
              <a:buChar char="•"/>
            </a:pPr>
            <a:r>
              <a:rPr lang="es-MX" dirty="0"/>
              <a:t>Una propuesta de desarrollo regional que contempla los estados de Campeche, Chiapas, Quintana Roo, Tabasco y Yucatán. </a:t>
            </a:r>
          </a:p>
          <a:p>
            <a:pPr algn="just">
              <a:buFont typeface="Arial" panose="020B0604020202020204" pitchFamily="34" charset="0"/>
              <a:buChar char="•"/>
            </a:pPr>
            <a:r>
              <a:rPr lang="es-MX" dirty="0"/>
              <a:t>Contempla una extensión de 1, 525 kilómetros de vías férreas que se integran de la siguiente forma: 426 km de selva, 446 km del tramo del caribe y 653 km de tramo del golfo (Tren Maya, 2019). </a:t>
            </a:r>
          </a:p>
          <a:p>
            <a:pPr algn="just">
              <a:buFont typeface="Arial" panose="020B0604020202020204" pitchFamily="34" charset="0"/>
              <a:buChar char="•"/>
            </a:pPr>
            <a:r>
              <a:rPr lang="es-MX" dirty="0"/>
              <a:t>El Tren utilizará 542 km de vías en Campeche, 42 km en Chiapas, 521 km en Quintana Roo, 102 km en Tabasco y 318 km en Yucatán. </a:t>
            </a:r>
          </a:p>
        </p:txBody>
      </p:sp>
      <p:pic>
        <p:nvPicPr>
          <p:cNvPr id="21" name="Marcador de contenido 20">
            <a:extLst>
              <a:ext uri="{FF2B5EF4-FFF2-40B4-BE49-F238E27FC236}">
                <a16:creationId xmlns:a16="http://schemas.microsoft.com/office/drawing/2014/main" id="{8AA5F4DF-9CEC-4E2C-BAA9-0C4195832CD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5999" y="2310714"/>
            <a:ext cx="4721225" cy="3480487"/>
          </a:xfrm>
        </p:spPr>
      </p:pic>
    </p:spTree>
    <p:extLst>
      <p:ext uri="{BB962C8B-B14F-4D97-AF65-F5344CB8AC3E}">
        <p14:creationId xmlns:p14="http://schemas.microsoft.com/office/powerpoint/2010/main" val="395869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426E24-7756-46C5-9516-F52CE4259F9A}"/>
              </a:ext>
            </a:extLst>
          </p:cNvPr>
          <p:cNvSpPr>
            <a:spLocks noGrp="1"/>
          </p:cNvSpPr>
          <p:nvPr>
            <p:ph type="title"/>
          </p:nvPr>
        </p:nvSpPr>
        <p:spPr/>
        <p:txBody>
          <a:bodyPr/>
          <a:lstStyle/>
          <a:p>
            <a:endParaRPr lang="es-MX"/>
          </a:p>
        </p:txBody>
      </p:sp>
      <p:pic>
        <p:nvPicPr>
          <p:cNvPr id="6" name="Marcador de contenido 5">
            <a:extLst>
              <a:ext uri="{FF2B5EF4-FFF2-40B4-BE49-F238E27FC236}">
                <a16:creationId xmlns:a16="http://schemas.microsoft.com/office/drawing/2014/main" id="{71B50DC5-69F8-4895-B1A6-3FFCC20064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2377407"/>
            <a:ext cx="4995863" cy="3177923"/>
          </a:xfrm>
        </p:spPr>
      </p:pic>
      <p:sp>
        <p:nvSpPr>
          <p:cNvPr id="4" name="Marcador de contenido 3">
            <a:extLst>
              <a:ext uri="{FF2B5EF4-FFF2-40B4-BE49-F238E27FC236}">
                <a16:creationId xmlns:a16="http://schemas.microsoft.com/office/drawing/2014/main" id="{D5F4B0B3-E43A-44EC-8490-BF6E73C4EA01}"/>
              </a:ext>
            </a:extLst>
          </p:cNvPr>
          <p:cNvSpPr>
            <a:spLocks noGrp="1"/>
          </p:cNvSpPr>
          <p:nvPr>
            <p:ph sz="half" idx="2"/>
          </p:nvPr>
        </p:nvSpPr>
        <p:spPr/>
        <p:txBody>
          <a:bodyPr>
            <a:normAutofit fontScale="92500" lnSpcReduction="20000"/>
          </a:bodyPr>
          <a:lstStyle/>
          <a:p>
            <a:pPr algn="just"/>
            <a:r>
              <a:rPr lang="es-MX" dirty="0"/>
              <a:t>El paso de las vías férreas contempla: 21 municipios del estado de Yucatán, 9 de Campeche, 7 municipios de Quintana Roo y dos de Tabasco y Chiapas. </a:t>
            </a:r>
          </a:p>
          <a:p>
            <a:pPr algn="just"/>
            <a:r>
              <a:rPr lang="es-MX" dirty="0"/>
              <a:t>Estos dos últimos los que tienen menor participación física en el proyecto. En términos generales, la región del Tren Maya tiene una población total de 12, 113, 863 habitantes y una extensión territorial de 230, 131 kilómetros cuadrados, que corresponde al 11.66 % del territorio nacional (INEGI, 2015).</a:t>
            </a:r>
          </a:p>
          <a:p>
            <a:pPr algn="just"/>
            <a:r>
              <a:rPr lang="es-MX" dirty="0"/>
              <a:t>Esto ayudará a contener la expansión urbana, a detener la depredación ambiental, a mejorar la conectividad entre comunidades y mejorar la calidad de vida de las personas.</a:t>
            </a:r>
          </a:p>
        </p:txBody>
      </p:sp>
    </p:spTree>
    <p:extLst>
      <p:ext uri="{BB962C8B-B14F-4D97-AF65-F5344CB8AC3E}">
        <p14:creationId xmlns:p14="http://schemas.microsoft.com/office/powerpoint/2010/main" val="144605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10F49B-9EDD-40EB-8B51-DC6BAFD7BE22}"/>
              </a:ext>
            </a:extLst>
          </p:cNvPr>
          <p:cNvSpPr>
            <a:spLocks noGrp="1"/>
          </p:cNvSpPr>
          <p:nvPr>
            <p:ph sz="half" idx="1"/>
          </p:nvPr>
        </p:nvSpPr>
        <p:spPr>
          <a:xfrm>
            <a:off x="685801" y="1604433"/>
            <a:ext cx="4995334" cy="3649134"/>
          </a:xfrm>
        </p:spPr>
        <p:txBody>
          <a:bodyPr/>
          <a:lstStyle/>
          <a:p>
            <a:pPr algn="just"/>
            <a:r>
              <a:rPr lang="es-MX" dirty="0"/>
              <a:t>En la noche, el Tren Maya se utilizará para mover carga. Esto facilitará el flujo comercial de productos locales para satisfacer la demanda regional y optimizar los costos de transporte</a:t>
            </a:r>
          </a:p>
          <a:p>
            <a:pPr algn="just"/>
            <a:r>
              <a:rPr lang="es-MX" dirty="0"/>
              <a:t>Durante el 2019, se rehabilitarán las vías del tren obsoletas que van de Palenque a Valladolid, tramo que representa la mitad de la ruta.</a:t>
            </a:r>
          </a:p>
          <a:p>
            <a:pPr algn="just"/>
            <a:r>
              <a:rPr lang="es-MX" dirty="0"/>
              <a:t>Y en 2020 se dará inicio a la construcción de los tramos de Selva y Caribe II.</a:t>
            </a:r>
          </a:p>
        </p:txBody>
      </p:sp>
      <p:graphicFrame>
        <p:nvGraphicFramePr>
          <p:cNvPr id="5" name="Marcador de contenido 4">
            <a:extLst>
              <a:ext uri="{FF2B5EF4-FFF2-40B4-BE49-F238E27FC236}">
                <a16:creationId xmlns:a16="http://schemas.microsoft.com/office/drawing/2014/main" id="{9FCDD6F0-167F-406D-A375-3F3C0E1FE5A1}"/>
              </a:ext>
            </a:extLst>
          </p:cNvPr>
          <p:cNvGraphicFramePr>
            <a:graphicFrameLocks noGrp="1"/>
          </p:cNvGraphicFramePr>
          <p:nvPr>
            <p:ph sz="half" idx="2"/>
            <p:extLst>
              <p:ext uri="{D42A27DB-BD31-4B8C-83A1-F6EECF244321}">
                <p14:modId xmlns:p14="http://schemas.microsoft.com/office/powerpoint/2010/main" val="2142431941"/>
              </p:ext>
            </p:extLst>
          </p:nvPr>
        </p:nvGraphicFramePr>
        <p:xfrm>
          <a:off x="5821364" y="1456152"/>
          <a:ext cx="4995862"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89C70CDD-F756-4B17-B57E-88EEE8476282}"/>
              </a:ext>
            </a:extLst>
          </p:cNvPr>
          <p:cNvSpPr/>
          <p:nvPr/>
        </p:nvSpPr>
        <p:spPr>
          <a:xfrm>
            <a:off x="685801" y="5253567"/>
            <a:ext cx="10131425" cy="1200329"/>
          </a:xfrm>
          <a:prstGeom prst="rect">
            <a:avLst/>
          </a:prstGeom>
        </p:spPr>
        <p:txBody>
          <a:bodyPr wrap="square">
            <a:spAutoFit/>
          </a:bodyPr>
          <a:lstStyle/>
          <a:p>
            <a:pPr algn="just"/>
            <a:r>
              <a:rPr lang="es-MX" dirty="0"/>
              <a:t>Los 1,460 km de vía se pretenden construir en cuatro años e iniciar su operación en 2024. La mayoría de las estaciones y desarrollos colaterales se llevarán a cabo a partir de contratos de inversión mixta. Es decir, empresas privadas diseñarán, financiarán, construirán y mantendrán las vías férreas, el material rodante y los sistemas de comunicación.</a:t>
            </a:r>
          </a:p>
        </p:txBody>
      </p:sp>
    </p:spTree>
    <p:extLst>
      <p:ext uri="{BB962C8B-B14F-4D97-AF65-F5344CB8AC3E}">
        <p14:creationId xmlns:p14="http://schemas.microsoft.com/office/powerpoint/2010/main" val="173107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6CA49E-2BE8-46A4-B98C-960DC9B60B85}"/>
              </a:ext>
            </a:extLst>
          </p:cNvPr>
          <p:cNvSpPr>
            <a:spLocks noGrp="1"/>
          </p:cNvSpPr>
          <p:nvPr>
            <p:ph type="title"/>
          </p:nvPr>
        </p:nvSpPr>
        <p:spPr/>
        <p:txBody>
          <a:bodyPr/>
          <a:lstStyle/>
          <a:p>
            <a:pPr algn="just"/>
            <a:r>
              <a:rPr lang="es-MX" dirty="0"/>
              <a:t>Clasificación de sistema de cuentas nacionales (INEGI)</a:t>
            </a:r>
          </a:p>
        </p:txBody>
      </p:sp>
      <p:graphicFrame>
        <p:nvGraphicFramePr>
          <p:cNvPr id="7" name="Tabla 7">
            <a:extLst>
              <a:ext uri="{FF2B5EF4-FFF2-40B4-BE49-F238E27FC236}">
                <a16:creationId xmlns:a16="http://schemas.microsoft.com/office/drawing/2014/main" id="{7E450CC5-7275-44C2-84BE-6DA03D43AA02}"/>
              </a:ext>
            </a:extLst>
          </p:cNvPr>
          <p:cNvGraphicFramePr>
            <a:graphicFrameLocks noGrp="1"/>
          </p:cNvGraphicFramePr>
          <p:nvPr>
            <p:ph idx="1"/>
            <p:extLst>
              <p:ext uri="{D42A27DB-BD31-4B8C-83A1-F6EECF244321}">
                <p14:modId xmlns:p14="http://schemas.microsoft.com/office/powerpoint/2010/main" val="1669310156"/>
              </p:ext>
            </p:extLst>
          </p:nvPr>
        </p:nvGraphicFramePr>
        <p:xfrm>
          <a:off x="685800" y="2141538"/>
          <a:ext cx="10131424" cy="4348480"/>
        </p:xfrm>
        <a:graphic>
          <a:graphicData uri="http://schemas.openxmlformats.org/drawingml/2006/table">
            <a:tbl>
              <a:tblPr firstRow="1" bandRow="1">
                <a:tableStyleId>{5C22544A-7EE6-4342-B048-85BDC9FD1C3A}</a:tableStyleId>
              </a:tblPr>
              <a:tblGrid>
                <a:gridCol w="1699054">
                  <a:extLst>
                    <a:ext uri="{9D8B030D-6E8A-4147-A177-3AD203B41FA5}">
                      <a16:colId xmlns:a16="http://schemas.microsoft.com/office/drawing/2014/main" val="209655150"/>
                    </a:ext>
                  </a:extLst>
                </a:gridCol>
                <a:gridCol w="8432370">
                  <a:extLst>
                    <a:ext uri="{9D8B030D-6E8A-4147-A177-3AD203B41FA5}">
                      <a16:colId xmlns:a16="http://schemas.microsoft.com/office/drawing/2014/main" val="685033793"/>
                    </a:ext>
                  </a:extLst>
                </a:gridCol>
              </a:tblGrid>
              <a:tr h="370840">
                <a:tc>
                  <a:txBody>
                    <a:bodyPr/>
                    <a:lstStyle/>
                    <a:p>
                      <a:r>
                        <a:rPr lang="es-MX" dirty="0"/>
                        <a:t>Clasificación </a:t>
                      </a:r>
                    </a:p>
                  </a:txBody>
                  <a:tcPr/>
                </a:tc>
                <a:tc>
                  <a:txBody>
                    <a:bodyPr/>
                    <a:lstStyle/>
                    <a:p>
                      <a:r>
                        <a:rPr lang="es-MX" dirty="0"/>
                        <a:t>Concepto </a:t>
                      </a:r>
                    </a:p>
                  </a:txBody>
                  <a:tcPr/>
                </a:tc>
                <a:extLst>
                  <a:ext uri="{0D108BD9-81ED-4DB2-BD59-A6C34878D82A}">
                    <a16:rowId xmlns:a16="http://schemas.microsoft.com/office/drawing/2014/main" val="3710944467"/>
                  </a:ext>
                </a:extLst>
              </a:tr>
              <a:tr h="370840">
                <a:tc>
                  <a:txBody>
                    <a:bodyPr/>
                    <a:lstStyle/>
                    <a:p>
                      <a:pPr algn="ctr"/>
                      <a:r>
                        <a:rPr lang="es-MX" dirty="0"/>
                        <a:t>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Agricultura, cría y explotación de animales, aprovechamiento forestal, pesca y caza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47838565"/>
                  </a:ext>
                </a:extLst>
              </a:tr>
              <a:tr h="370840">
                <a:tc>
                  <a:txBody>
                    <a:bodyPr/>
                    <a:lstStyle/>
                    <a:p>
                      <a:pPr algn="ctr"/>
                      <a:r>
                        <a:rPr lang="es-MX" dirty="0"/>
                        <a:t>21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Minería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72591432"/>
                  </a:ext>
                </a:extLst>
              </a:tr>
              <a:tr h="370840">
                <a:tc>
                  <a:txBody>
                    <a:bodyPr/>
                    <a:lstStyle/>
                    <a:p>
                      <a:pPr algn="ctr"/>
                      <a:r>
                        <a:rPr lang="es-MX" dirty="0"/>
                        <a:t>22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Generación, transmisión y distribución de energía eléctrica, suministro de agua y de gas por ductos al consumidor final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20298171"/>
                  </a:ext>
                </a:extLst>
              </a:tr>
              <a:tr h="370840">
                <a:tc>
                  <a:txBody>
                    <a:bodyPr/>
                    <a:lstStyle/>
                    <a:p>
                      <a:pPr algn="ctr"/>
                      <a:r>
                        <a:rPr lang="es-MX" dirty="0"/>
                        <a:t>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Construcción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75406692"/>
                  </a:ext>
                </a:extLst>
              </a:tr>
              <a:tr h="370840">
                <a:tc>
                  <a:txBody>
                    <a:bodyPr/>
                    <a:lstStyle/>
                    <a:p>
                      <a:pPr algn="ctr"/>
                      <a:r>
                        <a:rPr lang="es-MX" dirty="0"/>
                        <a:t>31 -33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Industrias manufactureras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69270583"/>
                  </a:ext>
                </a:extLst>
              </a:tr>
              <a:tr h="370840">
                <a:tc>
                  <a:txBody>
                    <a:bodyPr/>
                    <a:lstStyle/>
                    <a:p>
                      <a:pPr algn="ctr"/>
                      <a:r>
                        <a:rPr lang="es-MX" dirty="0"/>
                        <a:t>43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Comercio al por mayor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64590836"/>
                  </a:ext>
                </a:extLst>
              </a:tr>
              <a:tr h="370840">
                <a:tc>
                  <a:txBody>
                    <a:bodyPr/>
                    <a:lstStyle/>
                    <a:p>
                      <a:pPr algn="ctr"/>
                      <a:r>
                        <a:rPr lang="es-MX" dirty="0"/>
                        <a:t>46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Comercio al por menor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61203018"/>
                  </a:ext>
                </a:extLst>
              </a:tr>
              <a:tr h="370840">
                <a:tc>
                  <a:txBody>
                    <a:bodyPr/>
                    <a:lstStyle/>
                    <a:p>
                      <a:pPr algn="ctr"/>
                      <a:r>
                        <a:rPr lang="es-MX" dirty="0"/>
                        <a:t>48 – 49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Transportes, correos y almacenamiento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76602856"/>
                  </a:ext>
                </a:extLst>
              </a:tr>
              <a:tr h="370840">
                <a:tc>
                  <a:txBody>
                    <a:bodyPr/>
                    <a:lstStyle/>
                    <a:p>
                      <a:pPr algn="ctr"/>
                      <a:r>
                        <a:rPr lang="es-MX" dirty="0"/>
                        <a:t>51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Información en medios masivos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15746310"/>
                  </a:ext>
                </a:extLst>
              </a:tr>
              <a:tr h="370840">
                <a:tc>
                  <a:txBody>
                    <a:bodyPr/>
                    <a:lstStyle/>
                    <a:p>
                      <a:pPr algn="ctr"/>
                      <a:r>
                        <a:rPr lang="es-MX" dirty="0"/>
                        <a:t>52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Servicios financieros y de seguros </a:t>
                      </a:r>
                    </a:p>
                  </a:txBody>
                  <a:tcPr/>
                </a:tc>
                <a:extLst>
                  <a:ext uri="{0D108BD9-81ED-4DB2-BD59-A6C34878D82A}">
                    <a16:rowId xmlns:a16="http://schemas.microsoft.com/office/drawing/2014/main" val="1683371383"/>
                  </a:ext>
                </a:extLst>
              </a:tr>
            </a:tbl>
          </a:graphicData>
        </a:graphic>
      </p:graphicFrame>
    </p:spTree>
    <p:extLst>
      <p:ext uri="{BB962C8B-B14F-4D97-AF65-F5344CB8AC3E}">
        <p14:creationId xmlns:p14="http://schemas.microsoft.com/office/powerpoint/2010/main" val="102369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3E746-9CF3-47C4-89C6-A47013718358}"/>
              </a:ext>
            </a:extLst>
          </p:cNvPr>
          <p:cNvSpPr>
            <a:spLocks noGrp="1"/>
          </p:cNvSpPr>
          <p:nvPr>
            <p:ph type="title"/>
          </p:nvPr>
        </p:nvSpPr>
        <p:spPr/>
        <p:txBody>
          <a:bodyPr/>
          <a:lstStyle/>
          <a:p>
            <a:endParaRPr lang="es-MX"/>
          </a:p>
        </p:txBody>
      </p:sp>
      <p:graphicFrame>
        <p:nvGraphicFramePr>
          <p:cNvPr id="4" name="Tabla 4">
            <a:extLst>
              <a:ext uri="{FF2B5EF4-FFF2-40B4-BE49-F238E27FC236}">
                <a16:creationId xmlns:a16="http://schemas.microsoft.com/office/drawing/2014/main" id="{CC692278-47ED-4350-8796-1E5B904F20D8}"/>
              </a:ext>
            </a:extLst>
          </p:cNvPr>
          <p:cNvGraphicFramePr>
            <a:graphicFrameLocks noGrp="1"/>
          </p:cNvGraphicFramePr>
          <p:nvPr>
            <p:ph idx="1"/>
            <p:extLst>
              <p:ext uri="{D42A27DB-BD31-4B8C-83A1-F6EECF244321}">
                <p14:modId xmlns:p14="http://schemas.microsoft.com/office/powerpoint/2010/main" val="1919812676"/>
              </p:ext>
            </p:extLst>
          </p:nvPr>
        </p:nvGraphicFramePr>
        <p:xfrm>
          <a:off x="685802" y="1630680"/>
          <a:ext cx="10131424" cy="4617720"/>
        </p:xfrm>
        <a:graphic>
          <a:graphicData uri="http://schemas.openxmlformats.org/drawingml/2006/table">
            <a:tbl>
              <a:tblPr firstRow="1" bandRow="1">
                <a:tableStyleId>{5C22544A-7EE6-4342-B048-85BDC9FD1C3A}</a:tableStyleId>
              </a:tblPr>
              <a:tblGrid>
                <a:gridCol w="1760838">
                  <a:extLst>
                    <a:ext uri="{9D8B030D-6E8A-4147-A177-3AD203B41FA5}">
                      <a16:colId xmlns:a16="http://schemas.microsoft.com/office/drawing/2014/main" val="2808281957"/>
                    </a:ext>
                  </a:extLst>
                </a:gridCol>
                <a:gridCol w="8370586">
                  <a:extLst>
                    <a:ext uri="{9D8B030D-6E8A-4147-A177-3AD203B41FA5}">
                      <a16:colId xmlns:a16="http://schemas.microsoft.com/office/drawing/2014/main" val="3922682762"/>
                    </a:ext>
                  </a:extLst>
                </a:gridCol>
              </a:tblGrid>
              <a:tr h="370840">
                <a:tc>
                  <a:txBody>
                    <a:bodyPr/>
                    <a:lstStyle/>
                    <a:p>
                      <a:r>
                        <a:rPr lang="es-MX" dirty="0"/>
                        <a:t>Clasificación </a:t>
                      </a:r>
                    </a:p>
                  </a:txBody>
                  <a:tcPr/>
                </a:tc>
                <a:tc>
                  <a:txBody>
                    <a:bodyPr/>
                    <a:lstStyle/>
                    <a:p>
                      <a:r>
                        <a:rPr lang="es-MX" dirty="0"/>
                        <a:t>Concepto </a:t>
                      </a:r>
                    </a:p>
                  </a:txBody>
                  <a:tcPr/>
                </a:tc>
                <a:extLst>
                  <a:ext uri="{0D108BD9-81ED-4DB2-BD59-A6C34878D82A}">
                    <a16:rowId xmlns:a16="http://schemas.microsoft.com/office/drawing/2014/main" val="3885336300"/>
                  </a:ext>
                </a:extLst>
              </a:tr>
              <a:tr h="370840">
                <a:tc>
                  <a:txBody>
                    <a:bodyPr/>
                    <a:lstStyle/>
                    <a:p>
                      <a:pPr algn="ctr"/>
                      <a:r>
                        <a:rPr lang="es-MX" dirty="0"/>
                        <a:t>53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Servicios inmobiliarios y de alquiler de bienes muebles e intangibles </a:t>
                      </a:r>
                    </a:p>
                  </a:txBody>
                  <a:tcPr/>
                </a:tc>
                <a:extLst>
                  <a:ext uri="{0D108BD9-81ED-4DB2-BD59-A6C34878D82A}">
                    <a16:rowId xmlns:a16="http://schemas.microsoft.com/office/drawing/2014/main" val="3822664235"/>
                  </a:ext>
                </a:extLst>
              </a:tr>
              <a:tr h="370840">
                <a:tc>
                  <a:txBody>
                    <a:bodyPr/>
                    <a:lstStyle/>
                    <a:p>
                      <a:pPr algn="ctr"/>
                      <a:r>
                        <a:rPr lang="es-MX" dirty="0"/>
                        <a:t>54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Servicios profesionales, científicos y técnicos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13127775"/>
                  </a:ext>
                </a:extLst>
              </a:tr>
              <a:tr h="370840">
                <a:tc>
                  <a:txBody>
                    <a:bodyPr/>
                    <a:lstStyle/>
                    <a:p>
                      <a:pPr algn="ctr"/>
                      <a:r>
                        <a:rPr lang="es-MX" dirty="0"/>
                        <a:t>55</a:t>
                      </a:r>
                    </a:p>
                  </a:txBody>
                  <a:tcPr/>
                </a:tc>
                <a:tc>
                  <a:txBody>
                    <a:bodyPr/>
                    <a:lstStyle/>
                    <a:p>
                      <a:r>
                        <a:rPr lang="es-MX" sz="1800" dirty="0">
                          <a:effectLst/>
                        </a:rPr>
                        <a:t>Corporativos</a:t>
                      </a:r>
                      <a:endParaRPr lang="es-MX" dirty="0"/>
                    </a:p>
                  </a:txBody>
                  <a:tcPr/>
                </a:tc>
                <a:extLst>
                  <a:ext uri="{0D108BD9-81ED-4DB2-BD59-A6C34878D82A}">
                    <a16:rowId xmlns:a16="http://schemas.microsoft.com/office/drawing/2014/main" val="1275809502"/>
                  </a:ext>
                </a:extLst>
              </a:tr>
              <a:tr h="370840">
                <a:tc>
                  <a:txBody>
                    <a:bodyPr/>
                    <a:lstStyle/>
                    <a:p>
                      <a:pPr algn="ctr"/>
                      <a:r>
                        <a:rPr lang="es-MX" dirty="0"/>
                        <a:t>56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Servicios de apoyo a los negocios y manejo de residuos y desechos, y servicios de remediación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09244628"/>
                  </a:ext>
                </a:extLst>
              </a:tr>
              <a:tr h="370840">
                <a:tc>
                  <a:txBody>
                    <a:bodyPr/>
                    <a:lstStyle/>
                    <a:p>
                      <a:pPr algn="ctr"/>
                      <a:r>
                        <a:rPr lang="es-MX" dirty="0"/>
                        <a:t>61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Servicios Educativos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23367792"/>
                  </a:ext>
                </a:extLst>
              </a:tr>
              <a:tr h="370840">
                <a:tc>
                  <a:txBody>
                    <a:bodyPr/>
                    <a:lstStyle/>
                    <a:p>
                      <a:pPr algn="ctr"/>
                      <a:r>
                        <a:rPr lang="es-MX" dirty="0"/>
                        <a:t>62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Servicios de salud y de asistencia social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82596572"/>
                  </a:ext>
                </a:extLst>
              </a:tr>
              <a:tr h="370840">
                <a:tc>
                  <a:txBody>
                    <a:bodyPr/>
                    <a:lstStyle/>
                    <a:p>
                      <a:pPr algn="ctr"/>
                      <a:r>
                        <a:rPr lang="es-MX" dirty="0"/>
                        <a:t>71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Servicios de esparcimiento culturales y deportivos, y otros servicios recreativos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01934345"/>
                  </a:ext>
                </a:extLst>
              </a:tr>
              <a:tr h="370840">
                <a:tc>
                  <a:txBody>
                    <a:bodyPr/>
                    <a:lstStyle/>
                    <a:p>
                      <a:pPr algn="ctr"/>
                      <a:r>
                        <a:rPr lang="es-MX" dirty="0"/>
                        <a:t>72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Servicios de alojamiento temporal y de preparación de alimentos y bebidas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1165928"/>
                  </a:ext>
                </a:extLst>
              </a:tr>
              <a:tr h="370840">
                <a:tc>
                  <a:txBody>
                    <a:bodyPr/>
                    <a:lstStyle/>
                    <a:p>
                      <a:pPr algn="ctr"/>
                      <a:r>
                        <a:rPr lang="es-MX" dirty="0"/>
                        <a:t>81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Otros servicios excepto actividades gubernamentales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88446248"/>
                  </a:ext>
                </a:extLst>
              </a:tr>
              <a:tr h="370840">
                <a:tc>
                  <a:txBody>
                    <a:bodyPr/>
                    <a:lstStyle/>
                    <a:p>
                      <a:pPr algn="ctr"/>
                      <a:r>
                        <a:rPr lang="es-MX" dirty="0"/>
                        <a:t>93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a:effectLst/>
                        </a:rPr>
                        <a:t>Actividades legislativas, gubernamentales, de impartición de justicia y de organismos internacionales y extraterritoriales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8986260"/>
                  </a:ext>
                </a:extLst>
              </a:tr>
            </a:tbl>
          </a:graphicData>
        </a:graphic>
      </p:graphicFrame>
    </p:spTree>
    <p:extLst>
      <p:ext uri="{BB962C8B-B14F-4D97-AF65-F5344CB8AC3E}">
        <p14:creationId xmlns:p14="http://schemas.microsoft.com/office/powerpoint/2010/main" val="211410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7496E-F505-4A59-8DCD-511FDB8CB40F}"/>
              </a:ext>
            </a:extLst>
          </p:cNvPr>
          <p:cNvSpPr>
            <a:spLocks noGrp="1"/>
          </p:cNvSpPr>
          <p:nvPr>
            <p:ph type="title"/>
          </p:nvPr>
        </p:nvSpPr>
        <p:spPr/>
        <p:txBody>
          <a:bodyPr>
            <a:normAutofit/>
          </a:bodyPr>
          <a:lstStyle/>
          <a:p>
            <a:r>
              <a:rPr lang="es-MX" dirty="0"/>
              <a:t>Tren Maya: Una región desigual con matices de globalización</a:t>
            </a:r>
          </a:p>
        </p:txBody>
      </p:sp>
      <p:sp>
        <p:nvSpPr>
          <p:cNvPr id="3" name="Marcador de contenido 2">
            <a:extLst>
              <a:ext uri="{FF2B5EF4-FFF2-40B4-BE49-F238E27FC236}">
                <a16:creationId xmlns:a16="http://schemas.microsoft.com/office/drawing/2014/main" id="{392A8E83-2DF8-4149-949E-569400DA61F0}"/>
              </a:ext>
            </a:extLst>
          </p:cNvPr>
          <p:cNvSpPr>
            <a:spLocks noGrp="1"/>
          </p:cNvSpPr>
          <p:nvPr>
            <p:ph idx="1"/>
          </p:nvPr>
        </p:nvSpPr>
        <p:spPr/>
        <p:txBody>
          <a:bodyPr/>
          <a:lstStyle/>
          <a:p>
            <a:pPr algn="just"/>
            <a:r>
              <a:rPr lang="es-MX" dirty="0"/>
              <a:t>Los cinco estados considerados en el proyecto Tren Maya sobre salen Campeche y Tabasco, con un Producto Interno Bruto Estatal (PIBE) creciente, Mientras que los estados de Chiapas, Quintana Roo y Yucatán presentan un PIBE moderado, que se diluye al compararlos en términos regionales con los estados de Campeche y Tabasco. Sin embargo, al analizar detalladamente el comportamiento del PIBE se observa la tendencia que presenta cada uno de los estados que forman parte de la región del Tren Maya. </a:t>
            </a:r>
          </a:p>
          <a:p>
            <a:pPr algn="just"/>
            <a:r>
              <a:rPr lang="es-MX" dirty="0"/>
              <a:t>Los estados de Campeche y Tabasco tienen una mayor participación del PIBE. Sin embargo, Campeche comenzó a presentar una tendencia a la baja en el 2008, esto se debe a la propuesta de los gobiernos federales del 2006 a 2018 en materia petrolera. Este periodo se ejecutó la desincorporación del sector energético a la economía del país.</a:t>
            </a:r>
          </a:p>
        </p:txBody>
      </p:sp>
    </p:spTree>
    <p:extLst>
      <p:ext uri="{BB962C8B-B14F-4D97-AF65-F5344CB8AC3E}">
        <p14:creationId xmlns:p14="http://schemas.microsoft.com/office/powerpoint/2010/main" val="111377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EADD0-6FA7-4BEA-95BC-3E0975712BB9}"/>
              </a:ext>
            </a:extLst>
          </p:cNvPr>
          <p:cNvSpPr>
            <a:spLocks noGrp="1"/>
          </p:cNvSpPr>
          <p:nvPr>
            <p:ph type="title"/>
          </p:nvPr>
        </p:nvSpPr>
        <p:spPr/>
        <p:txBody>
          <a:bodyPr/>
          <a:lstStyle/>
          <a:p>
            <a:r>
              <a:rPr lang="es-MX" dirty="0"/>
              <a:t>Producto Interno Bruto Estatal (2003 – 2017)</a:t>
            </a:r>
          </a:p>
        </p:txBody>
      </p:sp>
      <p:graphicFrame>
        <p:nvGraphicFramePr>
          <p:cNvPr id="4" name="Marcador de contenido 3">
            <a:extLst>
              <a:ext uri="{FF2B5EF4-FFF2-40B4-BE49-F238E27FC236}">
                <a16:creationId xmlns:a16="http://schemas.microsoft.com/office/drawing/2014/main" id="{612A6BC5-760D-44B7-A66B-441CDE0382EE}"/>
              </a:ext>
            </a:extLst>
          </p:cNvPr>
          <p:cNvGraphicFramePr>
            <a:graphicFrameLocks noGrp="1"/>
          </p:cNvGraphicFramePr>
          <p:nvPr>
            <p:ph idx="1"/>
            <p:extLst>
              <p:ext uri="{D42A27DB-BD31-4B8C-83A1-F6EECF244321}">
                <p14:modId xmlns:p14="http://schemas.microsoft.com/office/powerpoint/2010/main" val="3593601022"/>
              </p:ext>
            </p:extLst>
          </p:nvPr>
        </p:nvGraphicFramePr>
        <p:xfrm>
          <a:off x="685800" y="1878227"/>
          <a:ext cx="10131425" cy="409916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1B2D085B-296B-4E32-AABA-0ABB7C98EB7D}"/>
              </a:ext>
            </a:extLst>
          </p:cNvPr>
          <p:cNvSpPr/>
          <p:nvPr/>
        </p:nvSpPr>
        <p:spPr>
          <a:xfrm>
            <a:off x="685801" y="5977396"/>
            <a:ext cx="10131424" cy="542008"/>
          </a:xfrm>
          <a:prstGeom prst="rect">
            <a:avLst/>
          </a:prstGeom>
        </p:spPr>
        <p:txBody>
          <a:bodyPr wrap="square">
            <a:spAutoFit/>
          </a:bodyPr>
          <a:lstStyle/>
          <a:p>
            <a:pPr algn="just">
              <a:lnSpc>
                <a:spcPct val="107000"/>
              </a:lnSpc>
              <a:spcBef>
                <a:spcPts val="600"/>
              </a:spcBef>
              <a:spcAft>
                <a:spcPts val="600"/>
              </a:spcAft>
              <a:tabLst>
                <a:tab pos="1807845" algn="l"/>
              </a:tabLst>
            </a:pPr>
            <a:r>
              <a:rPr lang="es-MX" sz="1400" dirty="0">
                <a:latin typeface="Times New Roman" panose="02020603050405020304" pitchFamily="18" charset="0"/>
                <a:ea typeface="Calibri" panose="020F0502020204030204" pitchFamily="34" charset="0"/>
                <a:cs typeface="Times New Roman" panose="02020603050405020304" pitchFamily="18" charset="0"/>
              </a:rPr>
              <a:t>Fuente: Elaboración propia con datos del INEGI, Sistema de Cuentas Nacionales de México 2017, en Valores Agregados Bruto (VAB) del Producto Interno Bruto por Entidad Federativa, Año Base 2013.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106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395F-70CE-4E08-AD08-0A708EA811E4}"/>
              </a:ext>
            </a:extLst>
          </p:cNvPr>
          <p:cNvSpPr>
            <a:spLocks noGrp="1"/>
          </p:cNvSpPr>
          <p:nvPr>
            <p:ph type="title"/>
          </p:nvPr>
        </p:nvSpPr>
        <p:spPr/>
        <p:txBody>
          <a:bodyPr/>
          <a:lstStyle/>
          <a:p>
            <a:r>
              <a:rPr lang="es-MX" dirty="0"/>
              <a:t>Producto Interno Bruto Nacional / Producto Interno Bruto Regional 2003 – 2017</a:t>
            </a:r>
          </a:p>
        </p:txBody>
      </p:sp>
      <p:graphicFrame>
        <p:nvGraphicFramePr>
          <p:cNvPr id="4" name="Marcador de contenido 3">
            <a:extLst>
              <a:ext uri="{FF2B5EF4-FFF2-40B4-BE49-F238E27FC236}">
                <a16:creationId xmlns:a16="http://schemas.microsoft.com/office/drawing/2014/main" id="{31CA02B4-FD8D-4DE5-96F5-9B5AD5CBD1AE}"/>
              </a:ext>
            </a:extLst>
          </p:cNvPr>
          <p:cNvGraphicFramePr>
            <a:graphicFrameLocks noGrp="1"/>
          </p:cNvGraphicFramePr>
          <p:nvPr>
            <p:ph idx="1"/>
            <p:extLst>
              <p:ext uri="{D42A27DB-BD31-4B8C-83A1-F6EECF244321}">
                <p14:modId xmlns:p14="http://schemas.microsoft.com/office/powerpoint/2010/main" val="1974353434"/>
              </p:ext>
            </p:extLst>
          </p:nvPr>
        </p:nvGraphicFramePr>
        <p:xfrm>
          <a:off x="685800" y="1865870"/>
          <a:ext cx="10131425" cy="392533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06C8806F-BA4C-44F8-964A-9897FDCD8EE7}"/>
              </a:ext>
            </a:extLst>
          </p:cNvPr>
          <p:cNvSpPr/>
          <p:nvPr/>
        </p:nvSpPr>
        <p:spPr>
          <a:xfrm>
            <a:off x="685799" y="5847141"/>
            <a:ext cx="10131425" cy="523220"/>
          </a:xfrm>
          <a:prstGeom prst="rect">
            <a:avLst/>
          </a:prstGeom>
        </p:spPr>
        <p:txBody>
          <a:bodyPr wrap="square">
            <a:spAutoFit/>
          </a:bodyPr>
          <a:lstStyle/>
          <a:p>
            <a:r>
              <a:rPr lang="es-MX" sz="1400" dirty="0">
                <a:latin typeface="Times New Roman" panose="02020603050405020304" pitchFamily="18" charset="0"/>
                <a:ea typeface="Calibri" panose="020F0502020204030204" pitchFamily="34" charset="0"/>
              </a:rPr>
              <a:t>Fuente: Elaboración propia con datos del INEGI, Sistema de Cuentas Nacionales de México 2017, en Valores Agregados Bruto (VAB) del Producto Interno Bruto por Entidad Federativa, Año Base 2013</a:t>
            </a:r>
            <a:endParaRPr lang="es-MX" sz="1400" dirty="0"/>
          </a:p>
        </p:txBody>
      </p:sp>
    </p:spTree>
    <p:extLst>
      <p:ext uri="{BB962C8B-B14F-4D97-AF65-F5344CB8AC3E}">
        <p14:creationId xmlns:p14="http://schemas.microsoft.com/office/powerpoint/2010/main" val="1638021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Celestial</Template>
  <TotalTime>96</TotalTime>
  <Words>1818</Words>
  <Application>Microsoft Office PowerPoint</Application>
  <PresentationFormat>Panorámica</PresentationFormat>
  <Paragraphs>166</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Times New Roman</vt:lpstr>
      <vt:lpstr>Celestial</vt:lpstr>
      <vt:lpstr>Presentación de PowerPoint</vt:lpstr>
      <vt:lpstr>Introducción </vt:lpstr>
      <vt:lpstr>Presentación de PowerPoint</vt:lpstr>
      <vt:lpstr>Presentación de PowerPoint</vt:lpstr>
      <vt:lpstr>Clasificación de sistema de cuentas nacionales (INEGI)</vt:lpstr>
      <vt:lpstr>Presentación de PowerPoint</vt:lpstr>
      <vt:lpstr>Tren Maya: Una región desigual con matices de globalización</vt:lpstr>
      <vt:lpstr>Producto Interno Bruto Estatal (2003 – 2017)</vt:lpstr>
      <vt:lpstr>Producto Interno Bruto Nacional / Producto Interno Bruto Regional 2003 – 2017</vt:lpstr>
      <vt:lpstr>Producto Interno Bruto de los estados que integran la región del Tren Maya</vt:lpstr>
      <vt:lpstr>Tren Maya: una región desigual</vt:lpstr>
      <vt:lpstr>Participación de los sectores en cada región (Pij) en VAB 2017</vt:lpstr>
      <vt:lpstr>Participación del sector regional en el sector nacional (Pji) en VAB 2017</vt:lpstr>
      <vt:lpstr>Participación del sector regional en el sector nacional (Qij) en VAB 2017</vt:lpstr>
      <vt:lpstr>Tren Maya: diversificación regional. </vt:lpstr>
      <vt:lpstr>Presentación de PowerPoint</vt:lpstr>
      <vt:lpstr>Coeficiente de Localización por ramas de actividad económica</vt:lpstr>
      <vt:lpstr>Conclusiones.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ferher8@outlook.com</dc:creator>
  <cp:lastModifiedBy>ferher8@outlook.com</cp:lastModifiedBy>
  <cp:revision>17</cp:revision>
  <dcterms:created xsi:type="dcterms:W3CDTF">2019-10-30T03:16:33Z</dcterms:created>
  <dcterms:modified xsi:type="dcterms:W3CDTF">2019-11-12T23:50:19Z</dcterms:modified>
</cp:coreProperties>
</file>