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60" r:id="rId2"/>
    <p:sldMasterId id="2147483673" r:id="rId3"/>
  </p:sldMasterIdLst>
  <p:notesMasterIdLst>
    <p:notesMasterId r:id="rId30"/>
  </p:notesMasterIdLst>
  <p:sldIdLst>
    <p:sldId id="256" r:id="rId4"/>
    <p:sldId id="354" r:id="rId5"/>
    <p:sldId id="358" r:id="rId6"/>
    <p:sldId id="325" r:id="rId7"/>
    <p:sldId id="290" r:id="rId8"/>
    <p:sldId id="344" r:id="rId9"/>
    <p:sldId id="369" r:id="rId10"/>
    <p:sldId id="359" r:id="rId11"/>
    <p:sldId id="267" r:id="rId12"/>
    <p:sldId id="355" r:id="rId13"/>
    <p:sldId id="316" r:id="rId14"/>
    <p:sldId id="338" r:id="rId15"/>
    <p:sldId id="357" r:id="rId16"/>
    <p:sldId id="294" r:id="rId17"/>
    <p:sldId id="352" r:id="rId18"/>
    <p:sldId id="353" r:id="rId19"/>
    <p:sldId id="375" r:id="rId20"/>
    <p:sldId id="372" r:id="rId21"/>
    <p:sldId id="373" r:id="rId22"/>
    <p:sldId id="370" r:id="rId23"/>
    <p:sldId id="371" r:id="rId24"/>
    <p:sldId id="350" r:id="rId25"/>
    <p:sldId id="351" r:id="rId26"/>
    <p:sldId id="374" r:id="rId27"/>
    <p:sldId id="376" r:id="rId28"/>
    <p:sldId id="258"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B6E5B3-687E-4900-AAB7-2E53C69A6E92}">
          <p14:sldIdLst>
            <p14:sldId id="256"/>
            <p14:sldId id="354"/>
            <p14:sldId id="358"/>
            <p14:sldId id="325"/>
            <p14:sldId id="290"/>
            <p14:sldId id="344"/>
            <p14:sldId id="369"/>
            <p14:sldId id="359"/>
            <p14:sldId id="267"/>
            <p14:sldId id="355"/>
            <p14:sldId id="316"/>
            <p14:sldId id="338"/>
            <p14:sldId id="357"/>
            <p14:sldId id="294"/>
            <p14:sldId id="352"/>
            <p14:sldId id="353"/>
            <p14:sldId id="375"/>
            <p14:sldId id="372"/>
            <p14:sldId id="373"/>
            <p14:sldId id="370"/>
            <p14:sldId id="371"/>
            <p14:sldId id="350"/>
            <p14:sldId id="351"/>
            <p14:sldId id="374"/>
            <p14:sldId id="376"/>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anni" initials="MH" lastIdx="0" clrIdx="0">
    <p:extLst>
      <p:ext uri="{19B8F6BF-5375-455C-9EA6-DF929625EA0E}">
        <p15:presenceInfo xmlns:p15="http://schemas.microsoft.com/office/powerpoint/2012/main" userId="Michael Ha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5AC3B"/>
    <a:srgbClr val="EEC87C"/>
    <a:srgbClr val="297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60490" autoAdjust="0"/>
  </p:normalViewPr>
  <p:slideViewPr>
    <p:cSldViewPr>
      <p:cViewPr>
        <p:scale>
          <a:sx n="59" d="100"/>
          <a:sy n="59" d="100"/>
        </p:scale>
        <p:origin x="1524" y="-2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Sheet4!$E$6</c:f>
              <c:strCache>
                <c:ptCount val="1"/>
                <c:pt idx="0">
                  <c:v>Ingresos tributarios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Sheet4!$D$7:$D$12</c:f>
              <c:strCache>
                <c:ptCount val="6"/>
                <c:pt idx="0">
                  <c:v>Buenos Aires (Ciudad Autónoma)</c:v>
                </c:pt>
                <c:pt idx="1">
                  <c:v>Bogotá (Distrito Capital)</c:v>
                </c:pt>
                <c:pt idx="2">
                  <c:v>Ciudad de México</c:v>
                </c:pt>
                <c:pt idx="3">
                  <c:v>Lima (Municipalidad Metropolitana)</c:v>
                </c:pt>
                <c:pt idx="4">
                  <c:v>Santiago (Región Metropolitana)</c:v>
                </c:pt>
                <c:pt idx="5">
                  <c:v>Sao Paulo (Prefectura Municipal)</c:v>
                </c:pt>
              </c:strCache>
            </c:strRef>
          </c:cat>
          <c:val>
            <c:numRef>
              <c:f>Sheet4!$E$7:$E$12</c:f>
              <c:numCache>
                <c:formatCode>#,##0.0</c:formatCode>
                <c:ptCount val="6"/>
                <c:pt idx="0">
                  <c:v>84.658677418367589</c:v>
                </c:pt>
                <c:pt idx="1">
                  <c:v>53.542485773924476</c:v>
                </c:pt>
                <c:pt idx="2">
                  <c:v>10.363673570922836</c:v>
                </c:pt>
                <c:pt idx="3">
                  <c:v>31.780583940986787</c:v>
                </c:pt>
                <c:pt idx="4">
                  <c:v>45.486628960784834</c:v>
                </c:pt>
                <c:pt idx="5">
                  <c:v>44.741925974845252</c:v>
                </c:pt>
              </c:numCache>
            </c:numRef>
          </c:val>
          <c:extLst>
            <c:ext xmlns:c16="http://schemas.microsoft.com/office/drawing/2014/chart" uri="{C3380CC4-5D6E-409C-BE32-E72D297353CC}">
              <c16:uniqueId val="{00000000-3E0D-41FE-967A-132CEBF80EB7}"/>
            </c:ext>
          </c:extLst>
        </c:ser>
        <c:ser>
          <c:idx val="1"/>
          <c:order val="1"/>
          <c:tx>
            <c:strRef>
              <c:f>Sheet4!$F$6</c:f>
              <c:strCache>
                <c:ptCount val="1"/>
                <c:pt idx="0">
                  <c:v>Transferencias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Sheet4!$D$7:$D$12</c:f>
              <c:strCache>
                <c:ptCount val="6"/>
                <c:pt idx="0">
                  <c:v>Buenos Aires (Ciudad Autónoma)</c:v>
                </c:pt>
                <c:pt idx="1">
                  <c:v>Bogotá (Distrito Capital)</c:v>
                </c:pt>
                <c:pt idx="2">
                  <c:v>Ciudad de México</c:v>
                </c:pt>
                <c:pt idx="3">
                  <c:v>Lima (Municipalidad Metropolitana)</c:v>
                </c:pt>
                <c:pt idx="4">
                  <c:v>Santiago (Región Metropolitana)</c:v>
                </c:pt>
                <c:pt idx="5">
                  <c:v>Sao Paulo (Prefectura Municipal)</c:v>
                </c:pt>
              </c:strCache>
            </c:strRef>
          </c:cat>
          <c:val>
            <c:numRef>
              <c:f>Sheet4!$F$7:$F$12</c:f>
              <c:numCache>
                <c:formatCode>#,##0.0</c:formatCode>
                <c:ptCount val="6"/>
                <c:pt idx="0">
                  <c:v>10.990319244988926</c:v>
                </c:pt>
                <c:pt idx="1">
                  <c:v>22.573856873517929</c:v>
                </c:pt>
                <c:pt idx="2">
                  <c:v>52.153704519999998</c:v>
                </c:pt>
                <c:pt idx="3">
                  <c:v>29.898725735574821</c:v>
                </c:pt>
                <c:pt idx="4">
                  <c:v>33.730177570384271</c:v>
                </c:pt>
                <c:pt idx="5">
                  <c:v>31.409172479800439</c:v>
                </c:pt>
              </c:numCache>
            </c:numRef>
          </c:val>
          <c:extLst>
            <c:ext xmlns:c16="http://schemas.microsoft.com/office/drawing/2014/chart" uri="{C3380CC4-5D6E-409C-BE32-E72D297353CC}">
              <c16:uniqueId val="{00000001-3E0D-41FE-967A-132CEBF80EB7}"/>
            </c:ext>
          </c:extLst>
        </c:ser>
        <c:ser>
          <c:idx val="2"/>
          <c:order val="2"/>
          <c:tx>
            <c:strRef>
              <c:f>Sheet4!$G$6</c:f>
              <c:strCache>
                <c:ptCount val="1"/>
                <c:pt idx="0">
                  <c:v>Otros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Sheet4!$D$7:$D$12</c:f>
              <c:strCache>
                <c:ptCount val="6"/>
                <c:pt idx="0">
                  <c:v>Buenos Aires (Ciudad Autónoma)</c:v>
                </c:pt>
                <c:pt idx="1">
                  <c:v>Bogotá (Distrito Capital)</c:v>
                </c:pt>
                <c:pt idx="2">
                  <c:v>Ciudad de México</c:v>
                </c:pt>
                <c:pt idx="3">
                  <c:v>Lima (Municipalidad Metropolitana)</c:v>
                </c:pt>
                <c:pt idx="4">
                  <c:v>Santiago (Región Metropolitana)</c:v>
                </c:pt>
                <c:pt idx="5">
                  <c:v>Sao Paulo (Prefectura Municipal)</c:v>
                </c:pt>
              </c:strCache>
            </c:strRef>
          </c:cat>
          <c:val>
            <c:numRef>
              <c:f>Sheet4!$G$7:$G$12</c:f>
              <c:numCache>
                <c:formatCode>#,##0.0</c:formatCode>
                <c:ptCount val="6"/>
                <c:pt idx="0">
                  <c:v>4.3510033366434442</c:v>
                </c:pt>
                <c:pt idx="1">
                  <c:v>23.883657352557577</c:v>
                </c:pt>
                <c:pt idx="2">
                  <c:v>37.482621909077146</c:v>
                </c:pt>
                <c:pt idx="3">
                  <c:v>38.320690323438342</c:v>
                </c:pt>
                <c:pt idx="4">
                  <c:v>20.783193468830888</c:v>
                </c:pt>
                <c:pt idx="5">
                  <c:v>23.848901545354323</c:v>
                </c:pt>
              </c:numCache>
            </c:numRef>
          </c:val>
          <c:extLst>
            <c:ext xmlns:c16="http://schemas.microsoft.com/office/drawing/2014/chart" uri="{C3380CC4-5D6E-409C-BE32-E72D297353CC}">
              <c16:uniqueId val="{00000002-3E0D-41FE-967A-132CEBF80EB7}"/>
            </c:ext>
          </c:extLst>
        </c:ser>
        <c:dLbls>
          <c:showLegendKey val="0"/>
          <c:showVal val="0"/>
          <c:showCatName val="0"/>
          <c:showSerName val="0"/>
          <c:showPercent val="0"/>
          <c:showBubbleSize val="0"/>
        </c:dLbls>
        <c:gapWidth val="50"/>
        <c:overlap val="100"/>
        <c:axId val="-1887435744"/>
        <c:axId val="-1337956160"/>
      </c:barChart>
      <c:catAx>
        <c:axId val="-1887435744"/>
        <c:scaling>
          <c:orientation val="minMax"/>
        </c:scaling>
        <c:delete val="0"/>
        <c:axPos val="b"/>
        <c:numFmt formatCode="General" sourceLinked="0"/>
        <c:majorTickMark val="out"/>
        <c:minorTickMark val="none"/>
        <c:tickLblPos val="nextTo"/>
        <c:crossAx val="-1337956160"/>
        <c:crosses val="autoZero"/>
        <c:auto val="1"/>
        <c:lblAlgn val="ctr"/>
        <c:lblOffset val="100"/>
        <c:noMultiLvlLbl val="0"/>
      </c:catAx>
      <c:valAx>
        <c:axId val="-1337956160"/>
        <c:scaling>
          <c:orientation val="minMax"/>
        </c:scaling>
        <c:delete val="0"/>
        <c:axPos val="l"/>
        <c:majorGridlines/>
        <c:numFmt formatCode="0%" sourceLinked="1"/>
        <c:majorTickMark val="out"/>
        <c:minorTickMark val="none"/>
        <c:tickLblPos val="nextTo"/>
        <c:crossAx val="-188743574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Deuda pública como % del PIB</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I.19'!$C$37:$J$37</c:f>
              <c:numCache>
                <c:formatCode>General</c:formatCode>
                <c:ptCount val="8"/>
                <c:pt idx="0">
                  <c:v>2010</c:v>
                </c:pt>
                <c:pt idx="1">
                  <c:v>2011</c:v>
                </c:pt>
                <c:pt idx="2">
                  <c:v>2012</c:v>
                </c:pt>
                <c:pt idx="3">
                  <c:v>2013</c:v>
                </c:pt>
                <c:pt idx="4">
                  <c:v>2014</c:v>
                </c:pt>
                <c:pt idx="5">
                  <c:v>2015</c:v>
                </c:pt>
                <c:pt idx="6">
                  <c:v>2016</c:v>
                </c:pt>
                <c:pt idx="7">
                  <c:v>2017</c:v>
                </c:pt>
              </c:numCache>
            </c:numRef>
          </c:cat>
          <c:val>
            <c:numRef>
              <c:f>'Graf I.19'!$I$29:$P$29</c:f>
              <c:numCache>
                <c:formatCode>#,##0.0</c:formatCode>
                <c:ptCount val="8"/>
                <c:pt idx="0">
                  <c:v>5.2683198982020141</c:v>
                </c:pt>
                <c:pt idx="1">
                  <c:v>4.9413628820637117</c:v>
                </c:pt>
                <c:pt idx="2">
                  <c:v>4.8719018737003914</c:v>
                </c:pt>
                <c:pt idx="3">
                  <c:v>4.8343918263417018</c:v>
                </c:pt>
                <c:pt idx="4">
                  <c:v>4.7340778304808584</c:v>
                </c:pt>
                <c:pt idx="5">
                  <c:v>5.2578978022088831</c:v>
                </c:pt>
                <c:pt idx="6">
                  <c:v>5.3185797973643298</c:v>
                </c:pt>
                <c:pt idx="7">
                  <c:v>5.3639379308234076</c:v>
                </c:pt>
              </c:numCache>
            </c:numRef>
          </c:val>
          <c:extLst>
            <c:ext xmlns:c16="http://schemas.microsoft.com/office/drawing/2014/chart" uri="{C3380CC4-5D6E-409C-BE32-E72D297353CC}">
              <c16:uniqueId val="{00000000-DB96-4632-BED2-1ED2341216BB}"/>
            </c:ext>
          </c:extLst>
        </c:ser>
        <c:dLbls>
          <c:showLegendKey val="0"/>
          <c:showVal val="0"/>
          <c:showCatName val="0"/>
          <c:showSerName val="0"/>
          <c:showPercent val="0"/>
          <c:showBubbleSize val="0"/>
        </c:dLbls>
        <c:gapWidth val="75"/>
        <c:overlap val="-25"/>
        <c:axId val="-1337948000"/>
        <c:axId val="-1337949088"/>
      </c:barChart>
      <c:catAx>
        <c:axId val="-133794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337949088"/>
        <c:crosses val="autoZero"/>
        <c:auto val="1"/>
        <c:lblAlgn val="ctr"/>
        <c:lblOffset val="100"/>
        <c:noMultiLvlLbl val="0"/>
      </c:catAx>
      <c:valAx>
        <c:axId val="-133794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33794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757" tIns="46378" rIns="92757" bIns="46378" rtlCol="0"/>
          <a:lstStyle>
            <a:lvl1pPr algn="r">
              <a:defRPr sz="1200"/>
            </a:lvl1pPr>
          </a:lstStyle>
          <a:p>
            <a:fld id="{4867FFED-5E98-4966-B679-28BB480192DC}" type="datetimeFigureOut">
              <a:rPr lang="en-US" smtClean="0"/>
              <a:t>7/4/2020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757" tIns="46378" rIns="92757" bIns="46378" rtlCol="0" anchor="b"/>
          <a:lstStyle>
            <a:lvl1pPr algn="r">
              <a:defRPr sz="1200"/>
            </a:lvl1pPr>
          </a:lstStyle>
          <a:p>
            <a:fld id="{E56390F3-C948-41AB-9075-8A37CD5423C5}" type="slidenum">
              <a:rPr lang="en-US" smtClean="0"/>
              <a:t>‹Nº›</a:t>
            </a:fld>
            <a:endParaRPr lang="en-US"/>
          </a:p>
        </p:txBody>
      </p:sp>
    </p:spTree>
    <p:extLst>
      <p:ext uri="{BB962C8B-B14F-4D97-AF65-F5344CB8AC3E}">
        <p14:creationId xmlns:p14="http://schemas.microsoft.com/office/powerpoint/2010/main" val="232484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Agradecer a los </a:t>
            </a:r>
            <a:r>
              <a:rPr lang="en-US" dirty="0" err="1"/>
              <a:t>organizadores</a:t>
            </a:r>
            <a:endParaRPr lang="en-US" dirty="0"/>
          </a:p>
        </p:txBody>
      </p:sp>
      <p:sp>
        <p:nvSpPr>
          <p:cNvPr id="4" name="Slide Number Placeholder 3"/>
          <p:cNvSpPr>
            <a:spLocks noGrp="1"/>
          </p:cNvSpPr>
          <p:nvPr>
            <p:ph type="sldNum" sz="quarter" idx="5"/>
          </p:nvPr>
        </p:nvSpPr>
        <p:spPr/>
        <p:txBody>
          <a:bodyPr/>
          <a:lstStyle/>
          <a:p>
            <a:fld id="{E56390F3-C948-41AB-9075-8A37CD5423C5}" type="slidenum">
              <a:rPr lang="en-US" smtClean="0"/>
              <a:t>1</a:t>
            </a:fld>
            <a:endParaRPr lang="en-US"/>
          </a:p>
        </p:txBody>
      </p:sp>
    </p:spTree>
    <p:extLst>
      <p:ext uri="{BB962C8B-B14F-4D97-AF65-F5344CB8AC3E}">
        <p14:creationId xmlns:p14="http://schemas.microsoft.com/office/powerpoint/2010/main" val="218138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mn-lt"/>
                <a:ea typeface="+mn-ea"/>
                <a:cs typeface="+mn-cs"/>
              </a:rPr>
              <a:t>Como se puede observar en el siguiente gráfico, los ingresos fiscales totales de estos gobiernos han crecido sostenidamente hasta el 2014</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mn-lt"/>
                <a:ea typeface="+mn-ea"/>
                <a:cs typeface="+mn-cs"/>
              </a:rPr>
              <a:t>Sin embargo, esto se debe fundamentalmente a la importancia creciente que han tenido las transferencias provenientes desde los gobiernos centrales y no tanto por el más limitado incremento de los recursos tributarios propios de los niveles intermedios y locales. En promedio, las transferencias totales aumentaron del 2.6% del PIB en el año 2000 a un 3.9% en 2016, en tanto que los recursos</a:t>
            </a:r>
            <a:r>
              <a:rPr lang="es-ES" sz="1200" b="0" kern="1200" baseline="0" dirty="0">
                <a:solidFill>
                  <a:schemeClr val="tx1"/>
                </a:solidFill>
                <a:effectLst/>
                <a:latin typeface="+mn-lt"/>
                <a:ea typeface="+mn-ea"/>
                <a:cs typeface="+mn-cs"/>
              </a:rPr>
              <a:t> tributarios</a:t>
            </a:r>
            <a:r>
              <a:rPr lang="es-ES" sz="1200" b="0" kern="1200" dirty="0">
                <a:solidFill>
                  <a:schemeClr val="tx1"/>
                </a:solidFill>
                <a:effectLst/>
                <a:latin typeface="+mn-lt"/>
                <a:ea typeface="+mn-ea"/>
                <a:cs typeface="+mn-cs"/>
              </a:rPr>
              <a:t> apenas pasaron del 1.9% del PIB a 2.5% en ese mismo período.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mn-lt"/>
                <a:ea typeface="+mn-ea"/>
                <a:cs typeface="+mn-cs"/>
              </a:rPr>
              <a:t>Esto ha consolidado la alta asimetría vertical de los sistemas de relaciones fiscales IIGG……………..</a:t>
            </a:r>
            <a:endParaRPr lang="en-US" sz="1200" b="1" kern="1200" dirty="0">
              <a:solidFill>
                <a:schemeClr val="tx1"/>
              </a:solidFill>
              <a:effectLst/>
              <a:latin typeface="+mn-lt"/>
              <a:ea typeface="+mn-ea"/>
              <a:cs typeface="+mn-cs"/>
            </a:endParaRPr>
          </a:p>
          <a:p>
            <a:endParaRPr lang="en-US" b="1" kern="0" dirty="0">
              <a:solidFill>
                <a:srgbClr val="000066"/>
              </a:solidFill>
              <a:latin typeface="+mj-lt"/>
              <a:ea typeface="+mj-ea"/>
              <a:cs typeface="+mj-cs"/>
            </a:endParaRPr>
          </a:p>
          <a:p>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Nota:</a:t>
            </a:r>
            <a:r>
              <a:rPr lang="es-ES" sz="1200" kern="1200" dirty="0">
                <a:solidFill>
                  <a:schemeClr val="tx1"/>
                </a:solidFill>
                <a:effectLst/>
                <a:latin typeface="+mn-lt"/>
                <a:ea typeface="+mn-ea"/>
                <a:cs typeface="+mn-cs"/>
              </a:rPr>
              <a:t> No obstante recientemente se ha hecho un</a:t>
            </a:r>
            <a:r>
              <a:rPr lang="es-ES" sz="1200" kern="1200" baseline="0" dirty="0">
                <a:solidFill>
                  <a:schemeClr val="tx1"/>
                </a:solidFill>
                <a:effectLst/>
                <a:latin typeface="+mn-lt"/>
                <a:ea typeface="+mn-ea"/>
                <a:cs typeface="+mn-cs"/>
              </a:rPr>
              <a:t> esfuerzo por ampliar la información sobre los gobiernos locales,</a:t>
            </a:r>
            <a:r>
              <a:rPr lang="es-ES" sz="1200" kern="1200" dirty="0">
                <a:solidFill>
                  <a:schemeClr val="tx1"/>
                </a:solidFill>
                <a:effectLst/>
                <a:latin typeface="+mn-lt"/>
                <a:ea typeface="+mn-ea"/>
                <a:cs typeface="+mn-cs"/>
              </a:rPr>
              <a:t> a lo largo del trabajo, se asume que en el análisis estadístico el concepto de gobiernos </a:t>
            </a:r>
            <a:r>
              <a:rPr lang="es-ES" sz="1200" kern="1200" dirty="0" err="1">
                <a:solidFill>
                  <a:schemeClr val="tx1"/>
                </a:solidFill>
                <a:effectLst/>
                <a:latin typeface="+mn-lt"/>
                <a:ea typeface="+mn-ea"/>
                <a:cs typeface="+mn-cs"/>
              </a:rPr>
              <a:t>subnacionales</a:t>
            </a:r>
            <a:r>
              <a:rPr lang="es-ES" sz="1200" kern="1200" dirty="0">
                <a:solidFill>
                  <a:schemeClr val="tx1"/>
                </a:solidFill>
                <a:effectLst/>
                <a:latin typeface="+mn-lt"/>
                <a:ea typeface="+mn-ea"/>
                <a:cs typeface="+mn-cs"/>
              </a:rPr>
              <a:t> se referirá a las provincias en el caso de Argentina;; estados y municipios en Brasil; municipios en Chile; departamentos y municipios en Colombia; gobiernos locales en Costa Rica; consejos provinciales y municipios en Ecuador; estados y municipios en México, gobiernos locales de Perú y gobiernos locales de Uruguay.</a:t>
            </a:r>
            <a:endParaRPr lang="en-US" sz="1200" kern="1200" dirty="0">
              <a:solidFill>
                <a:schemeClr val="tx1"/>
              </a:solidFill>
              <a:effectLst/>
              <a:latin typeface="+mn-lt"/>
              <a:ea typeface="+mn-ea"/>
              <a:cs typeface="+mn-cs"/>
            </a:endParaRPr>
          </a:p>
          <a:p>
            <a:endParaRPr lang="en-US" b="1" kern="0" dirty="0">
              <a:solidFill>
                <a:srgbClr val="000066"/>
              </a:solidFill>
              <a:latin typeface="+mj-lt"/>
              <a:ea typeface="+mj-ea"/>
              <a:cs typeface="+mj-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10</a:t>
            </a:fld>
            <a:endParaRPr lang="en-US"/>
          </a:p>
        </p:txBody>
      </p:sp>
    </p:spTree>
    <p:extLst>
      <p:ext uri="{BB962C8B-B14F-4D97-AF65-F5344CB8AC3E}">
        <p14:creationId xmlns:p14="http://schemas.microsoft.com/office/powerpoint/2010/main" val="86065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ya se ha discutido, los gobiernos locales mantienen una alta dependencia a las transferencias intergubernamentales, Aproximadamente el 60% de sus ingresos provienen de este rubro. Una excepción es el caso de Chile, en donde casi el 65% de sus ingresos son propios. El más alto nivel de ingresos totales se observa en Brasil, en donde en promedio alcanzan casi 7 puntos del PIB. </a:t>
            </a:r>
            <a:endParaRPr lang="en-US" sz="1200" kern="1200" dirty="0">
              <a:solidFill>
                <a:schemeClr val="tx1"/>
              </a:solidFill>
              <a:effectLst/>
              <a:latin typeface="+mn-lt"/>
              <a:ea typeface="+mn-ea"/>
              <a:cs typeface="+mn-cs"/>
            </a:endParaRPr>
          </a:p>
          <a:p>
            <a:endParaRPr lang="es-CL" sz="1200" kern="1200" dirty="0">
              <a:solidFill>
                <a:schemeClr val="tx1"/>
              </a:solidFill>
              <a:latin typeface="+mn-lt"/>
              <a:ea typeface="+mn-ea"/>
              <a:cs typeface="+mn-cs"/>
            </a:endParaRPr>
          </a:p>
          <a:p>
            <a:endParaRPr lang="es-CL" sz="1200" kern="1200" dirty="0">
              <a:solidFill>
                <a:schemeClr val="tx1"/>
              </a:solidFill>
              <a:latin typeface="+mn-lt"/>
              <a:ea typeface="+mn-ea"/>
              <a:cs typeface="+mn-cs"/>
            </a:endParaRPr>
          </a:p>
          <a:p>
            <a:endParaRPr lang="es-CL" sz="1200" kern="1200" dirty="0">
              <a:solidFill>
                <a:schemeClr val="tx1"/>
              </a:solidFill>
              <a:latin typeface="+mn-lt"/>
              <a:ea typeface="+mn-ea"/>
              <a:cs typeface="+mn-cs"/>
            </a:endParaRPr>
          </a:p>
          <a:p>
            <a:r>
              <a:rPr lang="es-CL" sz="1200" kern="1200" dirty="0">
                <a:solidFill>
                  <a:schemeClr val="tx1"/>
                </a:solidFill>
                <a:latin typeface="+mn-lt"/>
                <a:ea typeface="+mn-ea"/>
                <a:cs typeface="+mn-cs"/>
              </a:rPr>
              <a:t>Los cambios en el resultado de  las cuentas fiscales subnacionales en el 2016 responden en promedio a una reducción del gasto, manteniéndose -- e  incluso disminuyendo levemente -- los ingresos públicos. </a:t>
            </a:r>
          </a:p>
          <a:p>
            <a:endParaRPr lang="es-CL" sz="1200" kern="1200" dirty="0">
              <a:solidFill>
                <a:schemeClr val="tx1"/>
              </a:solidFill>
              <a:latin typeface="+mn-lt"/>
              <a:ea typeface="+mn-ea"/>
              <a:cs typeface="+mn-cs"/>
            </a:endParaRPr>
          </a:p>
          <a:p>
            <a:r>
              <a:rPr lang="es-CL" sz="1200" kern="1200" dirty="0">
                <a:solidFill>
                  <a:schemeClr val="tx1"/>
                </a:solidFill>
                <a:latin typeface="+mn-lt"/>
                <a:ea typeface="+mn-ea"/>
                <a:cs typeface="+mn-cs"/>
              </a:rPr>
              <a:t>La disminución de ingresos en el 2016  es explicada principalmente por una reducción en las transferencias del gobierno central  y en algunos casos a una menor recaudación de ingresos fiscales provenientes de la explotación de recursos naturales no renovables que se comparten entre niveles de gobierno. </a:t>
            </a:r>
          </a:p>
          <a:p>
            <a:endParaRPr lang="es-CL"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latin typeface="+mn-lt"/>
                <a:ea typeface="+mn-ea"/>
                <a:cs typeface="+mn-cs"/>
              </a:rPr>
              <a:t>Como el grafico I.19 ilustra, si bien hubo una caída en las transferencias, estas mantienen una alta participación dentro de la composición de los ingresos públicos. </a:t>
            </a:r>
            <a:endParaRPr lang="en-US" sz="1200" kern="1200" dirty="0">
              <a:solidFill>
                <a:schemeClr val="tx1"/>
              </a:solidFill>
              <a:latin typeface="+mn-lt"/>
              <a:ea typeface="+mn-ea"/>
              <a:cs typeface="+mn-cs"/>
            </a:endParaRPr>
          </a:p>
          <a:p>
            <a:endParaRPr lang="es-CL" sz="1200" kern="1200" dirty="0">
              <a:solidFill>
                <a:schemeClr val="tx1"/>
              </a:solidFill>
              <a:latin typeface="+mn-lt"/>
              <a:ea typeface="+mn-ea"/>
              <a:cs typeface="+mn-cs"/>
            </a:endParaRPr>
          </a:p>
          <a:p>
            <a:r>
              <a:rPr lang="es-CL" sz="1200" kern="1200" dirty="0">
                <a:solidFill>
                  <a:schemeClr val="tx1"/>
                </a:solidFill>
                <a:latin typeface="+mn-lt"/>
                <a:ea typeface="+mn-ea"/>
                <a:cs typeface="+mn-cs"/>
              </a:rPr>
              <a:t>Que paso por el lado de los gastos?,,,,,,,,,,,,,,,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11</a:t>
            </a:fld>
            <a:endParaRPr lang="en-US"/>
          </a:p>
        </p:txBody>
      </p:sp>
    </p:spTree>
    <p:extLst>
      <p:ext uri="{BB962C8B-B14F-4D97-AF65-F5344CB8AC3E}">
        <p14:creationId xmlns:p14="http://schemas.microsoft.com/office/powerpoint/2010/main" val="388897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a:solidFill>
                  <a:schemeClr val="tx1"/>
                </a:solidFill>
                <a:effectLst/>
                <a:latin typeface="+mn-lt"/>
                <a:ea typeface="+mn-ea"/>
                <a:cs typeface="+mn-cs"/>
              </a:rPr>
              <a:t>Es en esta parte en la cual estamos en condiciones de aproximarnos a la estructura del financiamiento de las ciudades analizadas. La Ciudad de México se destaca por tener la menor participación de ingresos tributarios dentro de su estructura de financiamiento. Sao Paulo y Santiago mantienen una estructura bastante similar, mostrando cierta solidez en cuanto a su capacidad para generar ingresos propios (45% de los ingresos totales de ambas ciudades, aproximadamente). Por su parte, Bogotá y Buenos Aires  destacan por la alta contribución que sus ingresos propios tienen respecto a los ingresos totales (más del 50% en la primera y más del 80% en la segunda).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E21E52-92A5-49A4-BF93-E6260AEC8AC0}" type="slidenum">
              <a:rPr lang="en-US" smtClean="0"/>
              <a:pPr/>
              <a:t>12</a:t>
            </a:fld>
            <a:endParaRPr lang="en-US"/>
          </a:p>
        </p:txBody>
      </p:sp>
    </p:spTree>
    <p:extLst>
      <p:ext uri="{BB962C8B-B14F-4D97-AF65-F5344CB8AC3E}">
        <p14:creationId xmlns:p14="http://schemas.microsoft.com/office/powerpoint/2010/main" val="346155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a:solidFill>
                  <a:schemeClr val="tx1"/>
                </a:solidFill>
                <a:effectLst/>
                <a:latin typeface="+mn-lt"/>
                <a:ea typeface="+mn-ea"/>
                <a:cs typeface="+mn-cs"/>
              </a:rPr>
              <a:t>Se observa además que la recaudación tributaria de los gobiernos subnacionales en los países de la región ha crecido muy poco durante los últimos diez años (lo que contrasta con los ingresos fiscales a nivel de gobierno central) </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Esta pobre evolución se relaciona con la debilidad en el nivel y la estructura de la imposición subnacional, lo que a su vez tiene relación con las bases tributarias disponibles por parte de estos niveles de gobierno.</a:t>
            </a:r>
            <a:endParaRPr lang="en-US"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Al respecto, lo que surge claramente es que a los gobiernos subnacionales les resulta difícil aprovechar las potestades tributarias ya disponibles, como por ejemplo se observa en los magros ingresos generados por el impuesto predial en los países de América Latina.</a:t>
            </a:r>
          </a:p>
          <a:p>
            <a:r>
              <a:rPr lang="es-ES_tradnl" sz="1200" kern="1200" dirty="0">
                <a:solidFill>
                  <a:schemeClr val="tx1"/>
                </a:solidFill>
                <a:effectLst/>
                <a:latin typeface="+mn-lt"/>
                <a:ea typeface="+mn-ea"/>
                <a:cs typeface="+mn-cs"/>
              </a:rPr>
              <a:t>Los impuestos que gravan a</a:t>
            </a:r>
            <a:r>
              <a:rPr lang="es-ES_tradnl" sz="1200" kern="1200" baseline="0" dirty="0">
                <a:solidFill>
                  <a:schemeClr val="tx1"/>
                </a:solidFill>
                <a:effectLst/>
                <a:latin typeface="+mn-lt"/>
                <a:ea typeface="+mn-ea"/>
                <a:cs typeface="+mn-cs"/>
              </a:rPr>
              <a:t> la actividad económica son los que mayor peso tienen dentro de la recaudación subnacional. Le siguen los impuestos a la propiedad inmobiliaria.</a:t>
            </a:r>
          </a:p>
          <a:p>
            <a:r>
              <a:rPr lang="en-US" sz="1200" kern="1200" dirty="0" err="1">
                <a:solidFill>
                  <a:schemeClr val="tx1"/>
                </a:solidFill>
                <a:effectLst/>
                <a:latin typeface="+mn-lt"/>
                <a:ea typeface="+mn-ea"/>
                <a:cs typeface="+mn-cs"/>
              </a:rPr>
              <a:t>Muy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evolución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cuando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compara</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evolucion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ingreso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fiscales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GC. Ver IVA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fondo</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analizado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país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tributo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paper, </a:t>
            </a:r>
            <a:r>
              <a:rPr lang="en-US" sz="1200" kern="1200" dirty="0" err="1">
                <a:solidFill>
                  <a:schemeClr val="tx1"/>
                </a:solidFill>
                <a:effectLst/>
                <a:latin typeface="+mn-lt"/>
                <a:ea typeface="+mn-ea"/>
                <a:cs typeface="+mn-cs"/>
              </a:rPr>
              <a:t>dejenme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presentarle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nuestra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calculo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autonomia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tributaria</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86E21E52-92A5-49A4-BF93-E6260AEC8AC0}" type="slidenum">
              <a:rPr lang="en-US" smtClean="0"/>
              <a:pPr/>
              <a:t>13</a:t>
            </a:fld>
            <a:endParaRPr lang="en-US"/>
          </a:p>
        </p:txBody>
      </p:sp>
    </p:spTree>
    <p:extLst>
      <p:ext uri="{BB962C8B-B14F-4D97-AF65-F5344CB8AC3E}">
        <p14:creationId xmlns:p14="http://schemas.microsoft.com/office/powerpoint/2010/main" val="86065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14</a:t>
            </a:fld>
            <a:endParaRPr lang="en-US"/>
          </a:p>
        </p:txBody>
      </p:sp>
    </p:spTree>
    <p:extLst>
      <p:ext uri="{BB962C8B-B14F-4D97-AF65-F5344CB8AC3E}">
        <p14:creationId xmlns:p14="http://schemas.microsoft.com/office/powerpoint/2010/main" val="329795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En los países industrializados con una larga tradición en la tributación patrimonial, la recaudación de impuestos recurrentes sobre la propiedad inmueble permite a los gobiernos locales financiar la mayoría de sus gastos. Este es el caso de Francia, donde en 2014, la recaudación de este tipo de tributos contribuye con el 4,1% del PIB, y </a:t>
            </a:r>
            <a:r>
              <a:rPr lang="es-ES" sz="1200" kern="1200" dirty="0" err="1">
                <a:solidFill>
                  <a:schemeClr val="tx1"/>
                </a:solidFill>
                <a:effectLst/>
                <a:latin typeface="+mn-lt"/>
                <a:ea typeface="+mn-ea"/>
                <a:cs typeface="+mn-cs"/>
              </a:rPr>
              <a:t>tambien</a:t>
            </a:r>
            <a:r>
              <a:rPr lang="es-ES" sz="1200" kern="1200" dirty="0">
                <a:solidFill>
                  <a:schemeClr val="tx1"/>
                </a:solidFill>
                <a:effectLst/>
                <a:latin typeface="+mn-lt"/>
                <a:ea typeface="+mn-ea"/>
                <a:cs typeface="+mn-cs"/>
              </a:rPr>
              <a:t> de EEUU, donde el impuesto genera 2,8% del PIB de ingresos fiscales. Incluso el impuesto plano simplificado del Reino Unido (ver Ahmad, Brosio y </a:t>
            </a:r>
            <a:r>
              <a:rPr lang="es-ES" sz="1200" kern="1200" dirty="0" err="1">
                <a:solidFill>
                  <a:schemeClr val="tx1"/>
                </a:solidFill>
                <a:effectLst/>
                <a:latin typeface="+mn-lt"/>
                <a:ea typeface="+mn-ea"/>
                <a:cs typeface="+mn-cs"/>
              </a:rPr>
              <a:t>Gerbrandy</a:t>
            </a:r>
            <a:r>
              <a:rPr lang="es-ES" sz="1200" kern="1200" dirty="0">
                <a:solidFill>
                  <a:schemeClr val="tx1"/>
                </a:solidFill>
                <a:effectLst/>
                <a:latin typeface="+mn-lt"/>
                <a:ea typeface="+mn-ea"/>
                <a:cs typeface="+mn-cs"/>
              </a:rPr>
              <a:t>, 2018) genera 3,3%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PIB. </a:t>
            </a:r>
          </a:p>
          <a:p>
            <a:r>
              <a:rPr lang="es-ES" sz="1200" kern="1200" dirty="0">
                <a:solidFill>
                  <a:schemeClr val="tx1"/>
                </a:solidFill>
                <a:effectLst/>
                <a:latin typeface="+mn-lt"/>
                <a:ea typeface="+mn-ea"/>
                <a:cs typeface="+mn-cs"/>
              </a:rPr>
              <a:t>Los países industrializados de la OCDE recaudan más que el 1% del PIB en este tipo de tributo.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Cuando se comparan las recaudaciones de los países industrializados con los de la región, la brecha a llenar es considerable, ya que en promedio la región recauda alrededor del 0.3% del PIB.</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D31B74-4BC2-4B93-93DE-5D54EC585F77}" type="slidenum">
              <a:rPr lang="en-US" smtClean="0"/>
              <a:t>15</a:t>
            </a:fld>
            <a:endParaRPr lang="en-US"/>
          </a:p>
        </p:txBody>
      </p:sp>
    </p:spTree>
    <p:extLst>
      <p:ext uri="{BB962C8B-B14F-4D97-AF65-F5344CB8AC3E}">
        <p14:creationId xmlns:p14="http://schemas.microsoft.com/office/powerpoint/2010/main" val="101034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ES" sz="1200" kern="1200" dirty="0">
                <a:solidFill>
                  <a:schemeClr val="tx1"/>
                </a:solidFill>
                <a:effectLst/>
                <a:latin typeface="+mn-lt"/>
                <a:ea typeface="+mn-ea"/>
                <a:cs typeface="+mn-cs"/>
              </a:rPr>
              <a:t>De acuerdo con las estimaciones realizadas, la mayoría de los países latinoamericanos y de la región andina, con un gran sector primario, son susceptibles de sobrepasar la recaudación objetivo de alrededor del 1% del PIB, si la tierra y las edificaciones rurales estuvieran efectivamente incluidos en la base imponible. Esta afirmación se deriva de la aplicación específica a los países de la región del método de estimación propuesto por </a:t>
            </a:r>
            <a:r>
              <a:rPr lang="es-ES" sz="1200" kern="1200" dirty="0" err="1">
                <a:solidFill>
                  <a:schemeClr val="tx1"/>
                </a:solidFill>
                <a:effectLst/>
                <a:latin typeface="+mn-lt"/>
                <a:ea typeface="+mn-ea"/>
                <a:cs typeface="+mn-cs"/>
              </a:rPr>
              <a:t>Bahl</a:t>
            </a:r>
            <a:r>
              <a:rPr lang="es-ES" sz="1200" kern="1200" dirty="0">
                <a:solidFill>
                  <a:schemeClr val="tx1"/>
                </a:solidFill>
                <a:effectLst/>
                <a:latin typeface="+mn-lt"/>
                <a:ea typeface="+mn-ea"/>
                <a:cs typeface="+mn-cs"/>
              </a:rPr>
              <a:t> y Wallace (2008), tomando información del Banco Mundial (Banco Mundial, 2006) de los valores estimados de terrenos y propiedades.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err="1">
                <a:solidFill>
                  <a:schemeClr val="tx1"/>
                </a:solidFill>
                <a:effectLst/>
                <a:latin typeface="+mn-lt"/>
                <a:ea typeface="+mn-ea"/>
                <a:cs typeface="+mn-cs"/>
              </a:rPr>
              <a:t>Bahl</a:t>
            </a:r>
            <a:r>
              <a:rPr lang="es-ES" sz="1200" kern="1200" dirty="0">
                <a:solidFill>
                  <a:schemeClr val="tx1"/>
                </a:solidFill>
                <a:effectLst/>
                <a:latin typeface="+mn-lt"/>
                <a:ea typeface="+mn-ea"/>
                <a:cs typeface="+mn-cs"/>
              </a:rPr>
              <a:t> y Wallace (2008) consideran, quizás de manera optimista, que una tasa impositiva promedio de alrededor del 1 por ciento es una carga razonable en todos los países tanto para las tierras construidas (propiedades urbanas) como para las agrícolas. Mientras que, según los autores, sólo una mitad de la agricultura puede ser gravada, las exenciones pueden ser modestas para las tierras construidas y su impacto negativo en los ingresos puede ser fácilmente compensado con un pequeño aumento de las tasas. Con esta carga, las recaudaciones de este tributo podrían alcanzar entre el 2 y el 3 por ciento del PIB.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El cuadro 3 muestra los resultados de la simulación para los países de la región, a partir del método planteado por </a:t>
            </a:r>
            <a:r>
              <a:rPr lang="es-ES" sz="1200" kern="1200" dirty="0" err="1">
                <a:solidFill>
                  <a:schemeClr val="tx1"/>
                </a:solidFill>
                <a:effectLst/>
                <a:latin typeface="+mn-lt"/>
                <a:ea typeface="+mn-ea"/>
                <a:cs typeface="+mn-cs"/>
              </a:rPr>
              <a:t>Bahl</a:t>
            </a:r>
            <a:r>
              <a:rPr lang="es-ES" sz="1200" kern="1200" dirty="0">
                <a:solidFill>
                  <a:schemeClr val="tx1"/>
                </a:solidFill>
                <a:effectLst/>
                <a:latin typeface="+mn-lt"/>
                <a:ea typeface="+mn-ea"/>
                <a:cs typeface="+mn-cs"/>
              </a:rPr>
              <a:t> y Wallace (2008). Los resultados muestran que la relación recaudación sobre PIB resultaría siempre sería superior al 2 por ciento, al nivel de los países que mejor recaudan en el mundo.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 obstante, como esta recaudación parece muy alta cuando se la compara con el resto del mundo y probablemente más allá de la viabilidad política en la región, en la estimación presentada (ultima columna) se amplió el límite de las exenciones de este impuesto, exceptuando del impuesto las propiedades que no cuenten con acceso a los servicios urbanos básicos. Esta exención, en principio, refuerza el vínculo entre ingresos y gastos,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confirma la última columna de la derecha, el costo de esta exención en términos de ingresos es relativamente pequeño, ya que la proporción de recaudación del PIB sigue siendo de más del 2% del PIB. </a:t>
            </a:r>
          </a:p>
          <a:p>
            <a:r>
              <a:rPr lang="es-ES" sz="1200" kern="1200" dirty="0">
                <a:solidFill>
                  <a:schemeClr val="tx1"/>
                </a:solidFill>
                <a:effectLst/>
                <a:latin typeface="+mn-lt"/>
                <a:ea typeface="+mn-ea"/>
                <a:cs typeface="+mn-cs"/>
              </a:rPr>
              <a:t>Esto sugiere que el objetivo recaudatorio del 1% del PIB podría alcanzarse con una tasa impositiva más baja que el 1% sugerido tentativamente, por </a:t>
            </a:r>
            <a:r>
              <a:rPr lang="es-ES" sz="1200" kern="1200" dirty="0" err="1">
                <a:solidFill>
                  <a:schemeClr val="tx1"/>
                </a:solidFill>
                <a:effectLst/>
                <a:latin typeface="+mn-lt"/>
                <a:ea typeface="+mn-ea"/>
                <a:cs typeface="+mn-cs"/>
              </a:rPr>
              <a:t>Bahl</a:t>
            </a:r>
            <a:r>
              <a:rPr lang="es-ES" sz="1200" kern="1200" dirty="0">
                <a:solidFill>
                  <a:schemeClr val="tx1"/>
                </a:solidFill>
                <a:effectLst/>
                <a:latin typeface="+mn-lt"/>
                <a:ea typeface="+mn-ea"/>
                <a:cs typeface="+mn-cs"/>
              </a:rPr>
              <a:t> y Wallace.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detalle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estimación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véase</a:t>
            </a:r>
            <a:r>
              <a:rPr lang="en-US" sz="1200" kern="1200" dirty="0">
                <a:solidFill>
                  <a:schemeClr val="tx1"/>
                </a:solidFill>
                <a:effectLst/>
                <a:latin typeface="+mn-lt"/>
                <a:ea typeface="+mn-ea"/>
                <a:cs typeface="+mn-cs"/>
              </a:rPr>
              <a:t> Ahmad, Brosio y Jimenez (2019)</a:t>
            </a:r>
          </a:p>
          <a:p>
            <a:endParaRPr lang="en-US" dirty="0"/>
          </a:p>
          <a:p>
            <a:endParaRPr lang="en-US" dirty="0"/>
          </a:p>
        </p:txBody>
      </p:sp>
      <p:sp>
        <p:nvSpPr>
          <p:cNvPr id="4" name="Slide Number Placeholder 3"/>
          <p:cNvSpPr>
            <a:spLocks noGrp="1"/>
          </p:cNvSpPr>
          <p:nvPr>
            <p:ph type="sldNum" sz="quarter" idx="10"/>
          </p:nvPr>
        </p:nvSpPr>
        <p:spPr/>
        <p:txBody>
          <a:bodyPr/>
          <a:lstStyle/>
          <a:p>
            <a:fld id="{4AD31B74-4BC2-4B93-93DE-5D54EC585F77}" type="slidenum">
              <a:rPr lang="en-US" smtClean="0"/>
              <a:t>16</a:t>
            </a:fld>
            <a:endParaRPr lang="en-US"/>
          </a:p>
        </p:txBody>
      </p:sp>
    </p:spTree>
    <p:extLst>
      <p:ext uri="{BB962C8B-B14F-4D97-AF65-F5344CB8AC3E}">
        <p14:creationId xmlns:p14="http://schemas.microsoft.com/office/powerpoint/2010/main" val="340945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adopción</a:t>
            </a:r>
            <a:r>
              <a:rPr lang="en-US" dirty="0"/>
              <a:t> de un nuevo </a:t>
            </a:r>
            <a:r>
              <a:rPr lang="en-US" dirty="0" err="1"/>
              <a:t>modelo</a:t>
            </a:r>
            <a:r>
              <a:rPr lang="en-US" dirty="0"/>
              <a:t> , que </a:t>
            </a:r>
            <a:r>
              <a:rPr lang="en-US" dirty="0" err="1"/>
              <a:t>recoja</a:t>
            </a:r>
            <a:r>
              <a:rPr lang="en-US" dirty="0"/>
              <a:t> </a:t>
            </a:r>
          </a:p>
        </p:txBody>
      </p:sp>
      <p:sp>
        <p:nvSpPr>
          <p:cNvPr id="4" name="Slide Number Placeholder 3"/>
          <p:cNvSpPr>
            <a:spLocks noGrp="1"/>
          </p:cNvSpPr>
          <p:nvPr>
            <p:ph type="sldNum" sz="quarter" idx="5"/>
          </p:nvPr>
        </p:nvSpPr>
        <p:spPr/>
        <p:txBody>
          <a:bodyPr/>
          <a:lstStyle/>
          <a:p>
            <a:fld id="{4AD31B74-4BC2-4B93-93DE-5D54EC585F77}" type="slidenum">
              <a:rPr lang="en-US" smtClean="0"/>
              <a:t>17</a:t>
            </a:fld>
            <a:endParaRPr lang="en-US"/>
          </a:p>
        </p:txBody>
      </p:sp>
    </p:spTree>
    <p:extLst>
      <p:ext uri="{BB962C8B-B14F-4D97-AF65-F5344CB8AC3E}">
        <p14:creationId xmlns:p14="http://schemas.microsoft.com/office/powerpoint/2010/main" val="2745832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responsabilidad de financiar importantes gastos en programas sociales e infraestructura productiva ha obligado a los gobiernos sub nacionales a recurrir al endeudamiento, el cual toma distintas formas, desde préstamos bancarios hasta asuntos generales o específicos, y endeudamiento extranjero, pudiendo ser de forma directa o bien a través del gobierno central (o con una última garantía).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Si bien existen beneficios en el endeudamiento – en términos de espacio fiscal, equidad intergeneracional y desarrollo de mercados de capital domésticos, existen algunos riesgos de que el uso libre del recurso para financiar la deuda tenga como consecuencia la tensión fiscal sub nacional e incluso crisis de endeudamiento. En definitiva, estos tipos de crisis pueden tener efectos dolorosos, en términos de que afectan los servicios públicos, para los ciudadanos involucrados de la jurisdicción sub nacional, e incluso puede generar excedentes sobre otros gobiernos sub nacionales.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Para evitar esto, la mayoría de los países cuenta con un marco regulatorio estricto sobre los préstamos a nivel sub nacional; </a:t>
            </a:r>
            <a:endParaRPr lang="en-US" dirty="0"/>
          </a:p>
        </p:txBody>
      </p:sp>
      <p:sp>
        <p:nvSpPr>
          <p:cNvPr id="4" name="Slide Number Placeholder 3"/>
          <p:cNvSpPr>
            <a:spLocks noGrp="1"/>
          </p:cNvSpPr>
          <p:nvPr>
            <p:ph type="sldNum" sz="quarter" idx="10"/>
          </p:nvPr>
        </p:nvSpPr>
        <p:spPr/>
        <p:txBody>
          <a:bodyPr/>
          <a:lstStyle/>
          <a:p>
            <a:pPr>
              <a:defRPr/>
            </a:pPr>
            <a:fld id="{EE01F24B-EF69-4764-B70F-7C0ED4D0CE39}" type="slidenum">
              <a:rPr lang="en-US" smtClean="0"/>
              <a:pPr>
                <a:defRPr/>
              </a:pPr>
              <a:t>18</a:t>
            </a:fld>
            <a:endParaRPr lang="en-US"/>
          </a:p>
        </p:txBody>
      </p:sp>
    </p:spTree>
    <p:extLst>
      <p:ext uri="{BB962C8B-B14F-4D97-AF65-F5344CB8AC3E}">
        <p14:creationId xmlns:p14="http://schemas.microsoft.com/office/powerpoint/2010/main" val="48923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01F24B-EF69-4764-B70F-7C0ED4D0CE39}" type="slidenum">
              <a:rPr lang="en-US" smtClean="0"/>
              <a:pPr>
                <a:defRPr/>
              </a:pPr>
              <a:t>19</a:t>
            </a:fld>
            <a:endParaRPr lang="en-US"/>
          </a:p>
        </p:txBody>
      </p:sp>
    </p:spTree>
    <p:extLst>
      <p:ext uri="{BB962C8B-B14F-4D97-AF65-F5344CB8AC3E}">
        <p14:creationId xmlns:p14="http://schemas.microsoft.com/office/powerpoint/2010/main" val="68679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ES" sz="1200" kern="1200" dirty="0">
                <a:solidFill>
                  <a:schemeClr val="tx1"/>
                </a:solidFill>
                <a:effectLst/>
                <a:latin typeface="+mn-lt"/>
                <a:ea typeface="+mn-ea"/>
                <a:cs typeface="+mn-cs"/>
              </a:rPr>
              <a:t>Teniendo</a:t>
            </a:r>
            <a:r>
              <a:rPr lang="es-ES" sz="1200" kern="1200" baseline="0" dirty="0">
                <a:solidFill>
                  <a:schemeClr val="tx1"/>
                </a:solidFill>
                <a:effectLst/>
                <a:latin typeface="+mn-lt"/>
                <a:ea typeface="+mn-ea"/>
                <a:cs typeface="+mn-cs"/>
              </a:rPr>
              <a:t> en cuenta las ya conocidas </a:t>
            </a:r>
            <a:r>
              <a:rPr lang="es-ES" sz="1200" kern="1200" baseline="0" dirty="0" err="1">
                <a:solidFill>
                  <a:schemeClr val="tx1"/>
                </a:solidFill>
                <a:effectLst/>
                <a:latin typeface="+mn-lt"/>
                <a:ea typeface="+mn-ea"/>
                <a:cs typeface="+mn-cs"/>
              </a:rPr>
              <a:t>caracteristicas</a:t>
            </a:r>
            <a:r>
              <a:rPr lang="es-ES" sz="1200" kern="1200" baseline="0" dirty="0">
                <a:solidFill>
                  <a:schemeClr val="tx1"/>
                </a:solidFill>
                <a:effectLst/>
                <a:latin typeface="+mn-lt"/>
                <a:ea typeface="+mn-ea"/>
                <a:cs typeface="+mn-cs"/>
              </a:rPr>
              <a:t> de los </a:t>
            </a:r>
            <a:r>
              <a:rPr lang="es-ES" sz="1200" kern="1200" baseline="0" dirty="0" err="1">
                <a:solidFill>
                  <a:schemeClr val="tx1"/>
                </a:solidFill>
                <a:effectLst/>
                <a:latin typeface="+mn-lt"/>
                <a:ea typeface="+mn-ea"/>
                <a:cs typeface="+mn-cs"/>
              </a:rPr>
              <a:t>sistenas</a:t>
            </a:r>
            <a:r>
              <a:rPr lang="es-ES" sz="1200" kern="1200" baseline="0" dirty="0">
                <a:solidFill>
                  <a:schemeClr val="tx1"/>
                </a:solidFill>
                <a:effectLst/>
                <a:latin typeface="+mn-lt"/>
                <a:ea typeface="+mn-ea"/>
                <a:cs typeface="+mn-cs"/>
              </a:rPr>
              <a:t> IIGG de la </a:t>
            </a:r>
            <a:r>
              <a:rPr lang="es-ES" sz="1200" kern="1200" baseline="0" dirty="0" err="1">
                <a:solidFill>
                  <a:schemeClr val="tx1"/>
                </a:solidFill>
                <a:effectLst/>
                <a:latin typeface="+mn-lt"/>
                <a:ea typeface="+mn-ea"/>
                <a:cs typeface="+mn-cs"/>
              </a:rPr>
              <a:t>region</a:t>
            </a:r>
            <a:r>
              <a:rPr lang="es-ES" sz="1200" kern="1200" baseline="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Cuales son las motivaciones: </a:t>
            </a:r>
          </a:p>
          <a:p>
            <a:r>
              <a:rPr lang="es-ES" sz="1200" kern="1200" dirty="0">
                <a:solidFill>
                  <a:schemeClr val="tx1"/>
                </a:solidFill>
                <a:effectLst/>
                <a:latin typeface="+mn-lt"/>
                <a:ea typeface="+mn-ea"/>
                <a:cs typeface="+mn-cs"/>
              </a:rPr>
              <a:t>La forma en que se financie la provisión de servicios y bienes públicos y su  asignación entre niveles de gobierno es un tema central para lograr un sistema intergubernamental sano y estable y un proceso de descentralización sostenible.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Dado que los gobiernos subnacionales suelen contar con distintos instrumentos para financiar sus responsabilidades de gasto público, el nivel de financiamiento y la forma en que se combinen estos diferentes instrumentos va a determinar en gran parte el resultado de estos procesos.</a:t>
            </a:r>
          </a:p>
          <a:p>
            <a:r>
              <a:rPr lang="es-ES" sz="1200" kern="1200" dirty="0">
                <a:solidFill>
                  <a:schemeClr val="tx1"/>
                </a:solidFill>
                <a:effectLst/>
                <a:latin typeface="+mn-lt"/>
                <a:ea typeface="+mn-ea"/>
                <a:cs typeface="+mn-cs"/>
              </a:rPr>
              <a:t>En los últimos 16 </a:t>
            </a:r>
            <a:r>
              <a:rPr lang="es-ES" sz="1200" kern="1200" dirty="0" err="1">
                <a:solidFill>
                  <a:schemeClr val="tx1"/>
                </a:solidFill>
                <a:effectLst/>
                <a:latin typeface="+mn-lt"/>
                <a:ea typeface="+mn-ea"/>
                <a:cs typeface="+mn-cs"/>
              </a:rPr>
              <a:t>anios</a:t>
            </a:r>
            <a:r>
              <a:rPr lang="es-ES" sz="1200" kern="1200" dirty="0">
                <a:solidFill>
                  <a:schemeClr val="tx1"/>
                </a:solidFill>
                <a:effectLst/>
                <a:latin typeface="+mn-lt"/>
                <a:ea typeface="+mn-ea"/>
                <a:cs typeface="+mn-cs"/>
              </a:rPr>
              <a:t> crecieron………….</a:t>
            </a:r>
          </a:p>
          <a:p>
            <a:endParaRPr lang="en-U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Con el objetivo de analizar un aspecto de esta problemática, </a:t>
            </a:r>
          </a:p>
          <a:p>
            <a:r>
              <a:rPr lang="es-ES" sz="1200" kern="1200" dirty="0">
                <a:solidFill>
                  <a:schemeClr val="tx1"/>
                </a:solidFill>
                <a:effectLst/>
                <a:latin typeface="+mn-lt"/>
                <a:ea typeface="+mn-ea"/>
                <a:cs typeface="+mn-cs"/>
              </a:rPr>
              <a:t>en la primera parte del articulo se describe y analiza la estructura de financiamiento de los gobiernos subnacionales, haciendo breve</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referencia a la evolución y la composición de los recursos propios, específicamente los tributarios. Lo que nos permite presentar nuestra serie de ingresos fiscales SN actualizada </a:t>
            </a:r>
          </a:p>
          <a:p>
            <a:r>
              <a:rPr lang="es-ES" sz="1200" kern="1200" dirty="0">
                <a:solidFill>
                  <a:schemeClr val="tx1"/>
                </a:solidFill>
                <a:effectLst/>
                <a:latin typeface="+mn-lt"/>
                <a:ea typeface="+mn-ea"/>
                <a:cs typeface="+mn-cs"/>
              </a:rPr>
              <a:t>Esta parte es mas descriptiva,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una segunda parte, se propone un análisis en sentido estricto (quizás menos laxo) sobre la autonomía tributaria </a:t>
            </a:r>
          </a:p>
          <a:p>
            <a:r>
              <a:rPr lang="es-ES" sz="1200" kern="1200" dirty="0">
                <a:solidFill>
                  <a:schemeClr val="tx1"/>
                </a:solidFill>
                <a:effectLst/>
                <a:latin typeface="+mn-lt"/>
                <a:ea typeface="+mn-ea"/>
                <a:cs typeface="+mn-cs"/>
              </a:rPr>
              <a:t>Con dos metodologías de calculo</a:t>
            </a:r>
          </a:p>
          <a:p>
            <a:r>
              <a:rPr lang="es-ES" sz="1200" kern="1200" dirty="0">
                <a:solidFill>
                  <a:schemeClr val="tx1"/>
                </a:solidFill>
                <a:effectLst/>
                <a:latin typeface="+mn-lt"/>
                <a:ea typeface="+mn-ea"/>
                <a:cs typeface="+mn-cs"/>
              </a:rPr>
              <a:t>Una donde se analiza la autonomía tributaria evaluándola a partir de la capacidad de los GSN para fijar y modificar tasas y bases gravables (metodología OECD)</a:t>
            </a:r>
          </a:p>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Una segunda </a:t>
            </a:r>
            <a:r>
              <a:rPr lang="es-ES" sz="1200" kern="0" dirty="0">
                <a:latin typeface="Cambria" pitchFamily="18" charset="0"/>
              </a:rPr>
              <a:t>Cual es el poder de GC y GSN para modificar los sistemas de transferencias IIGG </a:t>
            </a:r>
          </a:p>
          <a:p>
            <a:r>
              <a:rPr lang="es-ES" sz="1200" kern="1200" dirty="0">
                <a:solidFill>
                  <a:schemeClr val="tx1"/>
                </a:solidFill>
                <a:effectLst/>
                <a:latin typeface="+mn-lt"/>
                <a:ea typeface="+mn-ea"/>
                <a:cs typeface="+mn-cs"/>
              </a:rPr>
              <a:t>Esta segunda creemos que es particularmente significativa atendiendo la importancia de los regímenes de transferencias en la </a:t>
            </a:r>
            <a:r>
              <a:rPr lang="es-ES" sz="1200" kern="1200" dirty="0" err="1">
                <a:solidFill>
                  <a:schemeClr val="tx1"/>
                </a:solidFill>
                <a:effectLst/>
                <a:latin typeface="+mn-lt"/>
                <a:ea typeface="+mn-ea"/>
                <a:cs typeface="+mn-cs"/>
              </a:rPr>
              <a:t>region</a:t>
            </a:r>
            <a:r>
              <a:rPr lang="es-ES" sz="1200" kern="1200" dirty="0">
                <a:solidFill>
                  <a:schemeClr val="tx1"/>
                </a:solidFill>
                <a:effectLst/>
                <a:latin typeface="+mn-lt"/>
                <a:ea typeface="+mn-ea"/>
                <a:cs typeface="+mn-cs"/>
              </a:rPr>
              <a:t> </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Se seleccionaron únicamente algunos países por cuestiones de accesibilidad a la información </a:t>
            </a:r>
            <a:r>
              <a:rPr lang="es-CL" sz="1200" kern="1200" dirty="0" err="1">
                <a:solidFill>
                  <a:schemeClr val="tx1"/>
                </a:solidFill>
                <a:effectLst/>
                <a:latin typeface="+mn-lt"/>
                <a:ea typeface="+mn-ea"/>
                <a:cs typeface="+mn-cs"/>
              </a:rPr>
              <a:t>minima</a:t>
            </a:r>
            <a:r>
              <a:rPr lang="es-CL" sz="1200" kern="1200" dirty="0">
                <a:solidFill>
                  <a:schemeClr val="tx1"/>
                </a:solidFill>
                <a:effectLst/>
                <a:latin typeface="+mn-lt"/>
                <a:ea typeface="+mn-ea"/>
                <a:cs typeface="+mn-cs"/>
              </a:rPr>
              <a:t> necesaria para realizar el análisis.</a:t>
            </a:r>
          </a:p>
          <a:p>
            <a:r>
              <a:rPr lang="es-CL" sz="1200" kern="1200" dirty="0">
                <a:solidFill>
                  <a:schemeClr val="tx1"/>
                </a:solidFill>
                <a:effectLst/>
                <a:latin typeface="+mn-lt"/>
                <a:ea typeface="+mn-ea"/>
                <a:cs typeface="+mn-cs"/>
              </a:rPr>
              <a:t>Los lectores</a:t>
            </a:r>
            <a:r>
              <a:rPr lang="es-CL" sz="1200" kern="1200" baseline="0" dirty="0">
                <a:solidFill>
                  <a:schemeClr val="tx1"/>
                </a:solidFill>
                <a:effectLst/>
                <a:latin typeface="+mn-lt"/>
                <a:ea typeface="+mn-ea"/>
                <a:cs typeface="+mn-cs"/>
              </a:rPr>
              <a:t> atentos recordaran que u</a:t>
            </a:r>
            <a:r>
              <a:rPr lang="es-CL" sz="1200" kern="1200" dirty="0">
                <a:solidFill>
                  <a:schemeClr val="tx1"/>
                </a:solidFill>
                <a:effectLst/>
                <a:latin typeface="+mn-lt"/>
                <a:ea typeface="+mn-ea"/>
                <a:cs typeface="+mn-cs"/>
              </a:rPr>
              <a:t>na</a:t>
            </a:r>
            <a:r>
              <a:rPr lang="es-CL" sz="1200" kern="1200" baseline="0" dirty="0">
                <a:solidFill>
                  <a:schemeClr val="tx1"/>
                </a:solidFill>
                <a:effectLst/>
                <a:latin typeface="+mn-lt"/>
                <a:ea typeface="+mn-ea"/>
                <a:cs typeface="+mn-cs"/>
              </a:rPr>
              <a:t> primera versión de este trabajo fue publicada en las Estadísticas Tributarias en América Latina y el Caribe (OCDE, CEPAL, CIAT, BID, 2017).</a:t>
            </a:r>
          </a:p>
          <a:p>
            <a:endParaRPr lang="es-CL" sz="1200" kern="1200" baseline="0" dirty="0">
              <a:solidFill>
                <a:schemeClr val="tx1"/>
              </a:solidFill>
              <a:effectLst/>
              <a:latin typeface="+mn-lt"/>
              <a:ea typeface="+mn-ea"/>
              <a:cs typeface="+mn-cs"/>
            </a:endParaRPr>
          </a:p>
          <a:p>
            <a:r>
              <a:rPr lang="es-CL" sz="1200" kern="1200" baseline="0" dirty="0">
                <a:solidFill>
                  <a:schemeClr val="tx1"/>
                </a:solidFill>
                <a:effectLst/>
                <a:latin typeface="+mn-lt"/>
                <a:ea typeface="+mn-ea"/>
                <a:cs typeface="+mn-cs"/>
              </a:rPr>
              <a:t>Revisando la evolución de los IIFF SN en su versión mas laxa o sea </a:t>
            </a:r>
            <a:r>
              <a:rPr lang="es-ES" sz="1200" dirty="0">
                <a:latin typeface="Cambria" pitchFamily="18" charset="0"/>
              </a:rPr>
              <a:t>definido como propio SN en la medida en que sea ese nivel de gobierno quien lo administre y disponga de los recursos que el tributo pueda generar…………………………………………….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2</a:t>
            </a:fld>
            <a:endParaRPr lang="en-US"/>
          </a:p>
        </p:txBody>
      </p:sp>
    </p:spTree>
    <p:extLst>
      <p:ext uri="{BB962C8B-B14F-4D97-AF65-F5344CB8AC3E}">
        <p14:creationId xmlns:p14="http://schemas.microsoft.com/office/powerpoint/2010/main" val="3406843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latin typeface="+mn-lt"/>
                <a:ea typeface="+mn-ea"/>
                <a:cs typeface="+mn-cs"/>
              </a:rPr>
              <a:t>Los niveles de deuda pública de los gobiernos </a:t>
            </a:r>
            <a:r>
              <a:rPr lang="es-CL" sz="1200" kern="1200" dirty="0" err="1">
                <a:solidFill>
                  <a:schemeClr val="tx1"/>
                </a:solidFill>
                <a:latin typeface="+mn-lt"/>
                <a:ea typeface="+mn-ea"/>
                <a:cs typeface="+mn-cs"/>
              </a:rPr>
              <a:t>subnacionales</a:t>
            </a:r>
            <a:r>
              <a:rPr lang="es-CL" sz="1200" kern="1200" dirty="0">
                <a:solidFill>
                  <a:schemeClr val="tx1"/>
                </a:solidFill>
                <a:latin typeface="+mn-lt"/>
                <a:ea typeface="+mn-ea"/>
                <a:cs typeface="+mn-cs"/>
              </a:rPr>
              <a:t> se mantiene baja en términos del PIB, sin embargo vale resaltar el repunte que ha tenido en los últimos años, pasando de 3.6% del PIB en 2014 a 4.2% del PIB en 2016 (véase el grafico I.18). Asimismo, la deuda medida como porcentaje de los ingresos totales se mantiene por encima del 40%, lo que permite inferir niveles agregados que no implican un riesgo para la sostenibilidad, pero que al ser un promedio simple esconden diferencias. El análisis por país y unidad de gobierno, en este sentido, muestra casos en que este ratio puede superar el 100% y otros en los que se mantiene por debajo del 10% de los ingresos totales (Jiménez y Ter </a:t>
            </a:r>
            <a:r>
              <a:rPr lang="es-CL" sz="1200" kern="1200" dirty="0" err="1">
                <a:solidFill>
                  <a:schemeClr val="tx1"/>
                </a:solidFill>
                <a:latin typeface="+mn-lt"/>
                <a:ea typeface="+mn-ea"/>
                <a:cs typeface="+mn-cs"/>
              </a:rPr>
              <a:t>Minassian</a:t>
            </a:r>
            <a:r>
              <a:rPr lang="es-CL" sz="1200" kern="1200" dirty="0">
                <a:solidFill>
                  <a:schemeClr val="tx1"/>
                </a:solidFill>
                <a:latin typeface="+mn-lt"/>
                <a:ea typeface="+mn-ea"/>
                <a:cs typeface="+mn-cs"/>
              </a:rPr>
              <a:t> 2016; CEPAL, 2017).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30AF5-112E-4EAA-898E-37B35ADEC6AE}" type="slidenum">
              <a:rPr lang="en-US" smtClean="0"/>
              <a:pPr/>
              <a:t>20</a:t>
            </a:fld>
            <a:endParaRPr lang="en-US"/>
          </a:p>
        </p:txBody>
      </p:sp>
    </p:spTree>
    <p:extLst>
      <p:ext uri="{BB962C8B-B14F-4D97-AF65-F5344CB8AC3E}">
        <p14:creationId xmlns:p14="http://schemas.microsoft.com/office/powerpoint/2010/main" val="66977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latin typeface="+mn-lt"/>
                <a:ea typeface="+mn-ea"/>
                <a:cs typeface="+mn-cs"/>
              </a:rPr>
              <a:t>Resulta interesante resaltar que gran parte de la deuda pública de los gobiernos </a:t>
            </a:r>
            <a:r>
              <a:rPr lang="es-CL" sz="1200" kern="1200" dirty="0" err="1">
                <a:solidFill>
                  <a:schemeClr val="tx1"/>
                </a:solidFill>
                <a:latin typeface="+mn-lt"/>
                <a:ea typeface="+mn-ea"/>
                <a:cs typeface="+mn-cs"/>
              </a:rPr>
              <a:t>subnacionales</a:t>
            </a:r>
            <a:r>
              <a:rPr lang="es-CL" sz="1200" kern="1200" dirty="0">
                <a:solidFill>
                  <a:schemeClr val="tx1"/>
                </a:solidFill>
                <a:latin typeface="+mn-lt"/>
                <a:ea typeface="+mn-ea"/>
                <a:cs typeface="+mn-cs"/>
              </a:rPr>
              <a:t> se mantiene en la frontera institucional del mismo sector público (véase el cuadro I.2). </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latin typeface="+mn-lt"/>
                <a:ea typeface="+mn-ea"/>
                <a:cs typeface="+mn-cs"/>
              </a:rPr>
              <a:t>Esto a excepción de México y Brasil, países que muestran niveles importantes de endeudamiento con la banca comercial que son superiores al 1% del PIB, y que equivalen a más del 60% de la deuda total de las entidades federativas mexicanas y al 17% de la deuda estadual en Brasil. </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latin typeface="+mn-lt"/>
                <a:ea typeface="+mn-ea"/>
                <a:cs typeface="+mn-cs"/>
              </a:rPr>
              <a:t>En el caso de Argentina, sobresale la emisión de bonos </a:t>
            </a:r>
            <a:r>
              <a:rPr lang="es-CL" sz="1200" kern="1200" dirty="0" err="1">
                <a:solidFill>
                  <a:schemeClr val="tx1"/>
                </a:solidFill>
                <a:latin typeface="+mn-lt"/>
                <a:ea typeface="+mn-ea"/>
                <a:cs typeface="+mn-cs"/>
              </a:rPr>
              <a:t>subnacionales</a:t>
            </a:r>
            <a:r>
              <a:rPr lang="es-CL" sz="1200" kern="1200" dirty="0">
                <a:solidFill>
                  <a:schemeClr val="tx1"/>
                </a:solidFill>
                <a:latin typeface="+mn-lt"/>
                <a:ea typeface="+mn-ea"/>
                <a:cs typeface="+mn-cs"/>
              </a:rPr>
              <a:t> (3.4% del PIB).</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30AF5-112E-4EAA-898E-37B35ADEC6AE}" type="slidenum">
              <a:rPr lang="en-US" smtClean="0"/>
              <a:pPr/>
              <a:t>21</a:t>
            </a:fld>
            <a:endParaRPr lang="en-US"/>
          </a:p>
        </p:txBody>
      </p:sp>
    </p:spTree>
    <p:extLst>
      <p:ext uri="{BB962C8B-B14F-4D97-AF65-F5344CB8AC3E}">
        <p14:creationId xmlns:p14="http://schemas.microsoft.com/office/powerpoint/2010/main" val="237758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 En lo que respecta a Santiago, no existe la posibilidad de acceso al crédito toda vez que: 1) no existe una ley de financiamiento regional y 2) la ley de rentas municipales no refiere al crédito como instrumento para financiar gasto público.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E21E52-92A5-49A4-BF93-E6260AEC8AC0}" type="slidenum">
              <a:rPr lang="en-US" smtClean="0"/>
              <a:pPr/>
              <a:t>22</a:t>
            </a:fld>
            <a:endParaRPr lang="en-US"/>
          </a:p>
        </p:txBody>
      </p:sp>
    </p:spTree>
    <p:extLst>
      <p:ext uri="{BB962C8B-B14F-4D97-AF65-F5344CB8AC3E}">
        <p14:creationId xmlns:p14="http://schemas.microsoft.com/office/powerpoint/2010/main" val="1184596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 </a:t>
            </a:r>
            <a:r>
              <a:rPr lang="en-US" dirty="0" err="1"/>
              <a:t>allá</a:t>
            </a:r>
            <a:r>
              <a:rPr lang="en-US" dirty="0"/>
              <a:t> de las </a:t>
            </a:r>
            <a:r>
              <a:rPr lang="en-US" dirty="0" err="1"/>
              <a:t>mayores</a:t>
            </a:r>
            <a:r>
              <a:rPr lang="en-US" dirty="0"/>
              <a:t> </a:t>
            </a:r>
            <a:r>
              <a:rPr lang="en-US" dirty="0" err="1"/>
              <a:t>capacidades</a:t>
            </a:r>
            <a:r>
              <a:rPr lang="en-US" dirty="0"/>
              <a:t> </a:t>
            </a:r>
            <a:r>
              <a:rPr lang="en-US" dirty="0" err="1"/>
              <a:t>financieras</a:t>
            </a:r>
            <a:r>
              <a:rPr lang="en-US" dirty="0"/>
              <a:t> de </a:t>
            </a:r>
            <a:r>
              <a:rPr lang="en-US" dirty="0" err="1"/>
              <a:t>estas</a:t>
            </a:r>
            <a:r>
              <a:rPr lang="en-US" dirty="0"/>
              <a:t> </a:t>
            </a:r>
            <a:r>
              <a:rPr lang="en-US" dirty="0" err="1"/>
              <a:t>grandes</a:t>
            </a:r>
            <a:r>
              <a:rPr lang="en-US" dirty="0"/>
              <a:t> </a:t>
            </a:r>
            <a:r>
              <a:rPr lang="en-US" dirty="0" err="1"/>
              <a:t>ciudades</a:t>
            </a:r>
            <a:r>
              <a:rPr lang="en-US" dirty="0"/>
              <a:t>, </a:t>
            </a:r>
            <a:r>
              <a:rPr lang="en-US" dirty="0" err="1"/>
              <a:t>su</a:t>
            </a:r>
            <a:r>
              <a:rPr lang="en-US" dirty="0"/>
              <a:t> rating se </a:t>
            </a:r>
            <a:r>
              <a:rPr lang="en-US" dirty="0" err="1"/>
              <a:t>encuentra</a:t>
            </a:r>
            <a:r>
              <a:rPr lang="en-US" dirty="0"/>
              <a:t> </a:t>
            </a:r>
            <a:r>
              <a:rPr lang="en-US" dirty="0" err="1"/>
              <a:t>influenciado</a:t>
            </a:r>
            <a:r>
              <a:rPr lang="en-US" dirty="0"/>
              <a:t> en </a:t>
            </a:r>
            <a:r>
              <a:rPr lang="en-US" dirty="0" err="1"/>
              <a:t>parte</a:t>
            </a:r>
            <a:r>
              <a:rPr lang="en-US" dirty="0"/>
              <a:t> por el </a:t>
            </a:r>
            <a:r>
              <a:rPr lang="en-US" dirty="0" err="1"/>
              <a:t>pais</a:t>
            </a:r>
            <a:endParaRPr lang="en-US" dirty="0"/>
          </a:p>
          <a:p>
            <a:endParaRPr lang="en-US" dirty="0"/>
          </a:p>
          <a:p>
            <a:r>
              <a:rPr lang="en-US" dirty="0"/>
              <a:t>S and P </a:t>
            </a:r>
            <a:r>
              <a:rPr lang="en-US" dirty="0" err="1"/>
              <a:t>mantuvo</a:t>
            </a:r>
            <a:r>
              <a:rPr lang="en-US" dirty="0"/>
              <a:t> la </a:t>
            </a:r>
            <a:r>
              <a:rPr lang="en-US" dirty="0" err="1"/>
              <a:t>calificacion</a:t>
            </a:r>
            <a:r>
              <a:rPr lang="en-US" dirty="0"/>
              <a:t> de Mexico </a:t>
            </a:r>
            <a:r>
              <a:rPr lang="en-US" dirty="0" err="1"/>
              <a:t>pero</a:t>
            </a:r>
            <a:r>
              <a:rPr lang="en-US" dirty="0"/>
              <a:t> lo </a:t>
            </a:r>
            <a:r>
              <a:rPr lang="en-US" dirty="0" err="1"/>
              <a:t>puso</a:t>
            </a:r>
            <a:r>
              <a:rPr lang="en-US" dirty="0"/>
              <a:t> en </a:t>
            </a:r>
            <a:r>
              <a:rPr lang="en-US" dirty="0" err="1"/>
              <a:t>perspectiva</a:t>
            </a:r>
            <a:r>
              <a:rPr lang="en-US" dirty="0"/>
              <a:t> negative y con </a:t>
            </a:r>
            <a:r>
              <a:rPr lang="en-US" dirty="0" err="1"/>
              <a:t>posible</a:t>
            </a:r>
            <a:r>
              <a:rPr lang="en-US" dirty="0"/>
              <a:t> revision en el 2020</a:t>
            </a:r>
          </a:p>
        </p:txBody>
      </p:sp>
      <p:sp>
        <p:nvSpPr>
          <p:cNvPr id="4" name="Slide Number Placeholder 3"/>
          <p:cNvSpPr>
            <a:spLocks noGrp="1"/>
          </p:cNvSpPr>
          <p:nvPr>
            <p:ph type="sldNum" sz="quarter" idx="10"/>
          </p:nvPr>
        </p:nvSpPr>
        <p:spPr/>
        <p:txBody>
          <a:bodyPr/>
          <a:lstStyle/>
          <a:p>
            <a:fld id="{86E21E52-92A5-49A4-BF93-E6260AEC8AC0}" type="slidenum">
              <a:rPr lang="en-US" smtClean="0"/>
              <a:pPr/>
              <a:t>23</a:t>
            </a:fld>
            <a:endParaRPr lang="en-US"/>
          </a:p>
        </p:txBody>
      </p:sp>
    </p:spTree>
    <p:extLst>
      <p:ext uri="{BB962C8B-B14F-4D97-AF65-F5344CB8AC3E}">
        <p14:creationId xmlns:p14="http://schemas.microsoft.com/office/powerpoint/2010/main" val="123223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ES" sz="1200" kern="1200" dirty="0">
                <a:solidFill>
                  <a:schemeClr val="tx1"/>
                </a:solidFill>
                <a:effectLst/>
                <a:latin typeface="+mn-lt"/>
                <a:ea typeface="+mn-ea"/>
                <a:cs typeface="+mn-cs"/>
              </a:rPr>
              <a:t>Teniendo</a:t>
            </a:r>
            <a:r>
              <a:rPr lang="es-ES" sz="1200" kern="1200" baseline="0" dirty="0">
                <a:solidFill>
                  <a:schemeClr val="tx1"/>
                </a:solidFill>
                <a:effectLst/>
                <a:latin typeface="+mn-lt"/>
                <a:ea typeface="+mn-ea"/>
                <a:cs typeface="+mn-cs"/>
              </a:rPr>
              <a:t> en cuenta las ya conocidas </a:t>
            </a:r>
            <a:r>
              <a:rPr lang="es-ES" sz="1200" kern="1200" baseline="0" dirty="0" err="1">
                <a:solidFill>
                  <a:schemeClr val="tx1"/>
                </a:solidFill>
                <a:effectLst/>
                <a:latin typeface="+mn-lt"/>
                <a:ea typeface="+mn-ea"/>
                <a:cs typeface="+mn-cs"/>
              </a:rPr>
              <a:t>caracteristicas</a:t>
            </a:r>
            <a:r>
              <a:rPr lang="es-ES" sz="1200" kern="1200" baseline="0" dirty="0">
                <a:solidFill>
                  <a:schemeClr val="tx1"/>
                </a:solidFill>
                <a:effectLst/>
                <a:latin typeface="+mn-lt"/>
                <a:ea typeface="+mn-ea"/>
                <a:cs typeface="+mn-cs"/>
              </a:rPr>
              <a:t> de los </a:t>
            </a:r>
            <a:r>
              <a:rPr lang="es-ES" sz="1200" kern="1200" baseline="0" dirty="0" err="1">
                <a:solidFill>
                  <a:schemeClr val="tx1"/>
                </a:solidFill>
                <a:effectLst/>
                <a:latin typeface="+mn-lt"/>
                <a:ea typeface="+mn-ea"/>
                <a:cs typeface="+mn-cs"/>
              </a:rPr>
              <a:t>sistenas</a:t>
            </a:r>
            <a:r>
              <a:rPr lang="es-ES" sz="1200" kern="1200" baseline="0" dirty="0">
                <a:solidFill>
                  <a:schemeClr val="tx1"/>
                </a:solidFill>
                <a:effectLst/>
                <a:latin typeface="+mn-lt"/>
                <a:ea typeface="+mn-ea"/>
                <a:cs typeface="+mn-cs"/>
              </a:rPr>
              <a:t> IIGG de la </a:t>
            </a:r>
            <a:r>
              <a:rPr lang="es-ES" sz="1200" kern="1200" baseline="0" dirty="0" err="1">
                <a:solidFill>
                  <a:schemeClr val="tx1"/>
                </a:solidFill>
                <a:effectLst/>
                <a:latin typeface="+mn-lt"/>
                <a:ea typeface="+mn-ea"/>
                <a:cs typeface="+mn-cs"/>
              </a:rPr>
              <a:t>region</a:t>
            </a:r>
            <a:r>
              <a:rPr lang="es-ES" sz="1200" kern="1200" baseline="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Cuales son las motivaciones: </a:t>
            </a:r>
          </a:p>
          <a:p>
            <a:r>
              <a:rPr lang="es-ES" sz="1200" kern="1200" dirty="0">
                <a:solidFill>
                  <a:schemeClr val="tx1"/>
                </a:solidFill>
                <a:effectLst/>
                <a:latin typeface="+mn-lt"/>
                <a:ea typeface="+mn-ea"/>
                <a:cs typeface="+mn-cs"/>
              </a:rPr>
              <a:t>La forma en que se financie la provisión de servicios y bienes públicos y su  asignación entre niveles de gobierno es un tema central para lograr un sistema intergubernamental sano y estable y un proceso de descentralización sostenible.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Dado que los gobiernos subnacionales suelen contar con distintos instrumentos para financiar sus responsabilidades de gasto público, el nivel de financiamiento y la forma en que se combinen estos diferentes instrumentos va a determinar en gran parte el resultado de estos procesos.</a:t>
            </a:r>
          </a:p>
          <a:p>
            <a:r>
              <a:rPr lang="es-ES" sz="1200" kern="1200" dirty="0">
                <a:solidFill>
                  <a:schemeClr val="tx1"/>
                </a:solidFill>
                <a:effectLst/>
                <a:latin typeface="+mn-lt"/>
                <a:ea typeface="+mn-ea"/>
                <a:cs typeface="+mn-cs"/>
              </a:rPr>
              <a:t>En los últimos 16 </a:t>
            </a:r>
            <a:r>
              <a:rPr lang="es-ES" sz="1200" kern="1200" dirty="0" err="1">
                <a:solidFill>
                  <a:schemeClr val="tx1"/>
                </a:solidFill>
                <a:effectLst/>
                <a:latin typeface="+mn-lt"/>
                <a:ea typeface="+mn-ea"/>
                <a:cs typeface="+mn-cs"/>
              </a:rPr>
              <a:t>anios</a:t>
            </a:r>
            <a:r>
              <a:rPr lang="es-ES" sz="1200" kern="1200" dirty="0">
                <a:solidFill>
                  <a:schemeClr val="tx1"/>
                </a:solidFill>
                <a:effectLst/>
                <a:latin typeface="+mn-lt"/>
                <a:ea typeface="+mn-ea"/>
                <a:cs typeface="+mn-cs"/>
              </a:rPr>
              <a:t> crecieron………….</a:t>
            </a:r>
          </a:p>
          <a:p>
            <a:endParaRPr lang="en-U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Con el objetivo de analizar un aspecto de esta problemática, </a:t>
            </a:r>
          </a:p>
          <a:p>
            <a:r>
              <a:rPr lang="es-ES" sz="1200" kern="1200" dirty="0">
                <a:solidFill>
                  <a:schemeClr val="tx1"/>
                </a:solidFill>
                <a:effectLst/>
                <a:latin typeface="+mn-lt"/>
                <a:ea typeface="+mn-ea"/>
                <a:cs typeface="+mn-cs"/>
              </a:rPr>
              <a:t>en la primera parte del articulo se describe y analiza la estructura de financiamiento de los gobiernos subnacionales, haciendo breve</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referencia a la evolución y la composición de los recursos propios, específicamente los tributarios. Lo que nos permite presentar nuestra serie de ingresos fiscales SN actualizada </a:t>
            </a:r>
          </a:p>
          <a:p>
            <a:r>
              <a:rPr lang="es-ES" sz="1200" kern="1200" dirty="0">
                <a:solidFill>
                  <a:schemeClr val="tx1"/>
                </a:solidFill>
                <a:effectLst/>
                <a:latin typeface="+mn-lt"/>
                <a:ea typeface="+mn-ea"/>
                <a:cs typeface="+mn-cs"/>
              </a:rPr>
              <a:t>Esta parte es mas descriptiva,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una segunda parte, se propone un análisis en sentido estricto (quizás menos laxo) sobre la autonomía tributaria </a:t>
            </a:r>
          </a:p>
          <a:p>
            <a:r>
              <a:rPr lang="es-ES" sz="1200" kern="1200" dirty="0">
                <a:solidFill>
                  <a:schemeClr val="tx1"/>
                </a:solidFill>
                <a:effectLst/>
                <a:latin typeface="+mn-lt"/>
                <a:ea typeface="+mn-ea"/>
                <a:cs typeface="+mn-cs"/>
              </a:rPr>
              <a:t>Con dos metodologías de calculo</a:t>
            </a:r>
          </a:p>
          <a:p>
            <a:r>
              <a:rPr lang="es-ES" sz="1200" kern="1200" dirty="0">
                <a:solidFill>
                  <a:schemeClr val="tx1"/>
                </a:solidFill>
                <a:effectLst/>
                <a:latin typeface="+mn-lt"/>
                <a:ea typeface="+mn-ea"/>
                <a:cs typeface="+mn-cs"/>
              </a:rPr>
              <a:t>Una donde se analiza la autonomía tributaria evaluándola a partir de la capacidad de los GSN para fijar y modificar tasas y bases gravables (metodología OECD)</a:t>
            </a:r>
          </a:p>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Una segunda </a:t>
            </a:r>
            <a:r>
              <a:rPr lang="es-ES" sz="1200" kern="0" dirty="0">
                <a:latin typeface="Cambria" pitchFamily="18" charset="0"/>
              </a:rPr>
              <a:t>Cual es el poder de GC y GSN para modificar los sistemas de transferencias IIGG </a:t>
            </a:r>
          </a:p>
          <a:p>
            <a:r>
              <a:rPr lang="es-ES" sz="1200" kern="1200" dirty="0">
                <a:solidFill>
                  <a:schemeClr val="tx1"/>
                </a:solidFill>
                <a:effectLst/>
                <a:latin typeface="+mn-lt"/>
                <a:ea typeface="+mn-ea"/>
                <a:cs typeface="+mn-cs"/>
              </a:rPr>
              <a:t>Esta segunda creemos que es particularmente significativa atendiendo la importancia de los regímenes de transferencias en la </a:t>
            </a:r>
            <a:r>
              <a:rPr lang="es-ES" sz="1200" kern="1200" dirty="0" err="1">
                <a:solidFill>
                  <a:schemeClr val="tx1"/>
                </a:solidFill>
                <a:effectLst/>
                <a:latin typeface="+mn-lt"/>
                <a:ea typeface="+mn-ea"/>
                <a:cs typeface="+mn-cs"/>
              </a:rPr>
              <a:t>region</a:t>
            </a:r>
            <a:r>
              <a:rPr lang="es-ES" sz="1200" kern="1200" dirty="0">
                <a:solidFill>
                  <a:schemeClr val="tx1"/>
                </a:solidFill>
                <a:effectLst/>
                <a:latin typeface="+mn-lt"/>
                <a:ea typeface="+mn-ea"/>
                <a:cs typeface="+mn-cs"/>
              </a:rPr>
              <a:t> </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Se seleccionaron únicamente algunos países por cuestiones de accesibilidad a la información </a:t>
            </a:r>
            <a:r>
              <a:rPr lang="es-CL" sz="1200" kern="1200" dirty="0" err="1">
                <a:solidFill>
                  <a:schemeClr val="tx1"/>
                </a:solidFill>
                <a:effectLst/>
                <a:latin typeface="+mn-lt"/>
                <a:ea typeface="+mn-ea"/>
                <a:cs typeface="+mn-cs"/>
              </a:rPr>
              <a:t>minima</a:t>
            </a:r>
            <a:r>
              <a:rPr lang="es-CL" sz="1200" kern="1200" dirty="0">
                <a:solidFill>
                  <a:schemeClr val="tx1"/>
                </a:solidFill>
                <a:effectLst/>
                <a:latin typeface="+mn-lt"/>
                <a:ea typeface="+mn-ea"/>
                <a:cs typeface="+mn-cs"/>
              </a:rPr>
              <a:t> necesaria para realizar el análisis.</a:t>
            </a:r>
          </a:p>
          <a:p>
            <a:r>
              <a:rPr lang="es-CL" sz="1200" kern="1200" dirty="0">
                <a:solidFill>
                  <a:schemeClr val="tx1"/>
                </a:solidFill>
                <a:effectLst/>
                <a:latin typeface="+mn-lt"/>
                <a:ea typeface="+mn-ea"/>
                <a:cs typeface="+mn-cs"/>
              </a:rPr>
              <a:t>Los lectores</a:t>
            </a:r>
            <a:r>
              <a:rPr lang="es-CL" sz="1200" kern="1200" baseline="0" dirty="0">
                <a:solidFill>
                  <a:schemeClr val="tx1"/>
                </a:solidFill>
                <a:effectLst/>
                <a:latin typeface="+mn-lt"/>
                <a:ea typeface="+mn-ea"/>
                <a:cs typeface="+mn-cs"/>
              </a:rPr>
              <a:t> atentos recordaran que u</a:t>
            </a:r>
            <a:r>
              <a:rPr lang="es-CL" sz="1200" kern="1200" dirty="0">
                <a:solidFill>
                  <a:schemeClr val="tx1"/>
                </a:solidFill>
                <a:effectLst/>
                <a:latin typeface="+mn-lt"/>
                <a:ea typeface="+mn-ea"/>
                <a:cs typeface="+mn-cs"/>
              </a:rPr>
              <a:t>na</a:t>
            </a:r>
            <a:r>
              <a:rPr lang="es-CL" sz="1200" kern="1200" baseline="0" dirty="0">
                <a:solidFill>
                  <a:schemeClr val="tx1"/>
                </a:solidFill>
                <a:effectLst/>
                <a:latin typeface="+mn-lt"/>
                <a:ea typeface="+mn-ea"/>
                <a:cs typeface="+mn-cs"/>
              </a:rPr>
              <a:t> primera versión de este trabajo fue publicada en las Estadísticas Tributarias en América Latina y el Caribe (OCDE, CEPAL, CIAT, BID, 2017).</a:t>
            </a:r>
          </a:p>
          <a:p>
            <a:endParaRPr lang="es-CL" sz="1200" kern="1200" baseline="0" dirty="0">
              <a:solidFill>
                <a:schemeClr val="tx1"/>
              </a:solidFill>
              <a:effectLst/>
              <a:latin typeface="+mn-lt"/>
              <a:ea typeface="+mn-ea"/>
              <a:cs typeface="+mn-cs"/>
            </a:endParaRPr>
          </a:p>
          <a:p>
            <a:r>
              <a:rPr lang="es-CL" sz="1200" kern="1200" baseline="0" dirty="0">
                <a:solidFill>
                  <a:schemeClr val="tx1"/>
                </a:solidFill>
                <a:effectLst/>
                <a:latin typeface="+mn-lt"/>
                <a:ea typeface="+mn-ea"/>
                <a:cs typeface="+mn-cs"/>
              </a:rPr>
              <a:t>Revisando la evolución de los IIFF SN en su versión mas laxa o sea </a:t>
            </a:r>
            <a:r>
              <a:rPr lang="es-ES" sz="1200" dirty="0">
                <a:latin typeface="Cambria" pitchFamily="18" charset="0"/>
              </a:rPr>
              <a:t>definido como propio SN en la medida en que sea ese nivel de gobierno quien lo administre y disponga de los recursos que el tributo pueda generar…………………………………………….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24</a:t>
            </a:fld>
            <a:endParaRPr lang="en-US"/>
          </a:p>
        </p:txBody>
      </p:sp>
    </p:spTree>
    <p:extLst>
      <p:ext uri="{BB962C8B-B14F-4D97-AF65-F5344CB8AC3E}">
        <p14:creationId xmlns:p14="http://schemas.microsoft.com/office/powerpoint/2010/main" val="18035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ES" sz="1200" kern="1200" dirty="0">
                <a:solidFill>
                  <a:schemeClr val="tx1"/>
                </a:solidFill>
                <a:effectLst/>
                <a:latin typeface="+mn-lt"/>
                <a:ea typeface="+mn-ea"/>
                <a:cs typeface="+mn-cs"/>
              </a:rPr>
              <a:t>Teniendo</a:t>
            </a:r>
            <a:r>
              <a:rPr lang="es-ES" sz="1200" kern="1200" baseline="0" dirty="0">
                <a:solidFill>
                  <a:schemeClr val="tx1"/>
                </a:solidFill>
                <a:effectLst/>
                <a:latin typeface="+mn-lt"/>
                <a:ea typeface="+mn-ea"/>
                <a:cs typeface="+mn-cs"/>
              </a:rPr>
              <a:t> en cuenta las ya conocidas </a:t>
            </a:r>
            <a:r>
              <a:rPr lang="es-ES" sz="1200" kern="1200" baseline="0" dirty="0" err="1">
                <a:solidFill>
                  <a:schemeClr val="tx1"/>
                </a:solidFill>
                <a:effectLst/>
                <a:latin typeface="+mn-lt"/>
                <a:ea typeface="+mn-ea"/>
                <a:cs typeface="+mn-cs"/>
              </a:rPr>
              <a:t>caracteristicas</a:t>
            </a:r>
            <a:r>
              <a:rPr lang="es-ES" sz="1200" kern="1200" baseline="0" dirty="0">
                <a:solidFill>
                  <a:schemeClr val="tx1"/>
                </a:solidFill>
                <a:effectLst/>
                <a:latin typeface="+mn-lt"/>
                <a:ea typeface="+mn-ea"/>
                <a:cs typeface="+mn-cs"/>
              </a:rPr>
              <a:t> de los </a:t>
            </a:r>
            <a:r>
              <a:rPr lang="es-ES" sz="1200" kern="1200" baseline="0" dirty="0" err="1">
                <a:solidFill>
                  <a:schemeClr val="tx1"/>
                </a:solidFill>
                <a:effectLst/>
                <a:latin typeface="+mn-lt"/>
                <a:ea typeface="+mn-ea"/>
                <a:cs typeface="+mn-cs"/>
              </a:rPr>
              <a:t>sistenas</a:t>
            </a:r>
            <a:r>
              <a:rPr lang="es-ES" sz="1200" kern="1200" baseline="0" dirty="0">
                <a:solidFill>
                  <a:schemeClr val="tx1"/>
                </a:solidFill>
                <a:effectLst/>
                <a:latin typeface="+mn-lt"/>
                <a:ea typeface="+mn-ea"/>
                <a:cs typeface="+mn-cs"/>
              </a:rPr>
              <a:t> IIGG de la </a:t>
            </a:r>
            <a:r>
              <a:rPr lang="es-ES" sz="1200" kern="1200" baseline="0" dirty="0" err="1">
                <a:solidFill>
                  <a:schemeClr val="tx1"/>
                </a:solidFill>
                <a:effectLst/>
                <a:latin typeface="+mn-lt"/>
                <a:ea typeface="+mn-ea"/>
                <a:cs typeface="+mn-cs"/>
              </a:rPr>
              <a:t>region</a:t>
            </a:r>
            <a:r>
              <a:rPr lang="es-ES" sz="1200" kern="1200" baseline="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Cuales son las motivaciones: </a:t>
            </a:r>
          </a:p>
          <a:p>
            <a:r>
              <a:rPr lang="es-ES" sz="1200" kern="1200" dirty="0">
                <a:solidFill>
                  <a:schemeClr val="tx1"/>
                </a:solidFill>
                <a:effectLst/>
                <a:latin typeface="+mn-lt"/>
                <a:ea typeface="+mn-ea"/>
                <a:cs typeface="+mn-cs"/>
              </a:rPr>
              <a:t>La forma en que se financie la provisión de servicios y bienes públicos y su  asignación entre niveles de gobierno es un tema central para lograr un sistema intergubernamental sano y estable y un proceso de descentralización sostenible.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Dado que los gobiernos subnacionales suelen contar con distintos instrumentos para financiar sus responsabilidades de gasto público, el nivel de financiamiento y la forma en que se combinen estos diferentes instrumentos va a determinar en gran parte el resultado de estos procesos.</a:t>
            </a:r>
          </a:p>
          <a:p>
            <a:r>
              <a:rPr lang="es-ES" sz="1200" kern="1200" dirty="0">
                <a:solidFill>
                  <a:schemeClr val="tx1"/>
                </a:solidFill>
                <a:effectLst/>
                <a:latin typeface="+mn-lt"/>
                <a:ea typeface="+mn-ea"/>
                <a:cs typeface="+mn-cs"/>
              </a:rPr>
              <a:t>En los últimos 16 </a:t>
            </a:r>
            <a:r>
              <a:rPr lang="es-ES" sz="1200" kern="1200" dirty="0" err="1">
                <a:solidFill>
                  <a:schemeClr val="tx1"/>
                </a:solidFill>
                <a:effectLst/>
                <a:latin typeface="+mn-lt"/>
                <a:ea typeface="+mn-ea"/>
                <a:cs typeface="+mn-cs"/>
              </a:rPr>
              <a:t>anios</a:t>
            </a:r>
            <a:r>
              <a:rPr lang="es-ES" sz="1200" kern="1200" dirty="0">
                <a:solidFill>
                  <a:schemeClr val="tx1"/>
                </a:solidFill>
                <a:effectLst/>
                <a:latin typeface="+mn-lt"/>
                <a:ea typeface="+mn-ea"/>
                <a:cs typeface="+mn-cs"/>
              </a:rPr>
              <a:t> crecieron………….</a:t>
            </a:r>
          </a:p>
          <a:p>
            <a:endParaRPr lang="en-U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Con el objetivo de analizar un aspecto de esta problemática, </a:t>
            </a:r>
          </a:p>
          <a:p>
            <a:r>
              <a:rPr lang="es-ES" sz="1200" kern="1200" dirty="0">
                <a:solidFill>
                  <a:schemeClr val="tx1"/>
                </a:solidFill>
                <a:effectLst/>
                <a:latin typeface="+mn-lt"/>
                <a:ea typeface="+mn-ea"/>
                <a:cs typeface="+mn-cs"/>
              </a:rPr>
              <a:t>en la primera parte del articulo se describe y analiza la estructura de financiamiento de los gobiernos subnacionales, haciendo breve</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referencia a la evolución y la composición de los recursos propios, específicamente los tributarios. Lo que nos permite presentar nuestra serie de ingresos fiscales SN actualizada </a:t>
            </a:r>
          </a:p>
          <a:p>
            <a:r>
              <a:rPr lang="es-ES" sz="1200" kern="1200" dirty="0">
                <a:solidFill>
                  <a:schemeClr val="tx1"/>
                </a:solidFill>
                <a:effectLst/>
                <a:latin typeface="+mn-lt"/>
                <a:ea typeface="+mn-ea"/>
                <a:cs typeface="+mn-cs"/>
              </a:rPr>
              <a:t>Esta parte es mas descriptiva,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una segunda parte, se propone un análisis en sentido estricto (quizás menos laxo) sobre la autonomía tributaria </a:t>
            </a:r>
          </a:p>
          <a:p>
            <a:r>
              <a:rPr lang="es-ES" sz="1200" kern="1200" dirty="0">
                <a:solidFill>
                  <a:schemeClr val="tx1"/>
                </a:solidFill>
                <a:effectLst/>
                <a:latin typeface="+mn-lt"/>
                <a:ea typeface="+mn-ea"/>
                <a:cs typeface="+mn-cs"/>
              </a:rPr>
              <a:t>Con dos metodologías de calculo</a:t>
            </a:r>
          </a:p>
          <a:p>
            <a:r>
              <a:rPr lang="es-ES" sz="1200" kern="1200" dirty="0">
                <a:solidFill>
                  <a:schemeClr val="tx1"/>
                </a:solidFill>
                <a:effectLst/>
                <a:latin typeface="+mn-lt"/>
                <a:ea typeface="+mn-ea"/>
                <a:cs typeface="+mn-cs"/>
              </a:rPr>
              <a:t>Una donde se analiza la autonomía tributaria evaluándola a partir de la capacidad de los GSN para fijar y modificar tasas y bases gravables (metodología OECD)</a:t>
            </a:r>
          </a:p>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Una segunda </a:t>
            </a:r>
            <a:r>
              <a:rPr lang="es-ES" sz="1200" kern="0" dirty="0">
                <a:latin typeface="Cambria" pitchFamily="18" charset="0"/>
              </a:rPr>
              <a:t>Cual es el poder de GC y GSN para modificar los sistemas de transferencias IIGG </a:t>
            </a:r>
          </a:p>
          <a:p>
            <a:r>
              <a:rPr lang="es-ES" sz="1200" kern="1200" dirty="0">
                <a:solidFill>
                  <a:schemeClr val="tx1"/>
                </a:solidFill>
                <a:effectLst/>
                <a:latin typeface="+mn-lt"/>
                <a:ea typeface="+mn-ea"/>
                <a:cs typeface="+mn-cs"/>
              </a:rPr>
              <a:t>Esta segunda creemos que es particularmente significativa atendiendo la importancia de los regímenes de transferencias en la </a:t>
            </a:r>
            <a:r>
              <a:rPr lang="es-ES" sz="1200" kern="1200" dirty="0" err="1">
                <a:solidFill>
                  <a:schemeClr val="tx1"/>
                </a:solidFill>
                <a:effectLst/>
                <a:latin typeface="+mn-lt"/>
                <a:ea typeface="+mn-ea"/>
                <a:cs typeface="+mn-cs"/>
              </a:rPr>
              <a:t>region</a:t>
            </a:r>
            <a:r>
              <a:rPr lang="es-ES" sz="1200" kern="1200" dirty="0">
                <a:solidFill>
                  <a:schemeClr val="tx1"/>
                </a:solidFill>
                <a:effectLst/>
                <a:latin typeface="+mn-lt"/>
                <a:ea typeface="+mn-ea"/>
                <a:cs typeface="+mn-cs"/>
              </a:rPr>
              <a:t> </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Se seleccionaron únicamente algunos países por cuestiones de accesibilidad a la información </a:t>
            </a:r>
            <a:r>
              <a:rPr lang="es-CL" sz="1200" kern="1200" dirty="0" err="1">
                <a:solidFill>
                  <a:schemeClr val="tx1"/>
                </a:solidFill>
                <a:effectLst/>
                <a:latin typeface="+mn-lt"/>
                <a:ea typeface="+mn-ea"/>
                <a:cs typeface="+mn-cs"/>
              </a:rPr>
              <a:t>minima</a:t>
            </a:r>
            <a:r>
              <a:rPr lang="es-CL" sz="1200" kern="1200" dirty="0">
                <a:solidFill>
                  <a:schemeClr val="tx1"/>
                </a:solidFill>
                <a:effectLst/>
                <a:latin typeface="+mn-lt"/>
                <a:ea typeface="+mn-ea"/>
                <a:cs typeface="+mn-cs"/>
              </a:rPr>
              <a:t> necesaria para realizar el análisis.</a:t>
            </a:r>
          </a:p>
          <a:p>
            <a:r>
              <a:rPr lang="es-CL" sz="1200" kern="1200" dirty="0">
                <a:solidFill>
                  <a:schemeClr val="tx1"/>
                </a:solidFill>
                <a:effectLst/>
                <a:latin typeface="+mn-lt"/>
                <a:ea typeface="+mn-ea"/>
                <a:cs typeface="+mn-cs"/>
              </a:rPr>
              <a:t>Los lectores</a:t>
            </a:r>
            <a:r>
              <a:rPr lang="es-CL" sz="1200" kern="1200" baseline="0" dirty="0">
                <a:solidFill>
                  <a:schemeClr val="tx1"/>
                </a:solidFill>
                <a:effectLst/>
                <a:latin typeface="+mn-lt"/>
                <a:ea typeface="+mn-ea"/>
                <a:cs typeface="+mn-cs"/>
              </a:rPr>
              <a:t> atentos recordaran que u</a:t>
            </a:r>
            <a:r>
              <a:rPr lang="es-CL" sz="1200" kern="1200" dirty="0">
                <a:solidFill>
                  <a:schemeClr val="tx1"/>
                </a:solidFill>
                <a:effectLst/>
                <a:latin typeface="+mn-lt"/>
                <a:ea typeface="+mn-ea"/>
                <a:cs typeface="+mn-cs"/>
              </a:rPr>
              <a:t>na</a:t>
            </a:r>
            <a:r>
              <a:rPr lang="es-CL" sz="1200" kern="1200" baseline="0" dirty="0">
                <a:solidFill>
                  <a:schemeClr val="tx1"/>
                </a:solidFill>
                <a:effectLst/>
                <a:latin typeface="+mn-lt"/>
                <a:ea typeface="+mn-ea"/>
                <a:cs typeface="+mn-cs"/>
              </a:rPr>
              <a:t> primera versión de este trabajo fue publicada en las Estadísticas Tributarias en América Latina y el Caribe (OCDE, CEPAL, CIAT, BID, 2017).</a:t>
            </a:r>
          </a:p>
          <a:p>
            <a:endParaRPr lang="es-CL" sz="1200" kern="1200" baseline="0" dirty="0">
              <a:solidFill>
                <a:schemeClr val="tx1"/>
              </a:solidFill>
              <a:effectLst/>
              <a:latin typeface="+mn-lt"/>
              <a:ea typeface="+mn-ea"/>
              <a:cs typeface="+mn-cs"/>
            </a:endParaRPr>
          </a:p>
          <a:p>
            <a:r>
              <a:rPr lang="es-CL" sz="1200" kern="1200" baseline="0" dirty="0">
                <a:solidFill>
                  <a:schemeClr val="tx1"/>
                </a:solidFill>
                <a:effectLst/>
                <a:latin typeface="+mn-lt"/>
                <a:ea typeface="+mn-ea"/>
                <a:cs typeface="+mn-cs"/>
              </a:rPr>
              <a:t>Revisando la evolución de los IIFF SN en su versión mas laxa o sea </a:t>
            </a:r>
            <a:r>
              <a:rPr lang="es-ES" sz="1200" dirty="0">
                <a:latin typeface="Cambria" pitchFamily="18" charset="0"/>
              </a:rPr>
              <a:t>definido como propio SN en la medida en que sea ese nivel de gobierno quien lo administre y disponga de los recursos que el tributo pueda generar…………………………………………….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25</a:t>
            </a:fld>
            <a:endParaRPr lang="en-US"/>
          </a:p>
        </p:txBody>
      </p:sp>
    </p:spTree>
    <p:extLst>
      <p:ext uri="{BB962C8B-B14F-4D97-AF65-F5344CB8AC3E}">
        <p14:creationId xmlns:p14="http://schemas.microsoft.com/office/powerpoint/2010/main" val="617752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390F3-C948-41AB-9075-8A37CD5423C5}" type="slidenum">
              <a:rPr lang="en-US" smtClean="0"/>
              <a:t>26</a:t>
            </a:fld>
            <a:endParaRPr lang="en-US"/>
          </a:p>
        </p:txBody>
      </p:sp>
    </p:spTree>
    <p:extLst>
      <p:ext uri="{BB962C8B-B14F-4D97-AF65-F5344CB8AC3E}">
        <p14:creationId xmlns:p14="http://schemas.microsoft.com/office/powerpoint/2010/main" val="255326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a:solidFill>
                  <a:schemeClr val="tx1"/>
                </a:solidFill>
                <a:effectLst/>
                <a:latin typeface="+mn-lt"/>
                <a:ea typeface="+mn-ea"/>
                <a:cs typeface="+mn-cs"/>
              </a:rPr>
              <a:t>Señalada la importancia y el estado actual de las finanzas públicas de los gobiernos locales, a continuación se realizará un análisis descriptivo de las principales características de las relaciones intergubernamentales en materia de: 1) responsabilidades de gasto, 2) ingresos propios, 3) transferencias, 4) endeudamiento y 5) asociaciones público-privado (APP). Antes bien, con el fin de darle un sentido conceptual al análisis, se discutirán brevemente estas características. Para esto se escogieron seis ciudades consideradas dentro de las más pobladas de América Latina, según el </a:t>
            </a:r>
            <a:r>
              <a:rPr lang="es-MX" sz="1200" i="1" kern="1200" dirty="0" err="1">
                <a:solidFill>
                  <a:schemeClr val="tx1"/>
                </a:solidFill>
                <a:effectLst/>
                <a:latin typeface="+mn-lt"/>
                <a:ea typeface="+mn-ea"/>
                <a:cs typeface="+mn-cs"/>
              </a:rPr>
              <a:t>World</a:t>
            </a:r>
            <a:r>
              <a:rPr lang="es-MX" sz="1200" i="1" kern="1200" dirty="0">
                <a:solidFill>
                  <a:schemeClr val="tx1"/>
                </a:solidFill>
                <a:effectLst/>
                <a:latin typeface="+mn-lt"/>
                <a:ea typeface="+mn-ea"/>
                <a:cs typeface="+mn-cs"/>
              </a:rPr>
              <a:t> </a:t>
            </a:r>
            <a:r>
              <a:rPr lang="es-MX" sz="1200" i="1" kern="1200" dirty="0" err="1">
                <a:solidFill>
                  <a:schemeClr val="tx1"/>
                </a:solidFill>
                <a:effectLst/>
                <a:latin typeface="+mn-lt"/>
                <a:ea typeface="+mn-ea"/>
                <a:cs typeface="+mn-cs"/>
              </a:rPr>
              <a:t>Urbanization</a:t>
            </a:r>
            <a:r>
              <a:rPr lang="es-MX" sz="1200" i="1" kern="1200" dirty="0">
                <a:solidFill>
                  <a:schemeClr val="tx1"/>
                </a:solidFill>
                <a:effectLst/>
                <a:latin typeface="+mn-lt"/>
                <a:ea typeface="+mn-ea"/>
                <a:cs typeface="+mn-cs"/>
              </a:rPr>
              <a:t> </a:t>
            </a:r>
            <a:r>
              <a:rPr lang="es-MX" sz="1200" i="1" kern="1200" dirty="0" err="1">
                <a:solidFill>
                  <a:schemeClr val="tx1"/>
                </a:solidFill>
                <a:effectLst/>
                <a:latin typeface="+mn-lt"/>
                <a:ea typeface="+mn-ea"/>
                <a:cs typeface="+mn-cs"/>
              </a:rPr>
              <a:t>Prospects</a:t>
            </a:r>
            <a:r>
              <a:rPr lang="es-MX" sz="1200" kern="1200" dirty="0">
                <a:solidFill>
                  <a:schemeClr val="tx1"/>
                </a:solidFill>
                <a:effectLst/>
                <a:latin typeface="+mn-lt"/>
                <a:ea typeface="+mn-ea"/>
                <a:cs typeface="+mn-cs"/>
              </a:rPr>
              <a:t> (ONU, 2014).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3</a:t>
            </a:fld>
            <a:endParaRPr lang="en-US"/>
          </a:p>
        </p:txBody>
      </p:sp>
    </p:spTree>
    <p:extLst>
      <p:ext uri="{BB962C8B-B14F-4D97-AF65-F5344CB8AC3E}">
        <p14:creationId xmlns:p14="http://schemas.microsoft.com/office/powerpoint/2010/main" val="245349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6FF5E733-728E-49CC-B9B5-9AE829A1A3BC}" type="slidenum">
              <a:rPr lang="en-US"/>
              <a:pPr>
                <a:defRPr/>
              </a:pPr>
              <a:t>4</a:t>
            </a:fld>
            <a:endParaRPr lang="en-US"/>
          </a:p>
        </p:txBody>
      </p:sp>
      <p:sp>
        <p:nvSpPr>
          <p:cNvPr id="79875" name="Rectangle 2"/>
          <p:cNvSpPr>
            <a:spLocks noGrp="1" noRot="1" noChangeAspect="1" noChangeArrowheads="1" noTextEdit="1"/>
          </p:cNvSpPr>
          <p:nvPr>
            <p:ph type="sldImg"/>
          </p:nvPr>
        </p:nvSpPr>
        <p:spPr>
          <a:xfrm>
            <a:off x="1182688" y="698500"/>
            <a:ext cx="4646612" cy="3484563"/>
          </a:xfrm>
          <a:ln/>
        </p:spPr>
      </p:sp>
      <p:sp>
        <p:nvSpPr>
          <p:cNvPr id="79876" name="Rectangle 3"/>
          <p:cNvSpPr>
            <a:spLocks noGrp="1" noChangeArrowheads="1"/>
          </p:cNvSpPr>
          <p:nvPr>
            <p:ph type="body" idx="1"/>
          </p:nvPr>
        </p:nvSpPr>
        <p:spPr>
          <a:xfrm>
            <a:off x="701675" y="4413250"/>
            <a:ext cx="5607050" cy="4184650"/>
          </a:xfrm>
          <a:noFill/>
          <a:ln/>
        </p:spPr>
        <p:txBody>
          <a:bodyPr/>
          <a:lstStyle/>
          <a:p>
            <a:r>
              <a:rPr lang="en-US"/>
              <a:t>La organización de gobierno entre países es muy diversificada</a:t>
            </a:r>
          </a:p>
          <a:p>
            <a:r>
              <a:rPr lang="en-US"/>
              <a:t>Cuatro países federales:</a:t>
            </a:r>
          </a:p>
          <a:p>
            <a:r>
              <a:rPr lang="en-US"/>
              <a:t>Arg, brasil, mexico y venezuela.</a:t>
            </a:r>
          </a:p>
          <a:p>
            <a:r>
              <a:rPr lang="en-US"/>
              <a:t>El resto países unitarios, con diferente nivel de descentralización</a:t>
            </a:r>
          </a:p>
          <a:p>
            <a:r>
              <a:rPr lang="en-US"/>
              <a:t>Pero estas clasificaciones dicen poco.</a:t>
            </a:r>
          </a:p>
          <a:p>
            <a:endParaRPr lang="en-US"/>
          </a:p>
          <a:p>
            <a:r>
              <a:rPr lang="en-US"/>
              <a:t>El nivel de gobierno que ha sido el objetivo de la descentralización ha sido muy diferente entre pa’ses, en algunos casos GGII, en otros GGLL o en otros la creación de regiones</a:t>
            </a:r>
          </a:p>
          <a:p>
            <a:endParaRPr lang="en-US"/>
          </a:p>
          <a:p>
            <a:r>
              <a:rPr lang="en-US"/>
              <a:t>La descentralización de responsabilidades se ha dado fundamentalmente por el lado del gasto</a:t>
            </a:r>
          </a:p>
          <a:p>
            <a:endParaRPr lang="en-US"/>
          </a:p>
          <a:p>
            <a:endParaRPr lang="en-US"/>
          </a:p>
        </p:txBody>
      </p:sp>
    </p:spTree>
    <p:extLst>
      <p:ext uri="{BB962C8B-B14F-4D97-AF65-F5344CB8AC3E}">
        <p14:creationId xmlns:p14="http://schemas.microsoft.com/office/powerpoint/2010/main" val="334407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err="1"/>
              <a:t>Aclarar</a:t>
            </a:r>
            <a:r>
              <a:rPr lang="en-US" dirty="0"/>
              <a:t> que en </a:t>
            </a:r>
            <a:r>
              <a:rPr lang="en-US" dirty="0" err="1"/>
              <a:t>argentina</a:t>
            </a:r>
            <a:r>
              <a:rPr lang="en-US" dirty="0"/>
              <a:t> son 2200 </a:t>
            </a:r>
            <a:r>
              <a:rPr lang="en-US" dirty="0" err="1"/>
              <a:t>municipios</a:t>
            </a:r>
            <a:r>
              <a:rPr lang="en-US" dirty="0"/>
              <a:t>.</a:t>
            </a:r>
          </a:p>
          <a:p>
            <a:endParaRPr lang="en-US" dirty="0"/>
          </a:p>
          <a:p>
            <a:endParaRPr lang="en-US" dirty="0"/>
          </a:p>
          <a:p>
            <a:r>
              <a:rPr lang="es-CL" sz="1200" kern="1200" dirty="0">
                <a:solidFill>
                  <a:schemeClr val="tx1"/>
                </a:solidFill>
                <a:effectLst/>
                <a:latin typeface="+mn-lt"/>
                <a:ea typeface="+mn-ea"/>
                <a:cs typeface="+mn-cs"/>
              </a:rPr>
              <a:t>El cuadro 1 ofrece una mirada sintética de la situación regional, aunque no alcanza a captar de manera completa la heterogeneidad de situaciones existentes. Sólo para algunos países se observa la existencia de jurisdicciones intermedias –estados o gobiernos provinciales-. Este punto amerita una reflexión especial, teniendo en cuenta que este nivel de gobierno no presenta, desde la teoría, una definición clara acerca de cuáles deberían ser sus potestades en materia de gasto público. En efecto, usualmente, la teoría del federalismo fiscal discute la descentralización como la elección entre la provisión centralizada o a cargo de gobiernos locales, mirando su impacto sobre la eficiencia. No obstante, la existencia de gobiernos intermedios de un tamaño que, a priori, no tienen relación con los ámbitos de provisión de los servicios públicos demanda una especulación en donde las razones institucionales, históricas, políticas y geográficas deben ser consideradas. </a:t>
            </a:r>
            <a:endParaRPr lang="en-US"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En tercer lugar, se debe destacar el hecho de que el tamaño promedio de los municipios -medido en términos de su población- surge de considerar ciudades capitales con un enorme peso de actividades administrativas y de servicios, con otras ciudades industriales de gran tamaño (San Pablo en Brasil o Rosario en Argentina), una multiplicidad de situaciones intermedias hasta llegar a comunas de pequeños tamaños y localizadas en zonas rurales de difícil acceso. Sabiendo que el tamaño y características sociodemográficas y geográficas de un territorio le imprimen una especificidad que es necesario considerar al diseñar e implementar políticas públicas se deben diseñar soluciones flexibles para cada tipo de gobierno, lo que no resulta sencillo en muchas ocasiones. De manera especial, las soluciones que deben dar las políticas públicas para grupos poblacionales específicos (rurales dispersos, con mayor participación de grupos indígenas o multilingües, por ejemplo) significan desafíos muy complejos, particularmente para las políticas educativas y sanitarias.</a:t>
            </a:r>
            <a:endParaRPr lang="en-US" dirty="0"/>
          </a:p>
        </p:txBody>
      </p:sp>
      <p:sp>
        <p:nvSpPr>
          <p:cNvPr id="4" name="Slide Number Placeholder 3"/>
          <p:cNvSpPr>
            <a:spLocks noGrp="1"/>
          </p:cNvSpPr>
          <p:nvPr>
            <p:ph type="sldNum" sz="quarter" idx="5"/>
          </p:nvPr>
        </p:nvSpPr>
        <p:spPr/>
        <p:txBody>
          <a:bodyPr/>
          <a:lstStyle/>
          <a:p>
            <a:pPr>
              <a:defRPr/>
            </a:pPr>
            <a:fld id="{E545EBFA-02CA-44B6-952F-7174C4CD670C}" type="slidenum">
              <a:rPr lang="en-US" smtClean="0"/>
              <a:pPr>
                <a:defRPr/>
              </a:pPr>
              <a:t>5</a:t>
            </a:fld>
            <a:endParaRPr lang="en-US"/>
          </a:p>
        </p:txBody>
      </p:sp>
    </p:spTree>
    <p:extLst>
      <p:ext uri="{BB962C8B-B14F-4D97-AF65-F5344CB8AC3E}">
        <p14:creationId xmlns:p14="http://schemas.microsoft.com/office/powerpoint/2010/main" val="266172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94910291-7992-4991-B2AB-D5DBEF288973}" type="slidenum">
              <a:rPr lang="en-US" smtClean="0"/>
              <a:pPr>
                <a:defRPr/>
              </a:pPr>
              <a:t>6</a:t>
            </a:fld>
            <a:endParaRPr lang="en-US"/>
          </a:p>
        </p:txBody>
      </p:sp>
    </p:spTree>
    <p:extLst>
      <p:ext uri="{BB962C8B-B14F-4D97-AF65-F5344CB8AC3E}">
        <p14:creationId xmlns:p14="http://schemas.microsoft.com/office/powerpoint/2010/main" val="202341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En materia de gasto, los gobiernos locales de América Latina mantienen un nivel de gasto corriente superior al 50% del gasto total. Sólo en el caso de Colombia y Perú, los gastos de inversión pública mantienen una posición relevante respecto al gasto total. </a:t>
            </a:r>
            <a:endParaRPr lang="en-US" sz="1200" kern="1200" dirty="0">
              <a:solidFill>
                <a:schemeClr val="tx1"/>
              </a:solidFill>
              <a:effectLst/>
              <a:latin typeface="+mn-lt"/>
              <a:ea typeface="+mn-ea"/>
              <a:cs typeface="+mn-cs"/>
            </a:endParaRPr>
          </a:p>
          <a:p>
            <a:endParaRPr lang="es-CL" sz="1200" kern="1200" dirty="0">
              <a:solidFill>
                <a:schemeClr val="tx1"/>
              </a:solidFill>
              <a:latin typeface="+mn-lt"/>
              <a:ea typeface="+mn-ea"/>
              <a:cs typeface="+mn-cs"/>
            </a:endParaRPr>
          </a:p>
          <a:p>
            <a:endParaRPr lang="es-CL" sz="1200" kern="1200" dirty="0">
              <a:solidFill>
                <a:schemeClr val="tx1"/>
              </a:solidFill>
              <a:latin typeface="+mn-lt"/>
              <a:ea typeface="+mn-ea"/>
              <a:cs typeface="+mn-cs"/>
            </a:endParaRPr>
          </a:p>
          <a:p>
            <a:endParaRPr lang="es-CL" sz="1200" kern="1200" dirty="0">
              <a:solidFill>
                <a:schemeClr val="tx1"/>
              </a:solidFill>
              <a:latin typeface="+mn-lt"/>
              <a:ea typeface="+mn-ea"/>
              <a:cs typeface="+mn-cs"/>
            </a:endParaRPr>
          </a:p>
          <a:p>
            <a:r>
              <a:rPr lang="es-CL" sz="1200" kern="1200" dirty="0">
                <a:solidFill>
                  <a:schemeClr val="tx1"/>
                </a:solidFill>
                <a:latin typeface="+mn-lt"/>
                <a:ea typeface="+mn-ea"/>
                <a:cs typeface="+mn-cs"/>
              </a:rPr>
              <a:t>La contención del gasto público </a:t>
            </a:r>
            <a:r>
              <a:rPr lang="es-CL" sz="1200" kern="1200" dirty="0" err="1">
                <a:solidFill>
                  <a:schemeClr val="tx1"/>
                </a:solidFill>
                <a:latin typeface="+mn-lt"/>
                <a:ea typeface="+mn-ea"/>
                <a:cs typeface="+mn-cs"/>
              </a:rPr>
              <a:t>subnacional</a:t>
            </a:r>
            <a:r>
              <a:rPr lang="es-CL" sz="1200" kern="1200" dirty="0">
                <a:solidFill>
                  <a:schemeClr val="tx1"/>
                </a:solidFill>
                <a:latin typeface="+mn-lt"/>
                <a:ea typeface="+mn-ea"/>
                <a:cs typeface="+mn-cs"/>
              </a:rPr>
              <a:t> se evidenció en una reducción de los gastos de capital. Como se puede apreciar en el grafico I.20, aunque los gastos corrientes predominan las erogaciones, el ajuste en 2016 se centró en los gastos de capital, lo que cayó de 2,7% del PIB en promedio en 2015 a 2,4% del PIB en 2016. Resulta importante destacar que la inversión pública de los gobiernos </a:t>
            </a:r>
            <a:r>
              <a:rPr lang="es-CL" sz="1200" kern="1200" dirty="0" err="1">
                <a:solidFill>
                  <a:schemeClr val="tx1"/>
                </a:solidFill>
                <a:latin typeface="+mn-lt"/>
                <a:ea typeface="+mn-ea"/>
                <a:cs typeface="+mn-cs"/>
              </a:rPr>
              <a:t>subnacionales</a:t>
            </a:r>
            <a:r>
              <a:rPr lang="es-CL" sz="1200" kern="1200" dirty="0">
                <a:solidFill>
                  <a:schemeClr val="tx1"/>
                </a:solidFill>
                <a:latin typeface="+mn-lt"/>
                <a:ea typeface="+mn-ea"/>
                <a:cs typeface="+mn-cs"/>
              </a:rPr>
              <a:t> en países productores de recursos naturales no renovables se suele financiar con transferencias provenientes de los ingresos recaudos de esta </a:t>
            </a:r>
            <a:r>
              <a:rPr lang="es-CL" sz="1200" kern="1200" dirty="0" err="1">
                <a:solidFill>
                  <a:schemeClr val="tx1"/>
                </a:solidFill>
                <a:latin typeface="+mn-lt"/>
                <a:ea typeface="+mn-ea"/>
                <a:cs typeface="+mn-cs"/>
              </a:rPr>
              <a:t>actividadPor</a:t>
            </a:r>
            <a:r>
              <a:rPr lang="es-CL" sz="1200" kern="1200" dirty="0">
                <a:solidFill>
                  <a:schemeClr val="tx1"/>
                </a:solidFill>
                <a:latin typeface="+mn-lt"/>
                <a:ea typeface="+mn-ea"/>
                <a:cs typeface="+mn-cs"/>
              </a:rPr>
              <a:t> el lado de los gobiernos locales, se observa que su gasto, tanto su gasto corriente como su gasto de capital, se mantuvo estable relativo al producto. </a:t>
            </a:r>
            <a:endParaRPr lang="en-US" sz="1200" kern="1200" dirty="0">
              <a:solidFill>
                <a:schemeClr val="tx1"/>
              </a:solidFill>
              <a:latin typeface="+mn-lt"/>
              <a:ea typeface="+mn-ea"/>
              <a:cs typeface="+mn-cs"/>
            </a:endParaRPr>
          </a:p>
          <a:p>
            <a:r>
              <a:rPr lang="es-C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s-CL" sz="1200" kern="1200" dirty="0">
                <a:solidFill>
                  <a:schemeClr val="tx1"/>
                </a:solidFill>
                <a:latin typeface="+mn-lt"/>
                <a:ea typeface="+mn-ea"/>
                <a:cs typeface="+mn-cs"/>
              </a:rPr>
              <a:t>Aunado a lo anterior, vale resaltar los altos niveles de gasto de capital observados en Bolivia y Colombia, países que para el 2016 mantienen niveles agregados de gasto que son cercanos al 8% del PIB para el caso de los gobiernos regionales bolivianos y al 9% del producto para el caso de los departamentos colombianos (véase el grafico I.21). En cuanto a los gobiernos locales, destaca el caso de Perú, en donde la cifra agregada de gasto de capital asciende a casi 2% del PIB.</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E21E52-92A5-49A4-BF93-E6260AEC8AC0}" type="slidenum">
              <a:rPr lang="en-US" smtClean="0"/>
              <a:pPr/>
              <a:t>7</a:t>
            </a:fld>
            <a:endParaRPr lang="en-US"/>
          </a:p>
        </p:txBody>
      </p:sp>
    </p:spTree>
    <p:extLst>
      <p:ext uri="{BB962C8B-B14F-4D97-AF65-F5344CB8AC3E}">
        <p14:creationId xmlns:p14="http://schemas.microsoft.com/office/powerpoint/2010/main" val="201221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s-MX" sz="1200" kern="1200" dirty="0">
                <a:solidFill>
                  <a:schemeClr val="tx1"/>
                </a:solidFill>
                <a:effectLst/>
                <a:latin typeface="+mn-lt"/>
                <a:ea typeface="+mn-ea"/>
                <a:cs typeface="+mn-cs"/>
              </a:rPr>
              <a:t>Respecto a las ciudades bajo análisis, el siguiente cuadro nos muestra un  resumen de las funciones/responsabilidades que asumen las diversas ciudades analizadas y cómo en algunas de estas ciudades sus responsabilidades son coincidentes con otras instancias de gobierno. Por lo general, responsabilidades sociales de alta importancia como la salud y la educación son compartidas entre el gobierno local, metropolitano y el gobierno central. Los servicios públicos que son más cercanos a las necesidades y percepción a la ciudadanía, como lo es la seguridad pública, la pavimentación, el agua potable y el saneamiento quedan en manos de los gobiernos locales y metropolitanos. </a:t>
            </a:r>
            <a:endParaRPr lang="es-ES" dirty="0"/>
          </a:p>
        </p:txBody>
      </p:sp>
    </p:spTree>
    <p:extLst>
      <p:ext uri="{BB962C8B-B14F-4D97-AF65-F5344CB8AC3E}">
        <p14:creationId xmlns:p14="http://schemas.microsoft.com/office/powerpoint/2010/main" val="188429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2170CAD8-7082-48D3-9C5A-B179AB5260F4}" type="slidenum">
              <a:rPr lang="en-US" smtClean="0"/>
              <a:pPr>
                <a:defRPr/>
              </a:pPr>
              <a:t>9</a:t>
            </a:fld>
            <a:endParaRPr lang="en-US"/>
          </a:p>
        </p:txBody>
      </p:sp>
    </p:spTree>
    <p:extLst>
      <p:ext uri="{BB962C8B-B14F-4D97-AF65-F5344CB8AC3E}">
        <p14:creationId xmlns:p14="http://schemas.microsoft.com/office/powerpoint/2010/main" val="116155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7620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sz="half" idx="1"/>
          </p:nvPr>
        </p:nvSpPr>
        <p:spPr>
          <a:xfrm>
            <a:off x="7620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a:prstGeom prst="rect">
            <a:avLst/>
          </a:prstGeom>
        </p:spPr>
        <p:txBody>
          <a:bodyPr/>
          <a:lstStyle>
            <a:lvl1pPr>
              <a:defRPr sz="3600" b="1"/>
            </a:lvl1pPr>
          </a:lstStyle>
          <a:p>
            <a:r>
              <a:rPr lang="en-US" dirty="0"/>
              <a:t>Click to edit Master title style</a:t>
            </a:r>
          </a:p>
        </p:txBody>
      </p:sp>
      <p:sp>
        <p:nvSpPr>
          <p:cNvPr id="3" name="Text Placeholder 2"/>
          <p:cNvSpPr>
            <a:spLocks noGrp="1"/>
          </p:cNvSpPr>
          <p:nvPr>
            <p:ph type="body" idx="1"/>
          </p:nvPr>
        </p:nvSpPr>
        <p:spPr>
          <a:xfrm>
            <a:off x="7620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498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98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7/4/2020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7/4/2020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CABA61-00AB-42F2-84E5-B7A4B9DF0583}" type="datetimeFigureOut">
              <a:rPr lang="es-CL" smtClean="0"/>
              <a:pPr/>
              <a:t>04-07-2020</a:t>
            </a:fld>
            <a:endParaRPr lang="es-C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DF9481-D58F-470D-9D90-EFB341D28420}"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0C2CE-8E58-439B-BF14-5E30DA8967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59552" y="0"/>
            <a:ext cx="3584448" cy="2103120"/>
          </a:xfrm>
          <a:prstGeom prst="rect">
            <a:avLst/>
          </a:prstGeom>
        </p:spPr>
      </p:pic>
      <p:pic>
        <p:nvPicPr>
          <p:cNvPr id="7" name="Picture 6">
            <a:extLst>
              <a:ext uri="{FF2B5EF4-FFF2-40B4-BE49-F238E27FC236}">
                <a16:creationId xmlns:a16="http://schemas.microsoft.com/office/drawing/2014/main" id="{BE318937-0B3F-43DB-BF3F-C9BCAAFE23E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062451"/>
            <a:ext cx="9144000" cy="1795549"/>
          </a:xfrm>
          <a:prstGeom prst="rect">
            <a:avLst/>
          </a:prstGeom>
        </p:spPr>
      </p:pic>
      <p:sp>
        <p:nvSpPr>
          <p:cNvPr id="4" name="Rectangle 3">
            <a:extLst>
              <a:ext uri="{FF2B5EF4-FFF2-40B4-BE49-F238E27FC236}">
                <a16:creationId xmlns:a16="http://schemas.microsoft.com/office/drawing/2014/main" id="{6F2F029E-0372-4800-BA70-4C75EF0CDAFB}"/>
              </a:ext>
            </a:extLst>
          </p:cNvPr>
          <p:cNvSpPr/>
          <p:nvPr userDrawn="1"/>
        </p:nvSpPr>
        <p:spPr>
          <a:xfrm>
            <a:off x="5486400" y="152400"/>
            <a:ext cx="3657600" cy="2415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A9BB24-3C65-4C55-A8F7-8F9A295842A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3199344" cy="6858000"/>
          </a:xfrm>
          <a:prstGeom prst="rect">
            <a:avLst/>
          </a:prstGeom>
        </p:spPr>
      </p:pic>
      <p:sp>
        <p:nvSpPr>
          <p:cNvPr id="2" name="Rectangle 1">
            <a:extLst>
              <a:ext uri="{FF2B5EF4-FFF2-40B4-BE49-F238E27FC236}">
                <a16:creationId xmlns:a16="http://schemas.microsoft.com/office/drawing/2014/main" id="{B06775F4-32FC-446C-AF58-FA86DFD919F0}"/>
              </a:ext>
            </a:extLst>
          </p:cNvPr>
          <p:cNvSpPr/>
          <p:nvPr userDrawn="1"/>
        </p:nvSpPr>
        <p:spPr>
          <a:xfrm>
            <a:off x="685800" y="5791200"/>
            <a:ext cx="3199344"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7AA92-2AE4-4508-A69E-20F76A20742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B6E3-B89F-4A80-9921-E21214709D59}"/>
              </a:ext>
            </a:extLst>
          </p:cNvPr>
          <p:cNvSpPr>
            <a:spLocks noGrp="1"/>
          </p:cNvSpPr>
          <p:nvPr>
            <p:ph type="ctrTitle"/>
          </p:nvPr>
        </p:nvSpPr>
        <p:spPr>
          <a:xfrm>
            <a:off x="300154" y="304800"/>
            <a:ext cx="8610600" cy="2187574"/>
          </a:xfrm>
        </p:spPr>
        <p:txBody>
          <a:bodyPr/>
          <a:lstStyle/>
          <a:p>
            <a:r>
              <a:rPr lang="en-US" sz="4800" b="1" kern="0" dirty="0">
                <a:solidFill>
                  <a:srgbClr val="000066"/>
                </a:solidFill>
                <a:latin typeface="Cambria" pitchFamily="18" charset="0"/>
              </a:rPr>
              <a:t>Las </a:t>
            </a:r>
            <a:r>
              <a:rPr lang="en-US" sz="4800" b="1" kern="0" dirty="0" err="1">
                <a:solidFill>
                  <a:srgbClr val="000066"/>
                </a:solidFill>
                <a:latin typeface="Cambria" pitchFamily="18" charset="0"/>
              </a:rPr>
              <a:t>capitales</a:t>
            </a:r>
            <a:r>
              <a:rPr lang="en-US" sz="4800" b="1" kern="0" dirty="0">
                <a:solidFill>
                  <a:srgbClr val="000066"/>
                </a:solidFill>
                <a:latin typeface="Cambria" pitchFamily="18" charset="0"/>
              </a:rPr>
              <a:t> </a:t>
            </a:r>
            <a:r>
              <a:rPr lang="en-US" sz="4800" b="1" kern="0" dirty="0" err="1">
                <a:solidFill>
                  <a:srgbClr val="000066"/>
                </a:solidFill>
                <a:latin typeface="Cambria" pitchFamily="18" charset="0"/>
              </a:rPr>
              <a:t>latinoamericanas</a:t>
            </a:r>
            <a:r>
              <a:rPr lang="en-US" sz="4800" b="1" kern="0" dirty="0">
                <a:solidFill>
                  <a:srgbClr val="000066"/>
                </a:solidFill>
                <a:latin typeface="Cambria" pitchFamily="18" charset="0"/>
              </a:rPr>
              <a:t> y la </a:t>
            </a:r>
            <a:r>
              <a:rPr lang="en-US" sz="4800" b="1" kern="0" dirty="0" err="1">
                <a:solidFill>
                  <a:srgbClr val="000066"/>
                </a:solidFill>
                <a:latin typeface="Cambria" pitchFamily="18" charset="0"/>
              </a:rPr>
              <a:t>fiscalidad</a:t>
            </a:r>
            <a:r>
              <a:rPr lang="en-US" sz="4800" b="1" kern="0" dirty="0">
                <a:solidFill>
                  <a:srgbClr val="000066"/>
                </a:solidFill>
                <a:latin typeface="Cambria" pitchFamily="18" charset="0"/>
              </a:rPr>
              <a:t> </a:t>
            </a:r>
            <a:r>
              <a:rPr lang="en-US" sz="4800" b="1" kern="0" dirty="0" err="1">
                <a:solidFill>
                  <a:srgbClr val="000066"/>
                </a:solidFill>
                <a:latin typeface="Cambria" pitchFamily="18" charset="0"/>
              </a:rPr>
              <a:t>urbana</a:t>
            </a:r>
            <a:endParaRPr lang="es-CL" sz="4800" b="1" dirty="0"/>
          </a:p>
        </p:txBody>
      </p:sp>
      <p:sp>
        <p:nvSpPr>
          <p:cNvPr id="3" name="Subtitle 2">
            <a:extLst>
              <a:ext uri="{FF2B5EF4-FFF2-40B4-BE49-F238E27FC236}">
                <a16:creationId xmlns:a16="http://schemas.microsoft.com/office/drawing/2014/main" id="{A6BC4D5E-80E6-458C-8499-C1E6E6996E20}"/>
              </a:ext>
            </a:extLst>
          </p:cNvPr>
          <p:cNvSpPr>
            <a:spLocks noGrp="1"/>
          </p:cNvSpPr>
          <p:nvPr>
            <p:ph type="subTitle" idx="1"/>
          </p:nvPr>
        </p:nvSpPr>
        <p:spPr>
          <a:xfrm>
            <a:off x="685800" y="2888090"/>
            <a:ext cx="8191500" cy="1752600"/>
          </a:xfrm>
        </p:spPr>
        <p:txBody>
          <a:bodyPr/>
          <a:lstStyle/>
          <a:p>
            <a:pPr lvl="0" algn="r">
              <a:defRPr/>
            </a:pPr>
            <a:r>
              <a:rPr lang="es-ES" sz="2400" b="1" dirty="0">
                <a:solidFill>
                  <a:schemeClr val="tx1">
                    <a:lumMod val="50000"/>
                    <a:lumOff val="50000"/>
                  </a:schemeClr>
                </a:solidFill>
              </a:rPr>
              <a:t>Juan Pablo Jiménez</a:t>
            </a:r>
          </a:p>
          <a:p>
            <a:pPr lvl="0" algn="r">
              <a:defRPr/>
            </a:pPr>
            <a:r>
              <a:rPr lang="es-ES" sz="2400" b="1" dirty="0">
                <a:solidFill>
                  <a:schemeClr val="tx1">
                    <a:lumMod val="50000"/>
                    <a:lumOff val="50000"/>
                  </a:schemeClr>
                </a:solidFill>
              </a:rPr>
              <a:t>Comisión Económica para América Latina y el Caribe (CEPAL) </a:t>
            </a:r>
          </a:p>
          <a:p>
            <a:pPr lvl="0" algn="r">
              <a:defRPr/>
            </a:pPr>
            <a:r>
              <a:rPr lang="es-ES" sz="2400" b="1" dirty="0">
                <a:solidFill>
                  <a:schemeClr val="tx1">
                    <a:lumMod val="50000"/>
                    <a:lumOff val="50000"/>
                  </a:schemeClr>
                </a:solidFill>
              </a:rPr>
              <a:t>Seminario Internacional Capitales Latinoamericanas: Autonomía y Desarrollo  </a:t>
            </a:r>
          </a:p>
          <a:p>
            <a:pPr lvl="0" algn="r">
              <a:defRPr/>
            </a:pPr>
            <a:r>
              <a:rPr lang="es-ES" sz="2400" b="1" dirty="0">
                <a:solidFill>
                  <a:schemeClr val="tx1">
                    <a:lumMod val="50000"/>
                    <a:lumOff val="50000"/>
                  </a:schemeClr>
                </a:solidFill>
              </a:rPr>
              <a:t>Agosto 2019, Quito, Ecuador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304800"/>
            <a:ext cx="7924800" cy="1447800"/>
          </a:xfrm>
          <a:prstGeom prst="rect">
            <a:avLst/>
          </a:prstGeom>
        </p:spPr>
        <p:txBody>
          <a:bodyPr>
            <a:noAutofit/>
          </a:bodyPr>
          <a:lstStyle/>
          <a:p>
            <a:pPr marL="0" marR="0" lvl="0" indent="0" algn="r" eaLnBrk="0" fontAlgn="base" hangingPunct="0">
              <a:lnSpc>
                <a:spcPct val="100000"/>
              </a:lnSpc>
              <a:spcBef>
                <a:spcPct val="0"/>
              </a:spcBef>
              <a:spcAft>
                <a:spcPct val="0"/>
              </a:spcAft>
              <a:buClr>
                <a:schemeClr val="accent1"/>
              </a:buClr>
              <a:buSzPct val="90000"/>
              <a:tabLst/>
              <a:defRPr/>
            </a:pPr>
            <a:r>
              <a:rPr lang="en-US" sz="2800" b="1" kern="0" dirty="0">
                <a:solidFill>
                  <a:srgbClr val="000066"/>
                </a:solidFill>
                <a:latin typeface="Cambria" pitchFamily="18" charset="0"/>
                <a:ea typeface="+mj-ea"/>
                <a:cs typeface="+mj-cs"/>
              </a:rPr>
              <a:t>Los </a:t>
            </a:r>
            <a:r>
              <a:rPr lang="en-US" sz="2800" b="1" kern="0" dirty="0" err="1">
                <a:solidFill>
                  <a:srgbClr val="000066"/>
                </a:solidFill>
                <a:latin typeface="Cambria" pitchFamily="18" charset="0"/>
                <a:ea typeface="+mj-ea"/>
                <a:cs typeface="+mj-cs"/>
              </a:rPr>
              <a:t>ingresos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fiscales</a:t>
            </a:r>
            <a:r>
              <a:rPr lang="en-US" sz="2800" b="1" kern="0" dirty="0">
                <a:solidFill>
                  <a:srgbClr val="000066"/>
                </a:solidFill>
                <a:latin typeface="Cambria" pitchFamily="18" charset="0"/>
                <a:ea typeface="+mj-ea"/>
                <a:cs typeface="+mj-cs"/>
              </a:rPr>
              <a:t> SN </a:t>
            </a:r>
            <a:r>
              <a:rPr lang="en-US" sz="2800" b="1" kern="0" dirty="0" err="1">
                <a:solidFill>
                  <a:srgbClr val="000066"/>
                </a:solidFill>
                <a:latin typeface="Cambria" pitchFamily="18" charset="0"/>
                <a:ea typeface="+mj-ea"/>
                <a:cs typeface="+mj-cs"/>
              </a:rPr>
              <a:t>crecieron</a:t>
            </a:r>
            <a:r>
              <a:rPr lang="en-US" sz="2800" b="1" kern="0" dirty="0">
                <a:solidFill>
                  <a:srgbClr val="000066"/>
                </a:solidFill>
                <a:latin typeface="Cambria" pitchFamily="18" charset="0"/>
                <a:ea typeface="+mj-ea"/>
                <a:cs typeface="+mj-cs"/>
              </a:rPr>
              <a:t> gracias al </a:t>
            </a:r>
            <a:r>
              <a:rPr lang="en-US" sz="2800" b="1" kern="0" dirty="0" err="1">
                <a:solidFill>
                  <a:srgbClr val="000066"/>
                </a:solidFill>
                <a:latin typeface="Cambria" pitchFamily="18" charset="0"/>
                <a:ea typeface="+mj-ea"/>
                <a:cs typeface="+mj-cs"/>
              </a:rPr>
              <a:t>aumento</a:t>
            </a:r>
            <a:r>
              <a:rPr lang="en-US" sz="2800" b="1" kern="0" dirty="0">
                <a:solidFill>
                  <a:srgbClr val="000066"/>
                </a:solidFill>
                <a:latin typeface="Cambria" pitchFamily="18" charset="0"/>
                <a:ea typeface="+mj-ea"/>
                <a:cs typeface="+mj-cs"/>
              </a:rPr>
              <a:t> de las </a:t>
            </a:r>
            <a:r>
              <a:rPr lang="en-US" sz="2800" b="1" kern="0" dirty="0" err="1">
                <a:solidFill>
                  <a:srgbClr val="000066"/>
                </a:solidFill>
                <a:latin typeface="Cambria" pitchFamily="18" charset="0"/>
                <a:ea typeface="+mj-ea"/>
                <a:cs typeface="+mj-cs"/>
              </a:rPr>
              <a:t>transferencias</a:t>
            </a:r>
            <a:r>
              <a:rPr lang="en-US" sz="2800" b="1" kern="0" dirty="0">
                <a:solidFill>
                  <a:srgbClr val="000066"/>
                </a:solidFill>
                <a:latin typeface="Cambria" pitchFamily="18" charset="0"/>
                <a:ea typeface="+mj-ea"/>
                <a:cs typeface="+mj-cs"/>
              </a:rPr>
              <a:t> IIGG</a:t>
            </a:r>
          </a:p>
        </p:txBody>
      </p:sp>
      <p:sp>
        <p:nvSpPr>
          <p:cNvPr id="7" name="TextBox 6"/>
          <p:cNvSpPr txBox="1"/>
          <p:nvPr/>
        </p:nvSpPr>
        <p:spPr>
          <a:xfrm>
            <a:off x="304800" y="1371600"/>
            <a:ext cx="8839200" cy="861774"/>
          </a:xfrm>
          <a:prstGeom prst="rect">
            <a:avLst/>
          </a:prstGeom>
          <a:noFill/>
        </p:spPr>
        <p:txBody>
          <a:bodyPr wrap="square" rtlCol="0">
            <a:spAutoFit/>
          </a:bodyPr>
          <a:lstStyle/>
          <a:p>
            <a:pPr algn="ctr"/>
            <a:r>
              <a:rPr lang="en-US" sz="1600" b="1" dirty="0" err="1">
                <a:latin typeface="Cambria" pitchFamily="18" charset="0"/>
              </a:rPr>
              <a:t>América</a:t>
            </a:r>
            <a:r>
              <a:rPr lang="en-US" sz="1600" b="1" dirty="0">
                <a:latin typeface="Cambria" pitchFamily="18" charset="0"/>
              </a:rPr>
              <a:t> Latina : </a:t>
            </a:r>
            <a:r>
              <a:rPr lang="en-US" sz="1600" b="1" dirty="0" err="1">
                <a:latin typeface="Cambria" pitchFamily="18" charset="0"/>
              </a:rPr>
              <a:t>evolución</a:t>
            </a:r>
            <a:r>
              <a:rPr lang="en-US" sz="1600" b="1" dirty="0">
                <a:latin typeface="Cambria" pitchFamily="18" charset="0"/>
              </a:rPr>
              <a:t> de los </a:t>
            </a:r>
            <a:r>
              <a:rPr lang="en-US" sz="1600" b="1" dirty="0" err="1">
                <a:latin typeface="Cambria" pitchFamily="18" charset="0"/>
              </a:rPr>
              <a:t>ingresos</a:t>
            </a:r>
            <a:endParaRPr lang="en-US" sz="1600" b="1" dirty="0">
              <a:latin typeface="Cambria" pitchFamily="18" charset="0"/>
            </a:endParaRPr>
          </a:p>
          <a:p>
            <a:pPr algn="ctr"/>
            <a:r>
              <a:rPr lang="en-US" sz="1600" b="1" dirty="0">
                <a:latin typeface="Cambria" pitchFamily="18" charset="0"/>
              </a:rPr>
              <a:t>(En </a:t>
            </a:r>
            <a:r>
              <a:rPr lang="en-US" sz="1600" b="1" dirty="0" err="1">
                <a:latin typeface="Cambria" pitchFamily="18" charset="0"/>
              </a:rPr>
              <a:t>porcentaje</a:t>
            </a:r>
            <a:r>
              <a:rPr lang="en-US" sz="1600" b="1" dirty="0">
                <a:latin typeface="Cambria" pitchFamily="18" charset="0"/>
              </a:rPr>
              <a:t> del PIB)</a:t>
            </a:r>
          </a:p>
          <a:p>
            <a:endParaRPr lang="en-US" dirty="0"/>
          </a:p>
        </p:txBody>
      </p:sp>
      <p:sp>
        <p:nvSpPr>
          <p:cNvPr id="12" name="Rectangle 1"/>
          <p:cNvSpPr>
            <a:spLocks noChangeArrowheads="1"/>
          </p:cNvSpPr>
          <p:nvPr/>
        </p:nvSpPr>
        <p:spPr bwMode="auto">
          <a:xfrm>
            <a:off x="990600" y="5791200"/>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133600"/>
            <a:ext cx="7010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33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304800"/>
            <a:ext cx="8686800" cy="723900"/>
          </a:xfrm>
          <a:prstGeom prst="rect">
            <a:avLst/>
          </a:prstGeom>
        </p:spPr>
        <p:txBody>
          <a:bodyPr>
            <a:noAutofit/>
          </a:bodyPr>
          <a:lstStyle/>
          <a:p>
            <a:pPr lvl="0" algn="r" eaLnBrk="0" fontAlgn="base" hangingPunct="0">
              <a:spcBef>
                <a:spcPct val="0"/>
              </a:spcBef>
              <a:spcAft>
                <a:spcPct val="0"/>
              </a:spcAft>
              <a:defRPr/>
            </a:pPr>
            <a:r>
              <a:rPr lang="en-US" sz="2800" b="1" kern="0" dirty="0">
                <a:solidFill>
                  <a:srgbClr val="000066"/>
                </a:solidFill>
                <a:latin typeface="Cambria" pitchFamily="18" charset="0"/>
              </a:rPr>
              <a:t>Los GSN </a:t>
            </a:r>
            <a:r>
              <a:rPr lang="en-US" sz="2800" b="1" kern="0" dirty="0" err="1">
                <a:solidFill>
                  <a:srgbClr val="000066"/>
                </a:solidFill>
                <a:latin typeface="Cambria" pitchFamily="18" charset="0"/>
              </a:rPr>
              <a:t>mantienen</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débiles</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capacidades</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fiscales</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para</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aumentar</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sus</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ingresos</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propios</a:t>
            </a:r>
            <a:endParaRPr lang="en-US" sz="2800" b="1" kern="0" dirty="0">
              <a:solidFill>
                <a:srgbClr val="000066"/>
              </a:solidFill>
              <a:latin typeface="Cambria" pitchFamily="18" charset="0"/>
            </a:endParaRPr>
          </a:p>
        </p:txBody>
      </p:sp>
      <p:sp>
        <p:nvSpPr>
          <p:cNvPr id="12" name="Rectangle 1"/>
          <p:cNvSpPr>
            <a:spLocks noChangeArrowheads="1"/>
          </p:cNvSpPr>
          <p:nvPr/>
        </p:nvSpPr>
        <p:spPr bwMode="auto">
          <a:xfrm>
            <a:off x="649588" y="6400800"/>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sp>
        <p:nvSpPr>
          <p:cNvPr id="2" name="TextBox 1"/>
          <p:cNvSpPr txBox="1"/>
          <p:nvPr/>
        </p:nvSpPr>
        <p:spPr>
          <a:xfrm>
            <a:off x="1059280" y="1287887"/>
            <a:ext cx="2895600" cy="369332"/>
          </a:xfrm>
          <a:prstGeom prst="rect">
            <a:avLst/>
          </a:prstGeom>
          <a:noFill/>
        </p:spPr>
        <p:txBody>
          <a:bodyPr wrap="square" rtlCol="0">
            <a:spAutoFit/>
          </a:bodyPr>
          <a:lstStyle/>
          <a:p>
            <a:r>
              <a:rPr lang="en-US" b="1" dirty="0"/>
              <a:t>a) </a:t>
            </a:r>
            <a:r>
              <a:rPr lang="en-US" b="1" dirty="0" err="1"/>
              <a:t>Gobiernos</a:t>
            </a:r>
            <a:r>
              <a:rPr lang="en-US" b="1" dirty="0"/>
              <a:t> </a:t>
            </a:r>
            <a:r>
              <a:rPr lang="en-US" b="1" dirty="0" err="1"/>
              <a:t>subnacionales</a:t>
            </a:r>
            <a:endParaRPr lang="en-US" b="1" dirty="0"/>
          </a:p>
        </p:txBody>
      </p:sp>
      <p:sp>
        <p:nvSpPr>
          <p:cNvPr id="13" name="TextBox 12"/>
          <p:cNvSpPr txBox="1"/>
          <p:nvPr/>
        </p:nvSpPr>
        <p:spPr>
          <a:xfrm>
            <a:off x="5484813" y="1287887"/>
            <a:ext cx="2895600" cy="369332"/>
          </a:xfrm>
          <a:prstGeom prst="rect">
            <a:avLst/>
          </a:prstGeom>
          <a:noFill/>
        </p:spPr>
        <p:txBody>
          <a:bodyPr wrap="square" rtlCol="0">
            <a:spAutoFit/>
          </a:bodyPr>
          <a:lstStyle/>
          <a:p>
            <a:r>
              <a:rPr lang="en-US" b="1" dirty="0"/>
              <a:t>b) </a:t>
            </a:r>
            <a:r>
              <a:rPr lang="en-US" b="1" dirty="0" err="1"/>
              <a:t>Gobiernos</a:t>
            </a:r>
            <a:r>
              <a:rPr lang="en-US" b="1" dirty="0"/>
              <a:t> </a:t>
            </a:r>
            <a:r>
              <a:rPr lang="en-US" b="1" dirty="0" err="1"/>
              <a:t>intermedios</a:t>
            </a:r>
            <a:endParaRPr lang="en-US" b="1" dirty="0"/>
          </a:p>
        </p:txBody>
      </p:sp>
      <p:sp>
        <p:nvSpPr>
          <p:cNvPr id="14" name="TextBox 13"/>
          <p:cNvSpPr txBox="1"/>
          <p:nvPr/>
        </p:nvSpPr>
        <p:spPr>
          <a:xfrm>
            <a:off x="3229409" y="3751713"/>
            <a:ext cx="2895600" cy="369332"/>
          </a:xfrm>
          <a:prstGeom prst="rect">
            <a:avLst/>
          </a:prstGeom>
          <a:noFill/>
        </p:spPr>
        <p:txBody>
          <a:bodyPr wrap="square" rtlCol="0">
            <a:spAutoFit/>
          </a:bodyPr>
          <a:lstStyle/>
          <a:p>
            <a:r>
              <a:rPr lang="en-US" b="1" dirty="0"/>
              <a:t>c) </a:t>
            </a:r>
            <a:r>
              <a:rPr lang="en-US" b="1" dirty="0" err="1"/>
              <a:t>Gobiernos</a:t>
            </a:r>
            <a:r>
              <a:rPr lang="en-US" b="1" dirty="0"/>
              <a:t> locales</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225" y="1657219"/>
            <a:ext cx="4292672" cy="219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704" y="1506402"/>
            <a:ext cx="4053462" cy="221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4213023"/>
            <a:ext cx="4477618" cy="224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137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0"/>
            <a:ext cx="8610600" cy="1447800"/>
          </a:xfrm>
          <a:prstGeom prst="rect">
            <a:avLst/>
          </a:prstGeom>
        </p:spPr>
        <p:txBody>
          <a:bodyPr>
            <a:noAutofit/>
          </a:bodyPr>
          <a:lstStyle/>
          <a:p>
            <a:pPr algn="r" eaLnBrk="0" fontAlgn="base" hangingPunct="0">
              <a:spcBef>
                <a:spcPct val="0"/>
              </a:spcBef>
              <a:spcAft>
                <a:spcPct val="0"/>
              </a:spcAft>
              <a:buClr>
                <a:schemeClr val="accent1"/>
              </a:buClr>
              <a:buSzPct val="90000"/>
              <a:buFontTx/>
              <a:buNone/>
              <a:defRPr/>
            </a:pPr>
            <a:r>
              <a:rPr lang="en-US" sz="2800" b="1" kern="0" dirty="0">
                <a:solidFill>
                  <a:srgbClr val="000066"/>
                </a:solidFill>
                <a:latin typeface="Cambria" pitchFamily="18" charset="0"/>
                <a:ea typeface="+mj-ea"/>
                <a:cs typeface="+mj-cs"/>
              </a:rPr>
              <a:t>En las </a:t>
            </a:r>
            <a:r>
              <a:rPr lang="en-US" sz="2800" b="1" kern="0" dirty="0" err="1">
                <a:solidFill>
                  <a:srgbClr val="000066"/>
                </a:solidFill>
                <a:latin typeface="Cambria" pitchFamily="18" charset="0"/>
                <a:ea typeface="+mj-ea"/>
                <a:cs typeface="+mj-cs"/>
              </a:rPr>
              <a:t>grandes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ciudades</a:t>
            </a:r>
            <a:r>
              <a:rPr lang="en-US" sz="2800" b="1" kern="0" dirty="0">
                <a:solidFill>
                  <a:srgbClr val="000066"/>
                </a:solidFill>
                <a:latin typeface="Cambria" pitchFamily="18" charset="0"/>
                <a:ea typeface="+mj-ea"/>
                <a:cs typeface="+mj-cs"/>
              </a:rPr>
              <a:t>, que en </a:t>
            </a:r>
            <a:r>
              <a:rPr lang="en-US" sz="2800" b="1" kern="0" dirty="0" err="1">
                <a:solidFill>
                  <a:srgbClr val="000066"/>
                </a:solidFill>
                <a:latin typeface="Cambria" pitchFamily="18" charset="0"/>
                <a:ea typeface="+mj-ea"/>
                <a:cs typeface="+mj-cs"/>
              </a:rPr>
              <a:t>varios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casos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combinan</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caracteristicas</a:t>
            </a:r>
            <a:r>
              <a:rPr lang="en-US" sz="2800" b="1" kern="0" dirty="0">
                <a:solidFill>
                  <a:srgbClr val="000066"/>
                </a:solidFill>
                <a:latin typeface="Cambria" pitchFamily="18" charset="0"/>
                <a:ea typeface="+mj-ea"/>
                <a:cs typeface="+mj-cs"/>
              </a:rPr>
              <a:t> de </a:t>
            </a:r>
            <a:r>
              <a:rPr lang="en-US" sz="2800" b="1" kern="0" dirty="0" err="1">
                <a:solidFill>
                  <a:srgbClr val="000066"/>
                </a:solidFill>
                <a:latin typeface="Cambria" pitchFamily="18" charset="0"/>
                <a:ea typeface="+mj-ea"/>
                <a:cs typeface="+mj-cs"/>
              </a:rPr>
              <a:t>gobierno</a:t>
            </a:r>
            <a:r>
              <a:rPr lang="en-US" sz="2800" b="1" kern="0" dirty="0">
                <a:solidFill>
                  <a:srgbClr val="000066"/>
                </a:solidFill>
                <a:latin typeface="Cambria" pitchFamily="18" charset="0"/>
                <a:ea typeface="+mj-ea"/>
                <a:cs typeface="+mj-cs"/>
              </a:rPr>
              <a:t> local con </a:t>
            </a:r>
            <a:r>
              <a:rPr lang="en-US" sz="2800" b="1" kern="0" dirty="0" err="1">
                <a:solidFill>
                  <a:srgbClr val="000066"/>
                </a:solidFill>
                <a:latin typeface="Cambria" pitchFamily="18" charset="0"/>
                <a:ea typeface="+mj-ea"/>
                <a:cs typeface="+mj-cs"/>
              </a:rPr>
              <a:t>gobiernos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intermedios</a:t>
            </a:r>
            <a:r>
              <a:rPr lang="en-US" sz="2800" b="1" kern="0" dirty="0">
                <a:solidFill>
                  <a:srgbClr val="000066"/>
                </a:solidFill>
                <a:latin typeface="Cambria" pitchFamily="18" charset="0"/>
                <a:ea typeface="+mj-ea"/>
                <a:cs typeface="+mj-cs"/>
              </a:rPr>
              <a:t>, se </a:t>
            </a:r>
            <a:r>
              <a:rPr lang="en-US" sz="2800" b="1" kern="0" dirty="0" err="1">
                <a:solidFill>
                  <a:srgbClr val="000066"/>
                </a:solidFill>
                <a:latin typeface="Cambria" pitchFamily="18" charset="0"/>
                <a:ea typeface="+mj-ea"/>
                <a:cs typeface="+mj-cs"/>
              </a:rPr>
              <a:t>observa</a:t>
            </a:r>
            <a:r>
              <a:rPr lang="en-US" sz="2800" b="1" kern="0" dirty="0">
                <a:solidFill>
                  <a:srgbClr val="000066"/>
                </a:solidFill>
                <a:latin typeface="Cambria" pitchFamily="18" charset="0"/>
                <a:ea typeface="+mj-ea"/>
                <a:cs typeface="+mj-cs"/>
              </a:rPr>
              <a:t> una </a:t>
            </a:r>
            <a:r>
              <a:rPr lang="en-US" sz="2800" b="1" kern="0" dirty="0" err="1">
                <a:solidFill>
                  <a:srgbClr val="000066"/>
                </a:solidFill>
                <a:latin typeface="Cambria" pitchFamily="18" charset="0"/>
                <a:ea typeface="+mj-ea"/>
                <a:cs typeface="+mj-cs"/>
              </a:rPr>
              <a:t>estructura</a:t>
            </a:r>
            <a:r>
              <a:rPr lang="en-US" sz="2800" b="1" kern="0" dirty="0">
                <a:solidFill>
                  <a:srgbClr val="000066"/>
                </a:solidFill>
                <a:latin typeface="Cambria" pitchFamily="18" charset="0"/>
                <a:ea typeface="+mj-ea"/>
                <a:cs typeface="+mj-cs"/>
              </a:rPr>
              <a:t> de </a:t>
            </a:r>
            <a:r>
              <a:rPr lang="en-US" sz="2800" b="1" kern="0" dirty="0" err="1">
                <a:solidFill>
                  <a:srgbClr val="000066"/>
                </a:solidFill>
                <a:latin typeface="Cambria" pitchFamily="18" charset="0"/>
                <a:ea typeface="+mj-ea"/>
                <a:cs typeface="+mj-cs"/>
              </a:rPr>
              <a:t>financiamiento</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diferente</a:t>
            </a:r>
            <a:endParaRPr lang="en-US" sz="2800" b="1" kern="0" dirty="0">
              <a:solidFill>
                <a:srgbClr val="000066"/>
              </a:solidFill>
              <a:latin typeface="Cambria" pitchFamily="18" charset="0"/>
              <a:ea typeface="+mj-ea"/>
              <a:cs typeface="+mj-cs"/>
            </a:endParaRPr>
          </a:p>
        </p:txBody>
      </p:sp>
      <p:sp>
        <p:nvSpPr>
          <p:cNvPr id="7" name="TextBox 6"/>
          <p:cNvSpPr txBox="1"/>
          <p:nvPr/>
        </p:nvSpPr>
        <p:spPr>
          <a:xfrm>
            <a:off x="304800" y="1915672"/>
            <a:ext cx="8839200" cy="338554"/>
          </a:xfrm>
          <a:prstGeom prst="rect">
            <a:avLst/>
          </a:prstGeom>
          <a:noFill/>
        </p:spPr>
        <p:txBody>
          <a:bodyPr wrap="square" rtlCol="0">
            <a:spAutoFit/>
          </a:bodyPr>
          <a:lstStyle/>
          <a:p>
            <a:pPr algn="ctr"/>
            <a:r>
              <a:rPr lang="en-US" sz="1600" b="1" dirty="0">
                <a:latin typeface="Cambria" pitchFamily="18" charset="0"/>
              </a:rPr>
              <a:t>América Latina : </a:t>
            </a:r>
            <a:r>
              <a:rPr lang="en-US" sz="1600" b="1" dirty="0" err="1">
                <a:latin typeface="Cambria" pitchFamily="18" charset="0"/>
              </a:rPr>
              <a:t>estructura</a:t>
            </a:r>
            <a:r>
              <a:rPr lang="en-US" sz="1600" b="1" dirty="0">
                <a:latin typeface="Cambria" pitchFamily="18" charset="0"/>
              </a:rPr>
              <a:t> del </a:t>
            </a:r>
            <a:r>
              <a:rPr lang="en-US" sz="1600" b="1" dirty="0" err="1">
                <a:latin typeface="Cambria" pitchFamily="18" charset="0"/>
              </a:rPr>
              <a:t>financiamiento</a:t>
            </a:r>
            <a:r>
              <a:rPr lang="en-US" sz="1600" b="1" dirty="0">
                <a:latin typeface="Cambria" pitchFamily="18" charset="0"/>
              </a:rPr>
              <a:t> de las </a:t>
            </a:r>
            <a:r>
              <a:rPr lang="en-US" sz="1600" b="1" dirty="0" err="1">
                <a:latin typeface="Cambria" pitchFamily="18" charset="0"/>
              </a:rPr>
              <a:t>ciudades</a:t>
            </a:r>
            <a:r>
              <a:rPr lang="en-US" sz="1600" b="1" dirty="0">
                <a:latin typeface="Cambria" pitchFamily="18" charset="0"/>
              </a:rPr>
              <a:t> </a:t>
            </a:r>
            <a:r>
              <a:rPr lang="en-US" sz="1600" b="1" dirty="0" err="1">
                <a:latin typeface="Cambria" pitchFamily="18" charset="0"/>
              </a:rPr>
              <a:t>analizadas</a:t>
            </a:r>
            <a:r>
              <a:rPr lang="en-US" sz="1600" b="1" dirty="0">
                <a:latin typeface="Cambria" pitchFamily="18" charset="0"/>
              </a:rPr>
              <a:t> </a:t>
            </a:r>
            <a:endParaRPr lang="en-US" dirty="0"/>
          </a:p>
        </p:txBody>
      </p:sp>
      <p:sp>
        <p:nvSpPr>
          <p:cNvPr id="12" name="Rectangle 1"/>
          <p:cNvSpPr>
            <a:spLocks noChangeArrowheads="1"/>
          </p:cNvSpPr>
          <p:nvPr/>
        </p:nvSpPr>
        <p:spPr bwMode="auto">
          <a:xfrm>
            <a:off x="685800" y="6285384"/>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graphicFrame>
        <p:nvGraphicFramePr>
          <p:cNvPr id="8" name="Chart 7">
            <a:extLst>
              <a:ext uri="{FF2B5EF4-FFF2-40B4-BE49-F238E27FC236}">
                <a16:creationId xmlns:a16="http://schemas.microsoft.com/office/drawing/2014/main" id="{305D2CB3-EC6D-4E88-BEA2-3A2D2CCE5152}"/>
              </a:ext>
            </a:extLst>
          </p:cNvPr>
          <p:cNvGraphicFramePr/>
          <p:nvPr/>
        </p:nvGraphicFramePr>
        <p:xfrm>
          <a:off x="1524000" y="2346559"/>
          <a:ext cx="6400800" cy="3889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978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304800"/>
            <a:ext cx="8458200" cy="1143000"/>
          </a:xfrm>
          <a:prstGeom prst="rect">
            <a:avLst/>
          </a:prstGeom>
        </p:spPr>
        <p:txBody>
          <a:bodyPr>
            <a:noAutofit/>
          </a:bodyPr>
          <a:lstStyle/>
          <a:p>
            <a:pPr marR="0" indent="0" algn="r" eaLnBrk="0" fontAlgn="base" hangingPunct="0">
              <a:lnSpc>
                <a:spcPct val="100000"/>
              </a:lnSpc>
              <a:spcBef>
                <a:spcPct val="0"/>
              </a:spcBef>
              <a:spcAft>
                <a:spcPct val="0"/>
              </a:spcAft>
              <a:buClrTx/>
              <a:buSzTx/>
              <a:buFontTx/>
              <a:buNone/>
              <a:tabLst/>
              <a:defRPr/>
            </a:pPr>
            <a:r>
              <a:rPr lang="en-US" sz="2800" b="1" kern="0" dirty="0" err="1">
                <a:solidFill>
                  <a:srgbClr val="000066"/>
                </a:solidFill>
                <a:latin typeface="Cambria" pitchFamily="18" charset="0"/>
                <a:ea typeface="+mj-ea"/>
                <a:cs typeface="+mj-cs"/>
              </a:rPr>
              <a:t>Débil</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crecimiento</a:t>
            </a:r>
            <a:r>
              <a:rPr lang="en-US" sz="2800" b="1" kern="0" dirty="0">
                <a:solidFill>
                  <a:srgbClr val="000066"/>
                </a:solidFill>
                <a:latin typeface="Cambria" pitchFamily="18" charset="0"/>
                <a:ea typeface="+mj-ea"/>
                <a:cs typeface="+mj-cs"/>
              </a:rPr>
              <a:t> de </a:t>
            </a:r>
            <a:r>
              <a:rPr lang="en-US" sz="2800" b="1" kern="0" dirty="0" err="1">
                <a:solidFill>
                  <a:srgbClr val="000066"/>
                </a:solidFill>
                <a:latin typeface="Cambria" pitchFamily="18" charset="0"/>
                <a:ea typeface="+mj-ea"/>
                <a:cs typeface="+mj-cs"/>
              </a:rPr>
              <a:t>los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ingresos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tributarios</a:t>
            </a:r>
            <a:r>
              <a:rPr lang="en-US" sz="2800" b="1" kern="0" dirty="0">
                <a:solidFill>
                  <a:srgbClr val="000066"/>
                </a:solidFill>
                <a:latin typeface="Cambria" pitchFamily="18" charset="0"/>
                <a:ea typeface="+mj-ea"/>
                <a:cs typeface="+mj-cs"/>
              </a:rPr>
              <a:t> de los </a:t>
            </a:r>
            <a:r>
              <a:rPr lang="en-US" sz="2800" b="1" kern="0" dirty="0" err="1">
                <a:solidFill>
                  <a:srgbClr val="000066"/>
                </a:solidFill>
                <a:latin typeface="Cambria" pitchFamily="18" charset="0"/>
                <a:ea typeface="+mj-ea"/>
                <a:cs typeface="+mj-cs"/>
              </a:rPr>
              <a:t>gobiernos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subnacionales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en</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los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últimos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años</a:t>
            </a:r>
            <a:endParaRPr lang="en-US" sz="2800" b="1" kern="0" dirty="0">
              <a:solidFill>
                <a:srgbClr val="000066"/>
              </a:solidFill>
              <a:latin typeface="Cambria" pitchFamily="18" charset="0"/>
              <a:ea typeface="+mj-ea"/>
              <a:cs typeface="+mj-cs"/>
            </a:endParaRPr>
          </a:p>
        </p:txBody>
      </p:sp>
      <p:sp>
        <p:nvSpPr>
          <p:cNvPr id="7" name="TextBox 6"/>
          <p:cNvSpPr txBox="1"/>
          <p:nvPr/>
        </p:nvSpPr>
        <p:spPr>
          <a:xfrm>
            <a:off x="304800" y="1371600"/>
            <a:ext cx="8839200" cy="861774"/>
          </a:xfrm>
          <a:prstGeom prst="rect">
            <a:avLst/>
          </a:prstGeom>
          <a:noFill/>
        </p:spPr>
        <p:txBody>
          <a:bodyPr wrap="square" rtlCol="0">
            <a:spAutoFit/>
          </a:bodyPr>
          <a:lstStyle/>
          <a:p>
            <a:pPr algn="ctr"/>
            <a:r>
              <a:rPr lang="en-US" sz="1600" b="1" dirty="0" err="1">
                <a:latin typeface="Cambria" pitchFamily="18" charset="0"/>
              </a:rPr>
              <a:t>América</a:t>
            </a:r>
            <a:r>
              <a:rPr lang="en-US" sz="1600" b="1" dirty="0">
                <a:latin typeface="Cambria" pitchFamily="18" charset="0"/>
              </a:rPr>
              <a:t> Latina : </a:t>
            </a:r>
            <a:r>
              <a:rPr lang="en-US" sz="1600" b="1" dirty="0" err="1">
                <a:latin typeface="Cambria" pitchFamily="18" charset="0"/>
              </a:rPr>
              <a:t>evolución</a:t>
            </a:r>
            <a:r>
              <a:rPr lang="en-US" sz="1600" b="1" dirty="0">
                <a:latin typeface="Cambria" pitchFamily="18" charset="0"/>
              </a:rPr>
              <a:t> de los </a:t>
            </a:r>
            <a:r>
              <a:rPr lang="en-US" sz="1600" b="1" dirty="0" err="1">
                <a:latin typeface="Cambria" pitchFamily="18" charset="0"/>
              </a:rPr>
              <a:t>ingresos</a:t>
            </a:r>
            <a:r>
              <a:rPr lang="en-US" sz="1600" b="1" dirty="0">
                <a:latin typeface="Cambria" pitchFamily="18" charset="0"/>
              </a:rPr>
              <a:t> </a:t>
            </a:r>
            <a:r>
              <a:rPr lang="en-US" sz="1600" b="1" dirty="0" err="1">
                <a:latin typeface="Cambria" pitchFamily="18" charset="0"/>
              </a:rPr>
              <a:t>tributarios</a:t>
            </a:r>
            <a:endParaRPr lang="en-US" sz="1600" b="1" dirty="0">
              <a:latin typeface="Cambria" pitchFamily="18" charset="0"/>
            </a:endParaRPr>
          </a:p>
          <a:p>
            <a:pPr algn="ctr"/>
            <a:r>
              <a:rPr lang="en-US" sz="1600" b="1" dirty="0">
                <a:latin typeface="Cambria" pitchFamily="18" charset="0"/>
              </a:rPr>
              <a:t>(En </a:t>
            </a:r>
            <a:r>
              <a:rPr lang="en-US" sz="1600" b="1" dirty="0" err="1">
                <a:latin typeface="Cambria" pitchFamily="18" charset="0"/>
              </a:rPr>
              <a:t>porcentaje</a:t>
            </a:r>
            <a:r>
              <a:rPr lang="en-US" sz="1600" b="1" dirty="0">
                <a:latin typeface="Cambria" pitchFamily="18" charset="0"/>
              </a:rPr>
              <a:t> del PIB)</a:t>
            </a:r>
          </a:p>
          <a:p>
            <a:endParaRPr lang="en-US" dirty="0"/>
          </a:p>
        </p:txBody>
      </p:sp>
      <p:sp>
        <p:nvSpPr>
          <p:cNvPr id="12" name="Rectangle 1"/>
          <p:cNvSpPr>
            <a:spLocks noChangeArrowheads="1"/>
          </p:cNvSpPr>
          <p:nvPr/>
        </p:nvSpPr>
        <p:spPr bwMode="auto">
          <a:xfrm>
            <a:off x="990600" y="5791200"/>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052638"/>
            <a:ext cx="7467600"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767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9396"/>
            <a:ext cx="8650589" cy="1016554"/>
          </a:xfrm>
          <a:prstGeom prst="rect">
            <a:avLst/>
          </a:prstGeom>
        </p:spPr>
        <p:txBody>
          <a:bodyPr>
            <a:noAutofit/>
          </a:bodyPr>
          <a:lstStyle/>
          <a:p>
            <a:pPr lvl="0" algn="r" eaLnBrk="0" fontAlgn="base" hangingPunct="0">
              <a:spcBef>
                <a:spcPct val="0"/>
              </a:spcBef>
              <a:spcAft>
                <a:spcPct val="0"/>
              </a:spcAft>
              <a:defRPr/>
            </a:pPr>
            <a:r>
              <a:rPr lang="es-MX" altLang="en-US" sz="2800" b="1" kern="0" dirty="0">
                <a:solidFill>
                  <a:srgbClr val="000066"/>
                </a:solidFill>
                <a:latin typeface="Cambria" pitchFamily="18" charset="0"/>
              </a:rPr>
              <a:t>En las grandes ciudades, el impuesto local mas generalizado es el impuesto a la propiedad inmobiliaria</a:t>
            </a:r>
            <a:endParaRPr lang="en-US" sz="2800" b="1" kern="0" dirty="0">
              <a:solidFill>
                <a:srgbClr val="000066"/>
              </a:solidFill>
              <a:latin typeface="Cambria" pitchFamily="18" charset="0"/>
            </a:endParaRPr>
          </a:p>
        </p:txBody>
      </p:sp>
      <p:sp>
        <p:nvSpPr>
          <p:cNvPr id="12" name="Rectangle 1"/>
          <p:cNvSpPr>
            <a:spLocks noChangeArrowheads="1"/>
          </p:cNvSpPr>
          <p:nvPr/>
        </p:nvSpPr>
        <p:spPr bwMode="auto">
          <a:xfrm>
            <a:off x="649588" y="6223829"/>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n-US" sz="1600" dirty="0">
                <a:latin typeface="Times New Roman" panose="02020603050405020304" pitchFamily="18" charset="0"/>
                <a:ea typeface="Times New Roman" panose="02020603050405020304" pitchFamily="18" charset="0"/>
                <a:cs typeface="Times New Roman" panose="02020603050405020304" pitchFamily="18" charset="0"/>
              </a:rPr>
              <a:t>t: sobre la tasa; b:sobre la base; r:recaudaci</a:t>
            </a:r>
            <a:r>
              <a:rPr lang="es-MX" altLang="en-US" sz="1600" dirty="0">
                <a:latin typeface="Calibri" panose="020F0502020204030204" pitchFamily="34" charset="0"/>
                <a:ea typeface="Times New Roman" panose="02020603050405020304" pitchFamily="18" charset="0"/>
                <a:cs typeface="Times New Roman" panose="02020603050405020304" pitchFamily="18" charset="0"/>
              </a:rPr>
              <a:t>ó</a:t>
            </a:r>
            <a:r>
              <a:rPr lang="es-MX" altLang="en-US" sz="1600"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altLang="en-US" sz="1600" dirty="0"/>
          </a:p>
          <a:p>
            <a:pPr lvl="0" eaLnBrk="0" fontAlgn="base" hangingPunct="0">
              <a:spcBef>
                <a:spcPct val="0"/>
              </a:spcBef>
              <a:spcAft>
                <a:spcPct val="0"/>
              </a:spcAft>
            </a:pPr>
            <a:r>
              <a:rPr lang="es-CL" altLang="en-US" sz="1600" dirty="0">
                <a:latin typeface="Times New Roman" panose="02020603050405020304" pitchFamily="18" charset="0"/>
                <a:ea typeface="Times New Roman" panose="02020603050405020304" pitchFamily="18" charset="0"/>
                <a:cs typeface="Times New Roman" panose="02020603050405020304" pitchFamily="18" charset="0"/>
              </a:rPr>
              <a:t>*: control total ;  -: no tiene participaci</a:t>
            </a:r>
            <a:r>
              <a:rPr lang="es-CL" altLang="en-US" sz="1600" dirty="0">
                <a:latin typeface="Calibri" panose="020F0502020204030204" pitchFamily="34" charset="0"/>
                <a:ea typeface="Times New Roman" panose="02020603050405020304" pitchFamily="18" charset="0"/>
                <a:cs typeface="Times New Roman" panose="02020603050405020304" pitchFamily="18" charset="0"/>
              </a:rPr>
              <a:t>ó</a:t>
            </a:r>
            <a:r>
              <a:rPr lang="es-CL" altLang="en-US" sz="1600" dirty="0">
                <a:latin typeface="Times New Roman" panose="02020603050405020304" pitchFamily="18" charset="0"/>
                <a:ea typeface="Times New Roman" panose="02020603050405020304" pitchFamily="18" charset="0"/>
                <a:cs typeface="Times New Roman" panose="02020603050405020304" pitchFamily="18" charset="0"/>
              </a:rPr>
              <a:t>n ;  /:participaci</a:t>
            </a:r>
            <a:r>
              <a:rPr lang="es-CL" altLang="en-US" sz="1600" dirty="0">
                <a:latin typeface="Calibri" panose="020F0502020204030204" pitchFamily="34" charset="0"/>
                <a:ea typeface="Times New Roman" panose="02020603050405020304" pitchFamily="18" charset="0"/>
                <a:cs typeface="Times New Roman" panose="02020603050405020304" pitchFamily="18" charset="0"/>
              </a:rPr>
              <a:t>ó</a:t>
            </a:r>
            <a:r>
              <a:rPr lang="es-CL" altLang="en-US" sz="1600" dirty="0">
                <a:latin typeface="Times New Roman" panose="02020603050405020304" pitchFamily="18" charset="0"/>
                <a:ea typeface="Times New Roman" panose="02020603050405020304" pitchFamily="18" charset="0"/>
                <a:cs typeface="Times New Roman" panose="02020603050405020304" pitchFamily="18" charset="0"/>
              </a:rPr>
              <a:t>n parcial</a:t>
            </a:r>
            <a:endParaRPr kumimoji="0" lang="es-CL"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graphicFrame>
        <p:nvGraphicFramePr>
          <p:cNvPr id="4" name="Table 3">
            <a:extLst>
              <a:ext uri="{FF2B5EF4-FFF2-40B4-BE49-F238E27FC236}">
                <a16:creationId xmlns:a16="http://schemas.microsoft.com/office/drawing/2014/main" id="{0829391E-029E-4722-BD1B-A80BAA73336B}"/>
              </a:ext>
            </a:extLst>
          </p:cNvPr>
          <p:cNvGraphicFramePr>
            <a:graphicFrameLocks noGrp="1"/>
          </p:cNvGraphicFramePr>
          <p:nvPr/>
        </p:nvGraphicFramePr>
        <p:xfrm>
          <a:off x="1106787" y="1394460"/>
          <a:ext cx="7543801" cy="4701540"/>
        </p:xfrm>
        <a:graphic>
          <a:graphicData uri="http://schemas.openxmlformats.org/drawingml/2006/table">
            <a:tbl>
              <a:tblPr firstRow="1" firstCol="1" bandRow="1"/>
              <a:tblGrid>
                <a:gridCol w="1181787">
                  <a:extLst>
                    <a:ext uri="{9D8B030D-6E8A-4147-A177-3AD203B41FA5}">
                      <a16:colId xmlns:a16="http://schemas.microsoft.com/office/drawing/2014/main" val="2733381533"/>
                    </a:ext>
                  </a:extLst>
                </a:gridCol>
                <a:gridCol w="1533223">
                  <a:extLst>
                    <a:ext uri="{9D8B030D-6E8A-4147-A177-3AD203B41FA5}">
                      <a16:colId xmlns:a16="http://schemas.microsoft.com/office/drawing/2014/main" val="2425866936"/>
                    </a:ext>
                  </a:extLst>
                </a:gridCol>
                <a:gridCol w="2175797">
                  <a:extLst>
                    <a:ext uri="{9D8B030D-6E8A-4147-A177-3AD203B41FA5}">
                      <a16:colId xmlns:a16="http://schemas.microsoft.com/office/drawing/2014/main" val="3862005621"/>
                    </a:ext>
                  </a:extLst>
                </a:gridCol>
                <a:gridCol w="932855">
                  <a:extLst>
                    <a:ext uri="{9D8B030D-6E8A-4147-A177-3AD203B41FA5}">
                      <a16:colId xmlns:a16="http://schemas.microsoft.com/office/drawing/2014/main" val="2326093618"/>
                    </a:ext>
                  </a:extLst>
                </a:gridCol>
                <a:gridCol w="1720139">
                  <a:extLst>
                    <a:ext uri="{9D8B030D-6E8A-4147-A177-3AD203B41FA5}">
                      <a16:colId xmlns:a16="http://schemas.microsoft.com/office/drawing/2014/main" val="871837385"/>
                    </a:ext>
                  </a:extLst>
                </a:gridCol>
              </a:tblGrid>
              <a:tr h="324867">
                <a:tc>
                  <a:txBody>
                    <a:bodyPr/>
                    <a:lstStyle/>
                    <a:p>
                      <a:pPr>
                        <a:lnSpc>
                          <a:spcPct val="115000"/>
                        </a:lnSpc>
                      </a:pPr>
                      <a:endParaRPr lang="en-US" sz="2000" dirty="0">
                        <a:effectLst/>
                        <a:latin typeface="+mj-lt"/>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000">
                        <a:effectLst/>
                        <a:latin typeface="+mj-lt"/>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Impuestos del gobierno local</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2562906"/>
                  </a:ext>
                </a:extLst>
              </a:tr>
              <a:tr h="874684">
                <a:tc>
                  <a:txBody>
                    <a:bodyPr/>
                    <a:lstStyle/>
                    <a:p>
                      <a:pPr>
                        <a:lnSpc>
                          <a:spcPct val="115000"/>
                        </a:lnSpc>
                        <a:spcAft>
                          <a:spcPts val="0"/>
                        </a:spcAft>
                      </a:pPr>
                      <a:r>
                        <a:rPr lang="en-US" sz="2000" b="1" dirty="0" err="1">
                          <a:solidFill>
                            <a:srgbClr val="000000"/>
                          </a:solidFill>
                          <a:effectLst/>
                          <a:latin typeface="+mj-lt"/>
                          <a:ea typeface="Times New Roman" panose="02020603050405020304" pitchFamily="18" charset="0"/>
                          <a:cs typeface="Times New Roman" panose="02020603050405020304" pitchFamily="18" charset="0"/>
                        </a:rPr>
                        <a:t>Ciudades</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Impuesto a la propiedad</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2000" b="1">
                          <a:solidFill>
                            <a:srgbClr val="000000"/>
                          </a:solidFill>
                          <a:effectLst/>
                          <a:latin typeface="+mj-lt"/>
                          <a:ea typeface="Times New Roman" panose="02020603050405020304" pitchFamily="18" charset="0"/>
                          <a:cs typeface="Times New Roman" panose="02020603050405020304" pitchFamily="18" charset="0"/>
                        </a:rPr>
                        <a:t>Impuesto a la tenencia de vehículos</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Tarifarios</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2000" b="1">
                          <a:solidFill>
                            <a:srgbClr val="000000"/>
                          </a:solidFill>
                          <a:effectLst/>
                          <a:latin typeface="+mj-lt"/>
                          <a:ea typeface="Times New Roman" panose="02020603050405020304" pitchFamily="18" charset="0"/>
                          <a:cs typeface="Times New Roman" panose="02020603050405020304" pitchFamily="18" charset="0"/>
                        </a:rPr>
                        <a:t>Cargo por uso de Servicios</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153954"/>
                  </a:ext>
                </a:extLst>
              </a:tr>
              <a:tr h="324867">
                <a:tc>
                  <a:txBody>
                    <a:bodyPr/>
                    <a:lstStyle/>
                    <a:p>
                      <a:pPr>
                        <a:lnSpc>
                          <a:spcPct val="115000"/>
                        </a:lnSpc>
                        <a:spcAft>
                          <a:spcPts val="0"/>
                        </a:spcAft>
                      </a:pPr>
                      <a:r>
                        <a:rPr lang="es-CL" sz="2000" dirty="0">
                          <a:solidFill>
                            <a:srgbClr val="000000"/>
                          </a:solidFill>
                          <a:effectLst/>
                          <a:latin typeface="+mj-lt"/>
                          <a:ea typeface="Times New Roman" panose="02020603050405020304" pitchFamily="18" charset="0"/>
                          <a:cs typeface="Times New Roman" panose="02020603050405020304" pitchFamily="18" charset="0"/>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t   b   r</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t   b   r</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t   b   r</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t   b   r</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821479"/>
                  </a:ext>
                </a:extLst>
              </a:tr>
              <a:tr h="577304">
                <a:tc>
                  <a:txBody>
                    <a:bodyPr/>
                    <a:lstStyle/>
                    <a:p>
                      <a:pP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Buenos Aires</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1011195"/>
                  </a:ext>
                </a:extLst>
              </a:tr>
              <a:tr h="324867">
                <a:tc>
                  <a:txBody>
                    <a:bodyPr/>
                    <a:lstStyle/>
                    <a:p>
                      <a:pP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Bogotá</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 *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9736519"/>
                  </a:ext>
                </a:extLst>
              </a:tr>
              <a:tr h="577304">
                <a:tc>
                  <a:txBody>
                    <a:bodyPr/>
                    <a:lstStyle/>
                    <a:p>
                      <a:pP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Ciudad de México</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7863603"/>
                  </a:ext>
                </a:extLst>
              </a:tr>
              <a:tr h="324867">
                <a:tc>
                  <a:txBody>
                    <a:bodyPr/>
                    <a:lstStyle/>
                    <a:p>
                      <a:pP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Lima</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2000" dirty="0">
                        <a:effectLst/>
                        <a:latin typeface="+mj-lt"/>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5122087"/>
                  </a:ext>
                </a:extLst>
              </a:tr>
              <a:tr h="324867">
                <a:tc>
                  <a:txBody>
                    <a:bodyPr/>
                    <a:lstStyle/>
                    <a:p>
                      <a:pP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Santiago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2000">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mj-lt"/>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399888"/>
                  </a:ext>
                </a:extLst>
              </a:tr>
              <a:tr h="324867">
                <a:tc>
                  <a:txBody>
                    <a:bodyPr/>
                    <a:lstStyle/>
                    <a:p>
                      <a:pP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Sao Paulo</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 *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 *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152751"/>
                  </a:ext>
                </a:extLst>
              </a:tr>
              <a:tr h="324867">
                <a:tc>
                  <a:txBody>
                    <a:bodyPr/>
                    <a:lstStyle/>
                    <a:p>
                      <a:pPr>
                        <a:lnSpc>
                          <a:spcPct val="115000"/>
                        </a:lnSpc>
                      </a:pPr>
                      <a:endParaRPr lang="en-US" sz="2000">
                        <a:effectLst/>
                        <a:latin typeface="+mj-l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2000" dirty="0">
                        <a:effectLst/>
                        <a:latin typeface="+mj-l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2000" dirty="0">
                        <a:effectLst/>
                        <a:latin typeface="+mj-l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2000">
                        <a:effectLst/>
                        <a:latin typeface="+mj-l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2000" dirty="0">
                        <a:effectLst/>
                        <a:latin typeface="+mj-l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3197856"/>
                  </a:ext>
                </a:extLst>
              </a:tr>
            </a:tbl>
          </a:graphicData>
        </a:graphic>
      </p:graphicFrame>
    </p:spTree>
    <p:extLst>
      <p:ext uri="{BB962C8B-B14F-4D97-AF65-F5344CB8AC3E}">
        <p14:creationId xmlns:p14="http://schemas.microsoft.com/office/powerpoint/2010/main" val="10077146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116632"/>
            <a:ext cx="8610600" cy="1008112"/>
          </a:xfrm>
        </p:spPr>
        <p:txBody>
          <a:bodyPr>
            <a:noAutofit/>
          </a:bodyPr>
          <a:lstStyle/>
          <a:p>
            <a:pPr algn="r" eaLnBrk="0" fontAlgn="base" hangingPunct="0">
              <a:spcAft>
                <a:spcPct val="0"/>
              </a:spcAft>
              <a:defRPr/>
            </a:pPr>
            <a:r>
              <a:rPr lang="es-AR" sz="2800" kern="0" dirty="0">
                <a:solidFill>
                  <a:srgbClr val="000066"/>
                </a:solidFill>
                <a:latin typeface="Cambria" pitchFamily="18" charset="0"/>
              </a:rPr>
              <a:t>Los países de AL recaudan en promedio 0,3% del PIB muy debajo de la recaudación de otras regiones </a:t>
            </a:r>
          </a:p>
        </p:txBody>
      </p:sp>
      <p:sp>
        <p:nvSpPr>
          <p:cNvPr id="3" name="2 CuadroTexto"/>
          <p:cNvSpPr txBox="1"/>
          <p:nvPr/>
        </p:nvSpPr>
        <p:spPr>
          <a:xfrm>
            <a:off x="1115616" y="1136938"/>
            <a:ext cx="6840760" cy="707886"/>
          </a:xfrm>
          <a:prstGeom prst="rect">
            <a:avLst/>
          </a:prstGeom>
          <a:noFill/>
        </p:spPr>
        <p:txBody>
          <a:bodyPr wrap="square" rtlCol="0">
            <a:spAutoFit/>
          </a:bodyPr>
          <a:lstStyle/>
          <a:p>
            <a:pPr algn="ctr"/>
            <a:r>
              <a:rPr lang="es-AR" sz="2000" b="1" dirty="0"/>
              <a:t>Impuestos recurrentes sobre bienes inmuebles en América Latina, 1990-2016. (En % del PIB)</a:t>
            </a:r>
          </a:p>
        </p:txBody>
      </p:sp>
      <p:graphicFrame>
        <p:nvGraphicFramePr>
          <p:cNvPr id="4" name="3 Tabla"/>
          <p:cNvGraphicFramePr>
            <a:graphicFrameLocks noGrp="1"/>
          </p:cNvGraphicFramePr>
          <p:nvPr/>
        </p:nvGraphicFramePr>
        <p:xfrm>
          <a:off x="755577" y="1988844"/>
          <a:ext cx="7488832" cy="4320480"/>
        </p:xfrm>
        <a:graphic>
          <a:graphicData uri="http://schemas.openxmlformats.org/drawingml/2006/table">
            <a:tbl>
              <a:tblPr firstRow="1" firstCol="1" bandRow="1"/>
              <a:tblGrid>
                <a:gridCol w="1321559">
                  <a:extLst>
                    <a:ext uri="{9D8B030D-6E8A-4147-A177-3AD203B41FA5}">
                      <a16:colId xmlns:a16="http://schemas.microsoft.com/office/drawing/2014/main" val="20000"/>
                    </a:ext>
                  </a:extLst>
                </a:gridCol>
                <a:gridCol w="881039">
                  <a:extLst>
                    <a:ext uri="{9D8B030D-6E8A-4147-A177-3AD203B41FA5}">
                      <a16:colId xmlns:a16="http://schemas.microsoft.com/office/drawing/2014/main" val="20001"/>
                    </a:ext>
                  </a:extLst>
                </a:gridCol>
                <a:gridCol w="881039">
                  <a:extLst>
                    <a:ext uri="{9D8B030D-6E8A-4147-A177-3AD203B41FA5}">
                      <a16:colId xmlns:a16="http://schemas.microsoft.com/office/drawing/2014/main" val="20002"/>
                    </a:ext>
                  </a:extLst>
                </a:gridCol>
                <a:gridCol w="881039">
                  <a:extLst>
                    <a:ext uri="{9D8B030D-6E8A-4147-A177-3AD203B41FA5}">
                      <a16:colId xmlns:a16="http://schemas.microsoft.com/office/drawing/2014/main" val="20003"/>
                    </a:ext>
                  </a:extLst>
                </a:gridCol>
                <a:gridCol w="881039">
                  <a:extLst>
                    <a:ext uri="{9D8B030D-6E8A-4147-A177-3AD203B41FA5}">
                      <a16:colId xmlns:a16="http://schemas.microsoft.com/office/drawing/2014/main" val="20004"/>
                    </a:ext>
                  </a:extLst>
                </a:gridCol>
                <a:gridCol w="881039">
                  <a:extLst>
                    <a:ext uri="{9D8B030D-6E8A-4147-A177-3AD203B41FA5}">
                      <a16:colId xmlns:a16="http://schemas.microsoft.com/office/drawing/2014/main" val="20005"/>
                    </a:ext>
                  </a:extLst>
                </a:gridCol>
                <a:gridCol w="881039">
                  <a:extLst>
                    <a:ext uri="{9D8B030D-6E8A-4147-A177-3AD203B41FA5}">
                      <a16:colId xmlns:a16="http://schemas.microsoft.com/office/drawing/2014/main" val="20006"/>
                    </a:ext>
                  </a:extLst>
                </a:gridCol>
                <a:gridCol w="881039">
                  <a:extLst>
                    <a:ext uri="{9D8B030D-6E8A-4147-A177-3AD203B41FA5}">
                      <a16:colId xmlns:a16="http://schemas.microsoft.com/office/drawing/2014/main" val="20007"/>
                    </a:ext>
                  </a:extLst>
                </a:gridCol>
              </a:tblGrid>
              <a:tr h="432048">
                <a:tc>
                  <a:txBody>
                    <a:bodyPr/>
                    <a:lstStyle/>
                    <a:p>
                      <a:pPr algn="ctr">
                        <a:spcAft>
                          <a:spcPts val="0"/>
                        </a:spcAft>
                      </a:pPr>
                      <a:r>
                        <a:rPr lang="es-AR" sz="1800" dirty="0">
                          <a:solidFill>
                            <a:srgbClr val="000000"/>
                          </a:solidFill>
                          <a:effectLst/>
                          <a:latin typeface="Calibri"/>
                          <a:ea typeface="Times New Roman"/>
                          <a:cs typeface="Calibri"/>
                        </a:rPr>
                        <a:t>País</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1990</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1995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2000</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2005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2010</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2015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2016</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2048">
                <a:tc>
                  <a:txBody>
                    <a:bodyPr/>
                    <a:lstStyle/>
                    <a:p>
                      <a:pPr algn="ctr">
                        <a:spcAft>
                          <a:spcPts val="0"/>
                        </a:spcAft>
                      </a:pPr>
                      <a:r>
                        <a:rPr lang="es-AR" sz="1800" dirty="0">
                          <a:solidFill>
                            <a:srgbClr val="000000"/>
                          </a:solidFill>
                          <a:effectLst/>
                          <a:latin typeface="Calibri"/>
                          <a:ea typeface="Times New Roman"/>
                          <a:cs typeface="Calibri"/>
                        </a:rPr>
                        <a:t>Argentina</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0,6</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0,3</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0,4</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0,4</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48">
                <a:tc>
                  <a:txBody>
                    <a:bodyPr/>
                    <a:lstStyle/>
                    <a:p>
                      <a:pPr algn="ctr">
                        <a:spcAft>
                          <a:spcPts val="0"/>
                        </a:spcAft>
                      </a:pPr>
                      <a:r>
                        <a:rPr lang="es-AR" sz="1800" dirty="0">
                          <a:solidFill>
                            <a:srgbClr val="000000"/>
                          </a:solidFill>
                          <a:effectLst/>
                          <a:latin typeface="Calibri"/>
                          <a:ea typeface="Times New Roman"/>
                          <a:cs typeface="Calibri"/>
                        </a:rPr>
                        <a:t>Brasil</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0,4</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0,4</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0,4</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0,6</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48">
                <a:tc>
                  <a:txBody>
                    <a:bodyPr/>
                    <a:lstStyle/>
                    <a:p>
                      <a:pPr algn="ctr">
                        <a:spcAft>
                          <a:spcPts val="0"/>
                        </a:spcAft>
                      </a:pPr>
                      <a:r>
                        <a:rPr lang="es-AR" sz="1800" dirty="0">
                          <a:solidFill>
                            <a:srgbClr val="000000"/>
                          </a:solidFill>
                          <a:effectLst/>
                          <a:latin typeface="Calibri"/>
                          <a:ea typeface="Times New Roman"/>
                          <a:cs typeface="Calibri"/>
                        </a:rPr>
                        <a:t>Chile</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0,6</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0,6</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0,7</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0,7</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0,7</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48">
                <a:tc>
                  <a:txBody>
                    <a:bodyPr/>
                    <a:lstStyle/>
                    <a:p>
                      <a:pPr algn="ctr">
                        <a:spcAft>
                          <a:spcPts val="0"/>
                        </a:spcAft>
                      </a:pPr>
                      <a:r>
                        <a:rPr lang="es-AR" sz="1800" dirty="0">
                          <a:solidFill>
                            <a:srgbClr val="000000"/>
                          </a:solidFill>
                          <a:effectLst/>
                          <a:latin typeface="Calibri"/>
                          <a:ea typeface="Times New Roman"/>
                          <a:cs typeface="Calibri"/>
                        </a:rPr>
                        <a:t>Costa Rica</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0,1</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0,1</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0,3</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0,3</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0,3</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48">
                <a:tc>
                  <a:txBody>
                    <a:bodyPr/>
                    <a:lstStyle/>
                    <a:p>
                      <a:pPr algn="ctr">
                        <a:spcAft>
                          <a:spcPts val="0"/>
                        </a:spcAft>
                      </a:pPr>
                      <a:r>
                        <a:rPr lang="es-AR" sz="1800" dirty="0">
                          <a:solidFill>
                            <a:srgbClr val="000000"/>
                          </a:solidFill>
                          <a:effectLst/>
                          <a:latin typeface="Calibri"/>
                          <a:ea typeface="Times New Roman"/>
                          <a:cs typeface="Calibri"/>
                        </a:rPr>
                        <a:t>Colombia</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0,4</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0,5</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0,8</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0,8</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48">
                <a:tc>
                  <a:txBody>
                    <a:bodyPr/>
                    <a:lstStyle/>
                    <a:p>
                      <a:pPr algn="ctr">
                        <a:spcAft>
                          <a:spcPts val="0"/>
                        </a:spcAft>
                      </a:pPr>
                      <a:r>
                        <a:rPr lang="es-AR" sz="1800" dirty="0">
                          <a:solidFill>
                            <a:srgbClr val="000000"/>
                          </a:solidFill>
                          <a:effectLst/>
                          <a:latin typeface="Calibri"/>
                          <a:ea typeface="Times New Roman"/>
                          <a:cs typeface="Calibri"/>
                        </a:rPr>
                        <a:t>Ecuador</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0,1</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0,1</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48">
                <a:tc>
                  <a:txBody>
                    <a:bodyPr/>
                    <a:lstStyle/>
                    <a:p>
                      <a:pPr algn="ctr">
                        <a:spcAft>
                          <a:spcPts val="0"/>
                        </a:spcAft>
                      </a:pPr>
                      <a:r>
                        <a:rPr lang="es-AR" sz="1800" dirty="0">
                          <a:solidFill>
                            <a:srgbClr val="000000"/>
                          </a:solidFill>
                          <a:effectLst/>
                          <a:latin typeface="Calibri"/>
                          <a:ea typeface="Times New Roman"/>
                          <a:cs typeface="Calibri"/>
                        </a:rPr>
                        <a:t>México</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48">
                <a:tc>
                  <a:txBody>
                    <a:bodyPr/>
                    <a:lstStyle/>
                    <a:p>
                      <a:pPr algn="ctr">
                        <a:spcAft>
                          <a:spcPts val="0"/>
                        </a:spcAft>
                      </a:pPr>
                      <a:r>
                        <a:rPr lang="es-AR" sz="1800" dirty="0">
                          <a:solidFill>
                            <a:srgbClr val="000000"/>
                          </a:solidFill>
                          <a:effectLst/>
                          <a:latin typeface="Calibri"/>
                          <a:ea typeface="Times New Roman"/>
                          <a:cs typeface="Calibri"/>
                        </a:rPr>
                        <a:t>Perú</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0,2</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0,2</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48">
                <a:tc>
                  <a:txBody>
                    <a:bodyPr/>
                    <a:lstStyle/>
                    <a:p>
                      <a:pPr algn="ctr">
                        <a:spcAft>
                          <a:spcPts val="0"/>
                        </a:spcAft>
                      </a:pPr>
                      <a:r>
                        <a:rPr lang="es-AR" sz="1800" dirty="0">
                          <a:solidFill>
                            <a:srgbClr val="000000"/>
                          </a:solidFill>
                          <a:effectLst/>
                          <a:latin typeface="Calibri"/>
                          <a:ea typeface="Times New Roman"/>
                          <a:cs typeface="Calibri"/>
                        </a:rPr>
                        <a:t>Uruguay</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0,6</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0,9</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0,9</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1,1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a:solidFill>
                            <a:srgbClr val="000000"/>
                          </a:solidFill>
                          <a:effectLst/>
                          <a:latin typeface="Calibri"/>
                          <a:ea typeface="Times New Roman"/>
                          <a:cs typeface="Calibri"/>
                        </a:rPr>
                        <a:t>1,1</a:t>
                      </a:r>
                      <a:endParaRPr lang="es-AR" sz="20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0,9</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0,8</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5" name="4 CuadroTexto"/>
          <p:cNvSpPr txBox="1"/>
          <p:nvPr/>
        </p:nvSpPr>
        <p:spPr>
          <a:xfrm>
            <a:off x="899592" y="6433591"/>
            <a:ext cx="6696744" cy="307777"/>
          </a:xfrm>
          <a:prstGeom prst="rect">
            <a:avLst/>
          </a:prstGeom>
          <a:noFill/>
        </p:spPr>
        <p:txBody>
          <a:bodyPr wrap="square" rtlCol="0">
            <a:spAutoFit/>
          </a:bodyPr>
          <a:lstStyle/>
          <a:p>
            <a:r>
              <a:rPr lang="es-AR" sz="1400" dirty="0"/>
              <a:t>Fuente: </a:t>
            </a:r>
            <a:r>
              <a:rPr lang="en-US" sz="1400" dirty="0"/>
              <a:t>Revenue Statistics (OECD, CEPAL, CIAT, BID, 2018)</a:t>
            </a:r>
            <a:endParaRPr lang="es-AR" sz="1400" dirty="0"/>
          </a:p>
        </p:txBody>
      </p:sp>
    </p:spTree>
    <p:extLst>
      <p:ext uri="{BB962C8B-B14F-4D97-AF65-F5344CB8AC3E}">
        <p14:creationId xmlns:p14="http://schemas.microsoft.com/office/powerpoint/2010/main" val="152283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686800" cy="972344"/>
          </a:xfrm>
        </p:spPr>
        <p:txBody>
          <a:bodyPr>
            <a:noAutofit/>
          </a:bodyPr>
          <a:lstStyle/>
          <a:p>
            <a:r>
              <a:rPr lang="es-AR" sz="3000" dirty="0">
                <a:solidFill>
                  <a:srgbClr val="002060"/>
                </a:solidFill>
                <a:ea typeface="+mn-ea"/>
                <a:cs typeface="+mn-cs"/>
              </a:rPr>
              <a:t>….. </a:t>
            </a:r>
            <a:r>
              <a:rPr lang="es-AR" sz="2800" kern="0" dirty="0">
                <a:solidFill>
                  <a:srgbClr val="000066"/>
                </a:solidFill>
                <a:latin typeface="Cambria" pitchFamily="18" charset="0"/>
              </a:rPr>
              <a:t>y muy debajo del potencial de los impuestos sobre la propiedad inmueble (IPI)</a:t>
            </a:r>
          </a:p>
        </p:txBody>
      </p:sp>
      <p:sp>
        <p:nvSpPr>
          <p:cNvPr id="3" name="2 CuadroTexto"/>
          <p:cNvSpPr txBox="1"/>
          <p:nvPr/>
        </p:nvSpPr>
        <p:spPr>
          <a:xfrm>
            <a:off x="1115616" y="1136938"/>
            <a:ext cx="6840760" cy="707886"/>
          </a:xfrm>
          <a:prstGeom prst="rect">
            <a:avLst/>
          </a:prstGeom>
          <a:noFill/>
        </p:spPr>
        <p:txBody>
          <a:bodyPr wrap="square" rtlCol="0">
            <a:spAutoFit/>
          </a:bodyPr>
          <a:lstStyle/>
          <a:p>
            <a:pPr algn="ctr"/>
            <a:r>
              <a:rPr lang="es-AR" sz="2000" b="1" dirty="0"/>
              <a:t>Estimaciones de ingresos potenciales de impuesto a la propiedad (%PIB). Países seleccionados</a:t>
            </a:r>
          </a:p>
        </p:txBody>
      </p:sp>
      <p:graphicFrame>
        <p:nvGraphicFramePr>
          <p:cNvPr id="4" name="3 Tabla"/>
          <p:cNvGraphicFramePr>
            <a:graphicFrameLocks noGrp="1"/>
          </p:cNvGraphicFramePr>
          <p:nvPr/>
        </p:nvGraphicFramePr>
        <p:xfrm>
          <a:off x="1527754" y="1988840"/>
          <a:ext cx="5893155" cy="4121616"/>
        </p:xfrm>
        <a:graphic>
          <a:graphicData uri="http://schemas.openxmlformats.org/drawingml/2006/table">
            <a:tbl>
              <a:tblPr firstRow="1" firstCol="1" bandRow="1"/>
              <a:tblGrid>
                <a:gridCol w="1321559">
                  <a:extLst>
                    <a:ext uri="{9D8B030D-6E8A-4147-A177-3AD203B41FA5}">
                      <a16:colId xmlns:a16="http://schemas.microsoft.com/office/drawing/2014/main" val="20000"/>
                    </a:ext>
                  </a:extLst>
                </a:gridCol>
                <a:gridCol w="2051316">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432048">
                <a:tc>
                  <a:txBody>
                    <a:bodyPr/>
                    <a:lstStyle/>
                    <a:p>
                      <a:pPr algn="ctr">
                        <a:spcAft>
                          <a:spcPts val="0"/>
                        </a:spcAft>
                      </a:pPr>
                      <a:r>
                        <a:rPr lang="es-AR" sz="1800" dirty="0">
                          <a:solidFill>
                            <a:srgbClr val="000000"/>
                          </a:solidFill>
                          <a:effectLst/>
                          <a:latin typeface="Calibri"/>
                          <a:ea typeface="Times New Roman"/>
                          <a:cs typeface="Calibri"/>
                        </a:rPr>
                        <a:t>País</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Ingresos potenciales Metodología </a:t>
                      </a:r>
                      <a:r>
                        <a:rPr lang="es-AR" sz="1800" dirty="0" err="1">
                          <a:solidFill>
                            <a:srgbClr val="000000"/>
                          </a:solidFill>
                          <a:effectLst/>
                          <a:latin typeface="Calibri"/>
                          <a:ea typeface="Times New Roman"/>
                          <a:cs typeface="Calibri"/>
                        </a:rPr>
                        <a:t>Bahl</a:t>
                      </a:r>
                      <a:r>
                        <a:rPr lang="es-AR" sz="1800" dirty="0">
                          <a:solidFill>
                            <a:srgbClr val="000000"/>
                          </a:solidFill>
                          <a:effectLst/>
                          <a:latin typeface="Calibri"/>
                          <a:ea typeface="Times New Roman"/>
                          <a:cs typeface="Calibri"/>
                        </a:rPr>
                        <a:t>-Wallace (2008)</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mn-lt"/>
                          <a:ea typeface="Times New Roman"/>
                          <a:cs typeface="Calibri"/>
                        </a:rPr>
                        <a:t>Ingresos potenciales exceptuando propiedades sin acceso a servicios</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2048">
                <a:tc>
                  <a:txBody>
                    <a:bodyPr/>
                    <a:lstStyle/>
                    <a:p>
                      <a:pPr algn="ctr">
                        <a:spcAft>
                          <a:spcPts val="0"/>
                        </a:spcAft>
                      </a:pPr>
                      <a:r>
                        <a:rPr lang="es-AR" sz="1800" dirty="0">
                          <a:solidFill>
                            <a:srgbClr val="000000"/>
                          </a:solidFill>
                          <a:effectLst/>
                          <a:latin typeface="Calibri"/>
                          <a:ea typeface="Times New Roman"/>
                          <a:cs typeface="Calibri"/>
                        </a:rPr>
                        <a:t>Argentina</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2,78</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2,5</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48">
                <a:tc>
                  <a:txBody>
                    <a:bodyPr/>
                    <a:lstStyle/>
                    <a:p>
                      <a:pPr algn="ctr">
                        <a:spcAft>
                          <a:spcPts val="0"/>
                        </a:spcAft>
                      </a:pPr>
                      <a:r>
                        <a:rPr lang="es-AR" sz="1800" dirty="0">
                          <a:solidFill>
                            <a:srgbClr val="000000"/>
                          </a:solidFill>
                          <a:effectLst/>
                          <a:latin typeface="Calibri"/>
                          <a:ea typeface="Times New Roman"/>
                          <a:cs typeface="Calibri"/>
                        </a:rPr>
                        <a:t>Bolivia </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3,16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2,7</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48">
                <a:tc>
                  <a:txBody>
                    <a:bodyPr/>
                    <a:lstStyle/>
                    <a:p>
                      <a:pPr algn="ctr">
                        <a:spcAft>
                          <a:spcPts val="0"/>
                        </a:spcAft>
                      </a:pPr>
                      <a:r>
                        <a:rPr lang="es-AR" sz="1800" dirty="0">
                          <a:solidFill>
                            <a:srgbClr val="000000"/>
                          </a:solidFill>
                          <a:effectLst/>
                          <a:latin typeface="Calibri"/>
                          <a:ea typeface="Times New Roman"/>
                          <a:cs typeface="Calibri"/>
                        </a:rPr>
                        <a:t>Chile</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2,5</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2,4</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48">
                <a:tc>
                  <a:txBody>
                    <a:bodyPr/>
                    <a:lstStyle/>
                    <a:p>
                      <a:pPr algn="ctr">
                        <a:spcAft>
                          <a:spcPts val="0"/>
                        </a:spcAft>
                      </a:pPr>
                      <a:r>
                        <a:rPr lang="es-AR" sz="1800" dirty="0">
                          <a:solidFill>
                            <a:srgbClr val="000000"/>
                          </a:solidFill>
                          <a:effectLst/>
                          <a:latin typeface="Calibri"/>
                          <a:ea typeface="Times New Roman"/>
                          <a:cs typeface="Calibri"/>
                        </a:rPr>
                        <a:t>Colombia</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4,71</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4,4</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48">
                <a:tc>
                  <a:txBody>
                    <a:bodyPr/>
                    <a:lstStyle/>
                    <a:p>
                      <a:pPr algn="ctr">
                        <a:spcAft>
                          <a:spcPts val="0"/>
                        </a:spcAft>
                      </a:pPr>
                      <a:r>
                        <a:rPr lang="es-AR" sz="1800" dirty="0">
                          <a:solidFill>
                            <a:srgbClr val="000000"/>
                          </a:solidFill>
                          <a:effectLst/>
                          <a:latin typeface="Calibri"/>
                          <a:ea typeface="Times New Roman"/>
                          <a:cs typeface="Calibri"/>
                        </a:rPr>
                        <a:t>Ecuador</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5,03</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4,7</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48">
                <a:tc>
                  <a:txBody>
                    <a:bodyPr/>
                    <a:lstStyle/>
                    <a:p>
                      <a:pPr algn="ctr">
                        <a:spcAft>
                          <a:spcPts val="0"/>
                        </a:spcAft>
                      </a:pPr>
                      <a:r>
                        <a:rPr lang="es-AR" sz="1800" dirty="0">
                          <a:solidFill>
                            <a:srgbClr val="000000"/>
                          </a:solidFill>
                          <a:effectLst/>
                          <a:latin typeface="Calibri"/>
                          <a:ea typeface="Times New Roman"/>
                          <a:cs typeface="Calibri"/>
                        </a:rPr>
                        <a:t>Perú</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3,13</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2,6</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48">
                <a:tc>
                  <a:txBody>
                    <a:bodyPr/>
                    <a:lstStyle/>
                    <a:p>
                      <a:pPr algn="ctr">
                        <a:spcAft>
                          <a:spcPts val="0"/>
                        </a:spcAft>
                      </a:pPr>
                      <a:r>
                        <a:rPr lang="es-AR" sz="1800" dirty="0">
                          <a:solidFill>
                            <a:srgbClr val="000000"/>
                          </a:solidFill>
                          <a:effectLst/>
                          <a:latin typeface="Calibri"/>
                          <a:ea typeface="Times New Roman"/>
                          <a:cs typeface="Calibri"/>
                        </a:rPr>
                        <a:t>Venezuela</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2,79</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AR" sz="1800" dirty="0">
                          <a:solidFill>
                            <a:srgbClr val="000000"/>
                          </a:solidFill>
                          <a:effectLst/>
                          <a:latin typeface="Calibri"/>
                          <a:ea typeface="Times New Roman"/>
                          <a:cs typeface="Calibri"/>
                        </a:rPr>
                        <a:t>2,5</a:t>
                      </a:r>
                      <a:endParaRPr lang="es-AR"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6" name="4 CuadroTexto">
            <a:extLst>
              <a:ext uri="{FF2B5EF4-FFF2-40B4-BE49-F238E27FC236}">
                <a16:creationId xmlns:a16="http://schemas.microsoft.com/office/drawing/2014/main" id="{CF5E1CF9-FF30-4C60-8A72-9DDE37B3D423}"/>
              </a:ext>
            </a:extLst>
          </p:cNvPr>
          <p:cNvSpPr txBox="1"/>
          <p:nvPr/>
        </p:nvSpPr>
        <p:spPr>
          <a:xfrm>
            <a:off x="1527754" y="6283881"/>
            <a:ext cx="6696744" cy="307777"/>
          </a:xfrm>
          <a:prstGeom prst="rect">
            <a:avLst/>
          </a:prstGeom>
          <a:noFill/>
        </p:spPr>
        <p:txBody>
          <a:bodyPr wrap="square" rtlCol="0">
            <a:spAutoFit/>
          </a:bodyPr>
          <a:lstStyle/>
          <a:p>
            <a:r>
              <a:rPr lang="es-AR" sz="1400" dirty="0"/>
              <a:t>Fuente: Ahmad, Brosio y Jimenez 2019</a:t>
            </a:r>
          </a:p>
        </p:txBody>
      </p:sp>
    </p:spTree>
    <p:extLst>
      <p:ext uri="{BB962C8B-B14F-4D97-AF65-F5344CB8AC3E}">
        <p14:creationId xmlns:p14="http://schemas.microsoft.com/office/powerpoint/2010/main" val="423526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274638"/>
            <a:ext cx="7924800" cy="634082"/>
          </a:xfrm>
        </p:spPr>
        <p:txBody>
          <a:bodyPr vert="horz" lIns="91440" tIns="45720" rIns="91440" bIns="45720" rtlCol="0" anchor="ctr">
            <a:noAutofit/>
          </a:bodyPr>
          <a:lstStyle/>
          <a:p>
            <a:r>
              <a:rPr lang="es-AR" sz="3600" b="1" dirty="0">
                <a:solidFill>
                  <a:schemeClr val="accent1"/>
                </a:solidFill>
              </a:rPr>
              <a:t> </a:t>
            </a:r>
            <a:r>
              <a:rPr lang="es-AR" sz="2800" kern="0" dirty="0">
                <a:solidFill>
                  <a:srgbClr val="000066"/>
                </a:solidFill>
                <a:latin typeface="Cambria" pitchFamily="18" charset="0"/>
              </a:rPr>
              <a:t>Como revitalizar el impuesto sobre la propiedad inmueble en América Latina? </a:t>
            </a:r>
          </a:p>
        </p:txBody>
      </p:sp>
      <p:sp>
        <p:nvSpPr>
          <p:cNvPr id="8" name="Content Placeholder 7"/>
          <p:cNvSpPr>
            <a:spLocks noGrp="1"/>
          </p:cNvSpPr>
          <p:nvPr>
            <p:ph idx="1"/>
          </p:nvPr>
        </p:nvSpPr>
        <p:spPr>
          <a:xfrm>
            <a:off x="762000" y="1208784"/>
            <a:ext cx="8623176" cy="5346700"/>
          </a:xfrm>
        </p:spPr>
        <p:txBody>
          <a:bodyPr>
            <a:normAutofit/>
          </a:bodyPr>
          <a:lstStyle/>
          <a:p>
            <a:pPr marL="0" indent="0">
              <a:buNone/>
            </a:pPr>
            <a:r>
              <a:rPr lang="es-AR" sz="2400" dirty="0">
                <a:cs typeface="Avenir Book"/>
              </a:rPr>
              <a:t>Requiere</a:t>
            </a:r>
          </a:p>
          <a:p>
            <a:pPr>
              <a:buFont typeface="Wingdings" pitchFamily="2" charset="2"/>
              <a:buChar char="ü"/>
            </a:pPr>
            <a:r>
              <a:rPr lang="es-AR" sz="2400" dirty="0">
                <a:cs typeface="Avenir Book"/>
              </a:rPr>
              <a:t>Elecciones estratégicas con respecto a:</a:t>
            </a:r>
          </a:p>
          <a:p>
            <a:pPr marL="714375"/>
            <a:r>
              <a:rPr lang="es-AR" sz="2200" dirty="0">
                <a:cs typeface="Avenir Book"/>
              </a:rPr>
              <a:t>el tipo de instrumento utilizado,</a:t>
            </a:r>
          </a:p>
          <a:p>
            <a:pPr marL="714375"/>
            <a:r>
              <a:rPr lang="es-AR" sz="2200" dirty="0">
                <a:cs typeface="Avenir Book"/>
              </a:rPr>
              <a:t>la selección del contribuyente, y</a:t>
            </a:r>
          </a:p>
          <a:p>
            <a:pPr marL="714375"/>
            <a:r>
              <a:rPr lang="es-AR" sz="2200" dirty="0">
                <a:cs typeface="Avenir Book"/>
              </a:rPr>
              <a:t>el método de administración y recaudación.</a:t>
            </a:r>
          </a:p>
          <a:p>
            <a:pPr marL="371475" indent="0">
              <a:buNone/>
            </a:pPr>
            <a:endParaRPr lang="es-AR" sz="2200" dirty="0">
              <a:cs typeface="Avenir Book"/>
            </a:endParaRPr>
          </a:p>
          <a:p>
            <a:pPr>
              <a:buFont typeface="Wingdings" pitchFamily="2" charset="2"/>
              <a:buChar char="ü"/>
            </a:pPr>
            <a:r>
              <a:rPr lang="es-AR" sz="2400" dirty="0">
                <a:cs typeface="Avenir Book"/>
              </a:rPr>
              <a:t>Con una cuidadosa consideración de las siguiente restricciones:</a:t>
            </a:r>
          </a:p>
          <a:p>
            <a:pPr marL="714375"/>
            <a:r>
              <a:rPr lang="es-AR" sz="2200" dirty="0">
                <a:cs typeface="Avenir Book"/>
              </a:rPr>
              <a:t>facilitar el cumplimiento,</a:t>
            </a:r>
          </a:p>
          <a:p>
            <a:pPr marL="714375"/>
            <a:r>
              <a:rPr lang="es-AR" sz="2200" dirty="0">
                <a:cs typeface="Avenir Book"/>
              </a:rPr>
              <a:t>limitar la oposición política,</a:t>
            </a:r>
          </a:p>
          <a:p>
            <a:pPr marL="714375"/>
            <a:r>
              <a:rPr lang="es-AR" sz="2200" dirty="0">
                <a:cs typeface="Avenir Book"/>
              </a:rPr>
              <a:t>explotar el potencial de recaudación del impuesto, </a:t>
            </a:r>
          </a:p>
          <a:p>
            <a:pPr marL="714375"/>
            <a:r>
              <a:rPr lang="es-AR" sz="2200" dirty="0">
                <a:cs typeface="Avenir Book"/>
              </a:rPr>
              <a:t>articularlo con los sistemas de transferencias IIGG</a:t>
            </a:r>
          </a:p>
          <a:p>
            <a:pPr marL="714375"/>
            <a:r>
              <a:rPr lang="es-AR" sz="2200" dirty="0">
                <a:cs typeface="Avenir Book"/>
              </a:rPr>
              <a:t>considerar los costos de administración y recaudación.</a:t>
            </a:r>
            <a:endParaRPr lang="en-US" sz="2200" dirty="0">
              <a:cs typeface="Avenir Book"/>
            </a:endParaRPr>
          </a:p>
          <a:p>
            <a:endParaRPr lang="en-US" sz="2400" dirty="0">
              <a:cs typeface="Avenir Book"/>
            </a:endParaRPr>
          </a:p>
        </p:txBody>
      </p:sp>
    </p:spTree>
    <p:extLst>
      <p:ext uri="{BB962C8B-B14F-4D97-AF65-F5344CB8AC3E}">
        <p14:creationId xmlns:p14="http://schemas.microsoft.com/office/powerpoint/2010/main" val="267058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74638"/>
            <a:ext cx="8229600" cy="715962"/>
          </a:xfrm>
        </p:spPr>
        <p:txBody>
          <a:bodyPr/>
          <a:lstStyle/>
          <a:p>
            <a:r>
              <a:rPr lang="es-ES" kern="0" dirty="0">
                <a:solidFill>
                  <a:srgbClr val="000066"/>
                </a:solidFill>
                <a:latin typeface="Cambria" pitchFamily="18" charset="0"/>
              </a:rPr>
              <a:t>El endeudamiento </a:t>
            </a:r>
            <a:r>
              <a:rPr lang="es-ES" kern="0" dirty="0" err="1">
                <a:solidFill>
                  <a:srgbClr val="000066"/>
                </a:solidFill>
                <a:latin typeface="Cambria" pitchFamily="18" charset="0"/>
              </a:rPr>
              <a:t>sub-nacional</a:t>
            </a:r>
            <a:br>
              <a:rPr lang="es-ES" kern="0" dirty="0">
                <a:solidFill>
                  <a:srgbClr val="000066"/>
                </a:solidFill>
                <a:latin typeface="Cambria" pitchFamily="18" charset="0"/>
              </a:rPr>
            </a:br>
            <a:endParaRPr lang="es-ES" kern="0" dirty="0">
              <a:solidFill>
                <a:srgbClr val="000066"/>
              </a:solidFill>
              <a:latin typeface="Cambria" pitchFamily="18" charset="0"/>
            </a:endParaRPr>
          </a:p>
        </p:txBody>
      </p:sp>
      <p:sp>
        <p:nvSpPr>
          <p:cNvPr id="48131" name="Rectangle 3"/>
          <p:cNvSpPr>
            <a:spLocks noGrp="1" noChangeArrowheads="1"/>
          </p:cNvSpPr>
          <p:nvPr>
            <p:ph idx="1"/>
          </p:nvPr>
        </p:nvSpPr>
        <p:spPr>
          <a:xfrm>
            <a:off x="762000" y="1166018"/>
            <a:ext cx="8229600" cy="4525963"/>
          </a:xfrm>
        </p:spPr>
        <p:txBody>
          <a:bodyPr/>
          <a:lstStyle/>
          <a:p>
            <a:r>
              <a:rPr lang="es-MX" sz="2400" dirty="0"/>
              <a:t>La responsabilidad de financiar importantes gastos en programas sociales e infraestructura ha obligado a los gobiernos sub nacionales a recurrir al endeudamiento, el cual toma distintas formas, desde préstamos bancarios hasta endeudamiento externo, pudiendo ser de forma directa o a través del GC. </a:t>
            </a:r>
            <a:endParaRPr lang="en-US" sz="2400" dirty="0"/>
          </a:p>
          <a:p>
            <a:r>
              <a:rPr lang="es-MX" sz="2400" dirty="0"/>
              <a:t>Si bien existen beneficios en el endeudamiento – en términos de espacio fiscal, equidad intergeneracional y desarrollo de mercados de capital domésticos, </a:t>
            </a:r>
          </a:p>
          <a:p>
            <a:r>
              <a:rPr lang="es-MX" sz="2400" dirty="0" err="1"/>
              <a:t>tambien</a:t>
            </a:r>
            <a:r>
              <a:rPr lang="es-MX" sz="2400" dirty="0"/>
              <a:t> existen algunos riesgos de que el uso libre del recurso para financiar la deuda tenga como consecuencia la tensión fiscal sub nacional e incluso crisis de endeudamiento.</a:t>
            </a:r>
          </a:p>
          <a:p>
            <a:r>
              <a:rPr lang="es-MX" sz="2400" dirty="0"/>
              <a:t>Para evitar esto, la mayoría de los países cuenta con un marco regulatorio estricto sobre los préstamos a nivel sub nacional; </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60337"/>
            <a:ext cx="8229600" cy="1143000"/>
          </a:xfrm>
        </p:spPr>
        <p:txBody>
          <a:bodyPr/>
          <a:lstStyle/>
          <a:p>
            <a:r>
              <a:rPr lang="es-ES" kern="0" dirty="0">
                <a:solidFill>
                  <a:srgbClr val="000066"/>
                </a:solidFill>
                <a:latin typeface="Cambria" pitchFamily="18" charset="0"/>
              </a:rPr>
              <a:t>El endeudamiento sub-nacional:</a:t>
            </a:r>
            <a:br>
              <a:rPr lang="es-ES" kern="0" dirty="0">
                <a:solidFill>
                  <a:srgbClr val="000066"/>
                </a:solidFill>
                <a:latin typeface="Cambria" pitchFamily="18" charset="0"/>
              </a:rPr>
            </a:br>
            <a:r>
              <a:rPr lang="es-ES" kern="0" dirty="0">
                <a:solidFill>
                  <a:srgbClr val="000066"/>
                </a:solidFill>
                <a:latin typeface="Cambria" pitchFamily="18" charset="0"/>
              </a:rPr>
              <a:t>Evolución en los últimos años</a:t>
            </a:r>
          </a:p>
        </p:txBody>
      </p:sp>
      <p:sp>
        <p:nvSpPr>
          <p:cNvPr id="48131" name="Rectangle 3"/>
          <p:cNvSpPr>
            <a:spLocks noGrp="1" noChangeArrowheads="1"/>
          </p:cNvSpPr>
          <p:nvPr>
            <p:ph idx="1"/>
          </p:nvPr>
        </p:nvSpPr>
        <p:spPr/>
        <p:txBody>
          <a:bodyPr/>
          <a:lstStyle/>
          <a:p>
            <a:r>
              <a:rPr lang="es-ES" sz="2400" dirty="0"/>
              <a:t>Desde mediados de los años 90 a la fecha se observan dos períodos (deuda en términos del PIB): fuerte crecimiento hasta el año 2002 en los 5 casos observados y posterior descenso debido a mayor tasa de crecimiento de la región y mayores controles.</a:t>
            </a:r>
          </a:p>
          <a:p>
            <a:r>
              <a:rPr lang="es-ES" sz="2400" dirty="0"/>
              <a:t>Argentina y Brasil han liderado esta evolución, y es especialmente en el primero de ellos donde el endeudamiento subnacional más que se duplicó entre 1996 y 2002.</a:t>
            </a:r>
          </a:p>
          <a:p>
            <a:r>
              <a:rPr lang="es-ES" sz="2400" dirty="0"/>
              <a:t>A la fecha, aún los niveles de Argentina y Brasil continúan siendo elevados (9% y 13% del PIB) y, respecto a la deuda del Sector Público, representan el 16% y el 30% respectivamente.</a:t>
            </a:r>
          </a:p>
        </p:txBody>
      </p:sp>
    </p:spTree>
    <p:extLst>
      <p:ext uri="{BB962C8B-B14F-4D97-AF65-F5344CB8AC3E}">
        <p14:creationId xmlns:p14="http://schemas.microsoft.com/office/powerpoint/2010/main" val="250692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fontScale="97500"/>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Motivaciones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y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objetivos</a:t>
            </a:r>
            <a:endPar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endParaRPr>
          </a:p>
        </p:txBody>
      </p:sp>
      <p:sp>
        <p:nvSpPr>
          <p:cNvPr id="7" name="Content Placeholder 2"/>
          <p:cNvSpPr txBox="1">
            <a:spLocks/>
          </p:cNvSpPr>
          <p:nvPr/>
        </p:nvSpPr>
        <p:spPr>
          <a:xfrm>
            <a:off x="879088" y="1057082"/>
            <a:ext cx="8229600" cy="5791200"/>
          </a:xfrm>
          <a:prstGeom prst="rect">
            <a:avLst/>
          </a:prstGeom>
        </p:spPr>
        <p:txBody>
          <a:bodyPr>
            <a:normAutofit fontScale="77500" lnSpcReduction="20000"/>
          </a:bodyPr>
          <a:lstStyle/>
          <a:p>
            <a:pPr marL="114300" indent="-342900" eaLnBrk="0" fontAlgn="base" hangingPunct="0">
              <a:spcBef>
                <a:spcPct val="20000"/>
              </a:spcBef>
              <a:spcAft>
                <a:spcPct val="0"/>
              </a:spcAft>
              <a:buClr>
                <a:srgbClr val="000099"/>
              </a:buClr>
              <a:buSzPct val="90000"/>
              <a:buFont typeface="Wingdings" pitchFamily="2" charset="2"/>
              <a:buChar char="§"/>
              <a:defRPr/>
            </a:pPr>
            <a:r>
              <a:rPr lang="es-CL" sz="2900" kern="0" dirty="0">
                <a:latin typeface="Cambria" pitchFamily="18" charset="0"/>
              </a:rPr>
              <a:t>La preocupación por el financiamiento urbano sostenible es un tema central de la Nueva Agenda Urbana y de la Agenda 203</a:t>
            </a:r>
          </a:p>
          <a:p>
            <a:pPr marL="114300" indent="-342900" eaLnBrk="0" fontAlgn="base" hangingPunct="0">
              <a:spcBef>
                <a:spcPct val="20000"/>
              </a:spcBef>
              <a:spcAft>
                <a:spcPct val="0"/>
              </a:spcAft>
              <a:buClr>
                <a:srgbClr val="000099"/>
              </a:buClr>
              <a:buSzPct val="90000"/>
              <a:buFont typeface="Wingdings" pitchFamily="2" charset="2"/>
              <a:buChar char="§"/>
              <a:defRPr/>
            </a:pPr>
            <a:r>
              <a:rPr lang="es-CL" sz="2900" kern="0" dirty="0">
                <a:latin typeface="Cambria" pitchFamily="18" charset="0"/>
              </a:rPr>
              <a:t>En América Latina, esta preocupación se vuelve central, teniendo en cuenta </a:t>
            </a:r>
          </a:p>
          <a:p>
            <a:pPr marL="857250" lvl="2" indent="-457200">
              <a:spcBef>
                <a:spcPts val="600"/>
              </a:spcBef>
              <a:spcAft>
                <a:spcPts val="600"/>
              </a:spcAft>
              <a:buFontTx/>
              <a:buChar char="-"/>
            </a:pPr>
            <a:r>
              <a:rPr lang="es-CL" sz="2900" kern="0" dirty="0">
                <a:latin typeface="Cambria" pitchFamily="18" charset="0"/>
              </a:rPr>
              <a:t>el alto grado de urbanización</a:t>
            </a:r>
          </a:p>
          <a:p>
            <a:pPr marL="857250" lvl="2" indent="-457200">
              <a:spcBef>
                <a:spcPts val="600"/>
              </a:spcBef>
              <a:spcAft>
                <a:spcPts val="600"/>
              </a:spcAft>
              <a:buFontTx/>
              <a:buChar char="-"/>
            </a:pPr>
            <a:r>
              <a:rPr lang="es-CL" sz="2900" kern="0" dirty="0">
                <a:latin typeface="Cambria" pitchFamily="18" charset="0"/>
              </a:rPr>
              <a:t>e</a:t>
            </a:r>
            <a:r>
              <a:rPr lang="es-AR" sz="2900" kern="0" dirty="0" err="1">
                <a:latin typeface="Cambria" pitchFamily="18" charset="0"/>
              </a:rPr>
              <a:t>structural</a:t>
            </a:r>
            <a:r>
              <a:rPr lang="es-AR" sz="2900" kern="0" dirty="0">
                <a:latin typeface="Cambria" pitchFamily="18" charset="0"/>
              </a:rPr>
              <a:t> necesidad de recursos fiscales</a:t>
            </a:r>
          </a:p>
          <a:p>
            <a:pPr marL="857250" lvl="2" indent="-457200">
              <a:spcBef>
                <a:spcPts val="600"/>
              </a:spcBef>
              <a:spcAft>
                <a:spcPts val="600"/>
              </a:spcAft>
              <a:buFontTx/>
              <a:buChar char="-"/>
            </a:pPr>
            <a:r>
              <a:rPr lang="es-AR" sz="2900" kern="0" dirty="0">
                <a:latin typeface="Cambria" pitchFamily="18" charset="0"/>
              </a:rPr>
              <a:t>altas disparidades de capacidad en los gobiernos locales</a:t>
            </a:r>
          </a:p>
          <a:p>
            <a:pPr marL="857250" lvl="2" indent="-457200">
              <a:spcBef>
                <a:spcPts val="600"/>
              </a:spcBef>
              <a:spcAft>
                <a:spcPts val="600"/>
              </a:spcAft>
              <a:buFontTx/>
              <a:buChar char="-"/>
            </a:pPr>
            <a:r>
              <a:rPr lang="es-AR" sz="2900" kern="0" dirty="0">
                <a:latin typeface="Cambria" pitchFamily="18" charset="0"/>
              </a:rPr>
              <a:t>débil capacidad redistributiva de los  sistemas fiscales</a:t>
            </a:r>
          </a:p>
          <a:p>
            <a:pPr indent="-342900" eaLnBrk="0" fontAlgn="base" hangingPunct="0">
              <a:spcBef>
                <a:spcPct val="20000"/>
              </a:spcBef>
              <a:spcAft>
                <a:spcPct val="0"/>
              </a:spcAft>
              <a:buClr>
                <a:srgbClr val="000099"/>
              </a:buClr>
              <a:buSzPct val="90000"/>
              <a:buFont typeface="Wingdings" pitchFamily="2" charset="2"/>
              <a:buChar char="§"/>
              <a:defRPr/>
            </a:pPr>
            <a:r>
              <a:rPr lang="es-CL" sz="2900" kern="0" dirty="0">
                <a:latin typeface="Cambria" pitchFamily="18" charset="0"/>
              </a:rPr>
              <a:t>Es en este contexto en que el análisis de la fiscalidad urbana combinado con las relaciones fiscales intergubernamentales resulta de relevancia debido a que refleja</a:t>
            </a:r>
          </a:p>
          <a:p>
            <a:pPr marL="857250" lvl="2" indent="-457200" fontAlgn="base">
              <a:spcBef>
                <a:spcPts val="600"/>
              </a:spcBef>
              <a:spcAft>
                <a:spcPts val="600"/>
              </a:spcAft>
              <a:buClr>
                <a:srgbClr val="000099"/>
              </a:buClr>
              <a:buSzPct val="90000"/>
              <a:buFontTx/>
              <a:buChar char="-"/>
              <a:defRPr/>
            </a:pPr>
            <a:r>
              <a:rPr lang="es-CL" sz="2800" kern="0" dirty="0">
                <a:latin typeface="Cambria" pitchFamily="18" charset="0"/>
              </a:rPr>
              <a:t>la organización institucional</a:t>
            </a:r>
          </a:p>
          <a:p>
            <a:pPr marL="857250" lvl="2" indent="-457200" fontAlgn="base">
              <a:spcBef>
                <a:spcPts val="600"/>
              </a:spcBef>
              <a:spcAft>
                <a:spcPts val="600"/>
              </a:spcAft>
              <a:buClr>
                <a:srgbClr val="000099"/>
              </a:buClr>
              <a:buSzPct val="90000"/>
              <a:buFontTx/>
              <a:buChar char="-"/>
              <a:defRPr/>
            </a:pPr>
            <a:r>
              <a:rPr lang="es-CL" sz="2800" kern="0" dirty="0">
                <a:latin typeface="Cambria" pitchFamily="18" charset="0"/>
              </a:rPr>
              <a:t>el dispar desarrollo económico y territorial </a:t>
            </a:r>
          </a:p>
          <a:p>
            <a:pPr marL="857250" lvl="2" indent="-457200" fontAlgn="base">
              <a:spcBef>
                <a:spcPts val="600"/>
              </a:spcBef>
              <a:spcAft>
                <a:spcPts val="600"/>
              </a:spcAft>
              <a:buClr>
                <a:srgbClr val="000099"/>
              </a:buClr>
              <a:buSzPct val="90000"/>
              <a:buFontTx/>
              <a:buChar char="-"/>
              <a:defRPr/>
            </a:pPr>
            <a:r>
              <a:rPr lang="es-CL" sz="2800" kern="0" dirty="0">
                <a:latin typeface="Cambria" pitchFamily="18" charset="0"/>
              </a:rPr>
              <a:t>los desequilibrios financieros (ingreso y gasto) entre gobiernos centrales y subnacionales. </a:t>
            </a:r>
          </a:p>
        </p:txBody>
      </p:sp>
    </p:spTree>
    <p:extLst>
      <p:ext uri="{BB962C8B-B14F-4D97-AF65-F5344CB8AC3E}">
        <p14:creationId xmlns:p14="http://schemas.microsoft.com/office/powerpoint/2010/main" val="15754511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9588" y="304800"/>
            <a:ext cx="8494412" cy="723900"/>
          </a:xfrm>
          <a:prstGeom prst="rect">
            <a:avLst/>
          </a:prstGeom>
        </p:spPr>
        <p:txBody>
          <a:bodyPr>
            <a:noAutofit/>
          </a:bodyPr>
          <a:lstStyle/>
          <a:p>
            <a:pPr lvl="0" algn="r" eaLnBrk="0" fontAlgn="base" hangingPunct="0">
              <a:spcBef>
                <a:spcPct val="0"/>
              </a:spcBef>
              <a:spcAft>
                <a:spcPct val="0"/>
              </a:spcAft>
              <a:defRPr/>
            </a:pPr>
            <a:r>
              <a:rPr lang="en-US" sz="2800" b="1" kern="0" dirty="0">
                <a:solidFill>
                  <a:srgbClr val="000066"/>
                </a:solidFill>
                <a:latin typeface="Cambria" pitchFamily="18" charset="0"/>
              </a:rPr>
              <a:t>Si bien la </a:t>
            </a:r>
            <a:r>
              <a:rPr lang="en-US" sz="2800" b="1" kern="0" dirty="0" err="1">
                <a:solidFill>
                  <a:srgbClr val="000066"/>
                </a:solidFill>
                <a:latin typeface="Cambria" pitchFamily="18" charset="0"/>
              </a:rPr>
              <a:t>deuda</a:t>
            </a:r>
            <a:r>
              <a:rPr lang="en-US" sz="2800" b="1" kern="0" dirty="0">
                <a:solidFill>
                  <a:srgbClr val="000066"/>
                </a:solidFill>
                <a:latin typeface="Cambria" pitchFamily="18" charset="0"/>
              </a:rPr>
              <a:t> se </a:t>
            </a:r>
            <a:r>
              <a:rPr lang="en-US" sz="2800" b="1" kern="0" dirty="0" err="1">
                <a:solidFill>
                  <a:srgbClr val="000066"/>
                </a:solidFill>
                <a:latin typeface="Cambria" pitchFamily="18" charset="0"/>
              </a:rPr>
              <a:t>mantiene</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baja</a:t>
            </a:r>
            <a:r>
              <a:rPr lang="en-US" sz="2800" b="1" kern="0" dirty="0">
                <a:solidFill>
                  <a:srgbClr val="000066"/>
                </a:solidFill>
                <a:latin typeface="Cambria" pitchFamily="18" charset="0"/>
              </a:rPr>
              <a:t>, a </a:t>
            </a:r>
            <a:r>
              <a:rPr lang="en-US" sz="2800" b="1" kern="0" dirty="0" err="1">
                <a:solidFill>
                  <a:srgbClr val="000066"/>
                </a:solidFill>
                <a:latin typeface="Cambria" pitchFamily="18" charset="0"/>
              </a:rPr>
              <a:t>partir</a:t>
            </a:r>
            <a:r>
              <a:rPr lang="en-US" sz="2800" b="1" kern="0" dirty="0">
                <a:solidFill>
                  <a:srgbClr val="000066"/>
                </a:solidFill>
                <a:latin typeface="Cambria" pitchFamily="18" charset="0"/>
              </a:rPr>
              <a:t> de 2015 ha </a:t>
            </a:r>
            <a:r>
              <a:rPr lang="en-US" sz="2800" b="1" kern="0" dirty="0" err="1">
                <a:solidFill>
                  <a:srgbClr val="000066"/>
                </a:solidFill>
                <a:latin typeface="Cambria" pitchFamily="18" charset="0"/>
              </a:rPr>
              <a:t>tenido</a:t>
            </a:r>
            <a:r>
              <a:rPr lang="en-US" sz="2800" b="1" kern="0" dirty="0">
                <a:solidFill>
                  <a:srgbClr val="000066"/>
                </a:solidFill>
                <a:latin typeface="Cambria" pitchFamily="18" charset="0"/>
              </a:rPr>
              <a:t> un </a:t>
            </a:r>
            <a:r>
              <a:rPr lang="en-US" sz="2800" b="1" kern="0" dirty="0" err="1">
                <a:solidFill>
                  <a:srgbClr val="000066"/>
                </a:solidFill>
                <a:latin typeface="Cambria" pitchFamily="18" charset="0"/>
              </a:rPr>
              <a:t>importante</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repunte</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despues</a:t>
            </a:r>
            <a:r>
              <a:rPr lang="en-US" sz="2800" b="1" kern="0" dirty="0">
                <a:solidFill>
                  <a:srgbClr val="000066"/>
                </a:solidFill>
                <a:latin typeface="Cambria" pitchFamily="18" charset="0"/>
              </a:rPr>
              <a:t> de </a:t>
            </a:r>
            <a:r>
              <a:rPr lang="en-US" sz="2800" b="1" kern="0" dirty="0" err="1">
                <a:solidFill>
                  <a:srgbClr val="000066"/>
                </a:solidFill>
                <a:latin typeface="Cambria" pitchFamily="18" charset="0"/>
              </a:rPr>
              <a:t>más</a:t>
            </a:r>
            <a:r>
              <a:rPr lang="en-US" sz="2800" b="1" kern="0" dirty="0">
                <a:solidFill>
                  <a:srgbClr val="000066"/>
                </a:solidFill>
                <a:latin typeface="Cambria" pitchFamily="18" charset="0"/>
              </a:rPr>
              <a:t> de una </a:t>
            </a:r>
            <a:r>
              <a:rPr lang="en-US" sz="2800" b="1" kern="0" dirty="0" err="1">
                <a:solidFill>
                  <a:srgbClr val="000066"/>
                </a:solidFill>
                <a:latin typeface="Cambria" pitchFamily="18" charset="0"/>
              </a:rPr>
              <a:t>década</a:t>
            </a:r>
            <a:r>
              <a:rPr lang="en-US" sz="2800" b="1" kern="0" dirty="0">
                <a:solidFill>
                  <a:srgbClr val="000066"/>
                </a:solidFill>
                <a:latin typeface="Cambria" pitchFamily="18" charset="0"/>
              </a:rPr>
              <a:t> de </a:t>
            </a:r>
            <a:r>
              <a:rPr lang="en-US" sz="2800" b="1" kern="0" dirty="0" err="1">
                <a:solidFill>
                  <a:srgbClr val="000066"/>
                </a:solidFill>
                <a:latin typeface="Cambria" pitchFamily="18" charset="0"/>
              </a:rPr>
              <a:t>caída</a:t>
            </a:r>
            <a:r>
              <a:rPr lang="en-US" sz="2800" b="1" kern="0" dirty="0">
                <a:solidFill>
                  <a:srgbClr val="000066"/>
                </a:solidFill>
                <a:latin typeface="Cambria" pitchFamily="18" charset="0"/>
              </a:rPr>
              <a:t> </a:t>
            </a:r>
          </a:p>
        </p:txBody>
      </p:sp>
      <p:sp>
        <p:nvSpPr>
          <p:cNvPr id="4" name="Rectangle 1"/>
          <p:cNvSpPr>
            <a:spLocks noChangeArrowheads="1"/>
          </p:cNvSpPr>
          <p:nvPr/>
        </p:nvSpPr>
        <p:spPr bwMode="auto">
          <a:xfrm>
            <a:off x="649588" y="6400800"/>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sp>
        <p:nvSpPr>
          <p:cNvPr id="3" name="TextBox 2"/>
          <p:cNvSpPr txBox="1"/>
          <p:nvPr/>
        </p:nvSpPr>
        <p:spPr>
          <a:xfrm>
            <a:off x="1240138" y="1648141"/>
            <a:ext cx="7277100" cy="369332"/>
          </a:xfrm>
          <a:prstGeom prst="rect">
            <a:avLst/>
          </a:prstGeom>
          <a:noFill/>
        </p:spPr>
        <p:txBody>
          <a:bodyPr wrap="square" rtlCol="0">
            <a:spAutoFit/>
          </a:bodyPr>
          <a:lstStyle/>
          <a:p>
            <a:pPr algn="ctr"/>
            <a:r>
              <a:rPr lang="en-US" b="1" dirty="0" err="1"/>
              <a:t>Deuda</a:t>
            </a:r>
            <a:r>
              <a:rPr lang="en-US" b="1" dirty="0"/>
              <a:t> </a:t>
            </a:r>
            <a:r>
              <a:rPr lang="en-US" b="1" dirty="0" err="1"/>
              <a:t>pública</a:t>
            </a:r>
            <a:r>
              <a:rPr lang="en-US" b="1" dirty="0"/>
              <a:t> </a:t>
            </a:r>
            <a:r>
              <a:rPr lang="en-US" b="1" dirty="0" err="1"/>
              <a:t>subnacional</a:t>
            </a:r>
            <a:r>
              <a:rPr lang="en-US" b="1" dirty="0"/>
              <a:t> en </a:t>
            </a:r>
            <a:r>
              <a:rPr lang="en-US" b="1" dirty="0" err="1"/>
              <a:t>porcentaje</a:t>
            </a:r>
            <a:r>
              <a:rPr lang="en-US" b="1" dirty="0"/>
              <a:t> del PIB</a:t>
            </a:r>
          </a:p>
        </p:txBody>
      </p:sp>
      <p:graphicFrame>
        <p:nvGraphicFramePr>
          <p:cNvPr id="6" name="Content Placeholder 15">
            <a:extLst>
              <a:ext uri="{FF2B5EF4-FFF2-40B4-BE49-F238E27FC236}">
                <a16:creationId xmlns:a16="http://schemas.microsoft.com/office/drawing/2014/main" id="{711E6958-BBAF-4B4C-A842-BA1838FF6A80}"/>
              </a:ext>
            </a:extLst>
          </p:cNvPr>
          <p:cNvGraphicFramePr>
            <a:graphicFrameLocks/>
          </p:cNvGraphicFramePr>
          <p:nvPr/>
        </p:nvGraphicFramePr>
        <p:xfrm>
          <a:off x="1866900" y="2233982"/>
          <a:ext cx="58674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745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686800" cy="723900"/>
          </a:xfrm>
          <a:prstGeom prst="rect">
            <a:avLst/>
          </a:prstGeom>
        </p:spPr>
        <p:txBody>
          <a:bodyPr>
            <a:noAutofit/>
          </a:bodyPr>
          <a:lstStyle/>
          <a:p>
            <a:pPr lvl="0" algn="r" eaLnBrk="0" fontAlgn="base" hangingPunct="0">
              <a:spcBef>
                <a:spcPct val="0"/>
              </a:spcBef>
              <a:spcAft>
                <a:spcPct val="0"/>
              </a:spcAft>
              <a:defRPr/>
            </a:pPr>
            <a:r>
              <a:rPr lang="en-US" sz="2800" b="1" kern="0" dirty="0">
                <a:solidFill>
                  <a:srgbClr val="000066"/>
                </a:solidFill>
                <a:latin typeface="Cambria" pitchFamily="18" charset="0"/>
              </a:rPr>
              <a:t>Gran parte de la </a:t>
            </a:r>
            <a:r>
              <a:rPr lang="en-US" sz="2800" b="1" kern="0" dirty="0" err="1">
                <a:solidFill>
                  <a:srgbClr val="000066"/>
                </a:solidFill>
                <a:latin typeface="Cambria" pitchFamily="18" charset="0"/>
              </a:rPr>
              <a:t>deuda</a:t>
            </a:r>
            <a:r>
              <a:rPr lang="en-US" sz="2800" b="1" kern="0" dirty="0">
                <a:solidFill>
                  <a:srgbClr val="000066"/>
                </a:solidFill>
                <a:latin typeface="Cambria" pitchFamily="18" charset="0"/>
              </a:rPr>
              <a:t> de los GSN se </a:t>
            </a:r>
            <a:r>
              <a:rPr lang="en-US" sz="2800" b="1" kern="0" dirty="0" err="1">
                <a:solidFill>
                  <a:srgbClr val="000066"/>
                </a:solidFill>
                <a:latin typeface="Cambria" pitchFamily="18" charset="0"/>
              </a:rPr>
              <a:t>mantiene</a:t>
            </a:r>
            <a:r>
              <a:rPr lang="en-US" sz="2800" b="1" kern="0" dirty="0">
                <a:solidFill>
                  <a:srgbClr val="000066"/>
                </a:solidFill>
                <a:latin typeface="Cambria" pitchFamily="18" charset="0"/>
              </a:rPr>
              <a:t> </a:t>
            </a:r>
            <a:r>
              <a:rPr lang="en-US" sz="2800" b="1" kern="0" dirty="0" err="1">
                <a:solidFill>
                  <a:srgbClr val="000066"/>
                </a:solidFill>
                <a:latin typeface="Cambria" pitchFamily="18" charset="0"/>
              </a:rPr>
              <a:t>dentro</a:t>
            </a:r>
            <a:r>
              <a:rPr lang="en-US" sz="2800" b="1" kern="0" dirty="0">
                <a:solidFill>
                  <a:srgbClr val="000066"/>
                </a:solidFill>
                <a:latin typeface="Cambria" pitchFamily="18" charset="0"/>
              </a:rPr>
              <a:t> de la </a:t>
            </a:r>
            <a:r>
              <a:rPr lang="en-US" sz="2800" b="1" kern="0" dirty="0" err="1">
                <a:solidFill>
                  <a:srgbClr val="000066"/>
                </a:solidFill>
                <a:latin typeface="Cambria" pitchFamily="18" charset="0"/>
              </a:rPr>
              <a:t>frontera</a:t>
            </a:r>
            <a:r>
              <a:rPr lang="en-US" sz="2800" b="1" kern="0" dirty="0">
                <a:solidFill>
                  <a:srgbClr val="000066"/>
                </a:solidFill>
                <a:latin typeface="Cambria" pitchFamily="18" charset="0"/>
              </a:rPr>
              <a:t> del sector </a:t>
            </a:r>
            <a:r>
              <a:rPr lang="en-US" sz="2800" b="1" kern="0" dirty="0" err="1">
                <a:solidFill>
                  <a:srgbClr val="000066"/>
                </a:solidFill>
                <a:latin typeface="Cambria" pitchFamily="18" charset="0"/>
              </a:rPr>
              <a:t>publico</a:t>
            </a:r>
            <a:endParaRPr lang="en-US" sz="2800" b="1" kern="0" dirty="0">
              <a:solidFill>
                <a:srgbClr val="000066"/>
              </a:solidFill>
              <a:latin typeface="Cambria" pitchFamily="18" charset="0"/>
            </a:endParaRPr>
          </a:p>
        </p:txBody>
      </p:sp>
      <p:sp>
        <p:nvSpPr>
          <p:cNvPr id="4" name="Rectangle 1"/>
          <p:cNvSpPr>
            <a:spLocks noChangeArrowheads="1"/>
          </p:cNvSpPr>
          <p:nvPr/>
        </p:nvSpPr>
        <p:spPr bwMode="auto">
          <a:xfrm>
            <a:off x="649588" y="6182847"/>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sp>
        <p:nvSpPr>
          <p:cNvPr id="3" name="TextBox 2"/>
          <p:cNvSpPr txBox="1"/>
          <p:nvPr/>
        </p:nvSpPr>
        <p:spPr>
          <a:xfrm>
            <a:off x="1240138" y="1431633"/>
            <a:ext cx="7277100" cy="369332"/>
          </a:xfrm>
          <a:prstGeom prst="rect">
            <a:avLst/>
          </a:prstGeom>
          <a:noFill/>
        </p:spPr>
        <p:txBody>
          <a:bodyPr wrap="square" rtlCol="0">
            <a:spAutoFit/>
          </a:bodyPr>
          <a:lstStyle/>
          <a:p>
            <a:pPr algn="ctr"/>
            <a:r>
              <a:rPr lang="en-US" b="1" dirty="0" err="1"/>
              <a:t>Composición</a:t>
            </a:r>
            <a:r>
              <a:rPr lang="en-US" b="1" dirty="0"/>
              <a:t> de la </a:t>
            </a:r>
            <a:r>
              <a:rPr lang="en-US" b="1" dirty="0" err="1"/>
              <a:t>deuda</a:t>
            </a:r>
            <a:r>
              <a:rPr lang="en-US" b="1" dirty="0"/>
              <a:t> </a:t>
            </a:r>
            <a:r>
              <a:rPr lang="en-US" b="1" dirty="0" err="1"/>
              <a:t>por</a:t>
            </a:r>
            <a:r>
              <a:rPr lang="en-US" b="1" dirty="0"/>
              <a:t> </a:t>
            </a:r>
            <a:r>
              <a:rPr lang="en-US" b="1" dirty="0" err="1"/>
              <a:t>país</a:t>
            </a:r>
            <a:r>
              <a:rPr lang="en-US" b="1" dirty="0"/>
              <a:t>, en </a:t>
            </a:r>
            <a:r>
              <a:rPr lang="en-US" b="1" dirty="0" err="1"/>
              <a:t>porcentaje</a:t>
            </a:r>
            <a:r>
              <a:rPr lang="en-US" b="1" dirty="0"/>
              <a:t> del PIB</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8388" y="1998663"/>
            <a:ext cx="5205412"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13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9100" y="467872"/>
            <a:ext cx="8610600" cy="1447800"/>
          </a:xfrm>
          <a:prstGeom prst="rect">
            <a:avLst/>
          </a:prstGeom>
        </p:spPr>
        <p:txBody>
          <a:bodyPr>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800" b="1" kern="0" dirty="0">
                <a:solidFill>
                  <a:srgbClr val="000066"/>
                </a:solidFill>
                <a:latin typeface="Cambria" pitchFamily="18" charset="0"/>
                <a:ea typeface="+mj-ea"/>
                <a:cs typeface="+mj-cs"/>
              </a:rPr>
              <a:t>Las </a:t>
            </a:r>
            <a:r>
              <a:rPr lang="en-US" sz="2800" b="1" kern="0" dirty="0" err="1">
                <a:solidFill>
                  <a:srgbClr val="000066"/>
                </a:solidFill>
                <a:latin typeface="Cambria" pitchFamily="18" charset="0"/>
                <a:ea typeface="+mj-ea"/>
                <a:cs typeface="+mj-cs"/>
              </a:rPr>
              <a:t>grandes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ciudades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tienen</a:t>
            </a:r>
            <a:r>
              <a:rPr lang="en-US" sz="2800" b="1" kern="0" dirty="0">
                <a:solidFill>
                  <a:srgbClr val="000066"/>
                </a:solidFill>
                <a:latin typeface="Cambria" pitchFamily="18" charset="0"/>
                <a:ea typeface="+mj-ea"/>
                <a:cs typeface="+mj-cs"/>
              </a:rPr>
              <a:t> en </a:t>
            </a:r>
            <a:r>
              <a:rPr lang="en-US" sz="2800" b="1" kern="0" dirty="0" err="1">
                <a:solidFill>
                  <a:srgbClr val="000066"/>
                </a:solidFill>
                <a:latin typeface="Cambria" pitchFamily="18" charset="0"/>
                <a:ea typeface="+mj-ea"/>
                <a:cs typeface="+mj-cs"/>
              </a:rPr>
              <a:t>su</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mayoría</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acceso</a:t>
            </a:r>
            <a:r>
              <a:rPr lang="en-US" sz="2800" b="1" kern="0" dirty="0">
                <a:solidFill>
                  <a:srgbClr val="000066"/>
                </a:solidFill>
                <a:latin typeface="Cambria" pitchFamily="18" charset="0"/>
                <a:ea typeface="+mj-ea"/>
                <a:cs typeface="+mj-cs"/>
              </a:rPr>
              <a:t> al </a:t>
            </a:r>
            <a:r>
              <a:rPr lang="en-US" sz="2800" b="1" kern="0" dirty="0" err="1">
                <a:solidFill>
                  <a:srgbClr val="000066"/>
                </a:solidFill>
                <a:latin typeface="Cambria" pitchFamily="18" charset="0"/>
                <a:ea typeface="+mj-ea"/>
                <a:cs typeface="+mj-cs"/>
              </a:rPr>
              <a:t>endeudamiento</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pero</a:t>
            </a:r>
            <a:r>
              <a:rPr lang="en-US" sz="2800" b="1" kern="0" dirty="0">
                <a:solidFill>
                  <a:srgbClr val="000066"/>
                </a:solidFill>
                <a:latin typeface="Cambria" pitchFamily="18" charset="0"/>
                <a:ea typeface="+mj-ea"/>
                <a:cs typeface="+mj-cs"/>
              </a:rPr>
              <a:t> con </a:t>
            </a:r>
            <a:r>
              <a:rPr lang="en-US" sz="2800" b="1" kern="0" dirty="0" err="1">
                <a:solidFill>
                  <a:srgbClr val="000066"/>
                </a:solidFill>
                <a:latin typeface="Cambria" pitchFamily="18" charset="0"/>
                <a:ea typeface="+mj-ea"/>
                <a:cs typeface="+mj-cs"/>
              </a:rPr>
              <a:t>límites</a:t>
            </a:r>
            <a:r>
              <a:rPr lang="en-US" sz="2800" b="1" kern="0" dirty="0">
                <a:solidFill>
                  <a:srgbClr val="000066"/>
                </a:solidFill>
                <a:latin typeface="Cambria" pitchFamily="18" charset="0"/>
                <a:ea typeface="+mj-ea"/>
                <a:cs typeface="+mj-cs"/>
              </a:rPr>
              <a:t> </a:t>
            </a:r>
            <a:endParaRPr kumimoji="0" lang="en-US" sz="2800" b="1" i="0" u="none" strike="noStrike" kern="0" cap="none" spc="0" normalizeH="0" baseline="0" noProof="0" dirty="0">
              <a:ln>
                <a:noFill/>
              </a:ln>
              <a:solidFill>
                <a:srgbClr val="000066"/>
              </a:solidFill>
              <a:effectLst/>
              <a:uLnTx/>
              <a:uFillTx/>
              <a:latin typeface="Cambria" pitchFamily="18" charset="0"/>
              <a:ea typeface="+mj-ea"/>
              <a:cs typeface="+mj-cs"/>
            </a:endParaRPr>
          </a:p>
        </p:txBody>
      </p:sp>
      <p:sp>
        <p:nvSpPr>
          <p:cNvPr id="7" name="TextBox 6"/>
          <p:cNvSpPr txBox="1"/>
          <p:nvPr/>
        </p:nvSpPr>
        <p:spPr>
          <a:xfrm>
            <a:off x="304800" y="1915672"/>
            <a:ext cx="8839200" cy="584775"/>
          </a:xfrm>
          <a:prstGeom prst="rect">
            <a:avLst/>
          </a:prstGeom>
          <a:noFill/>
        </p:spPr>
        <p:txBody>
          <a:bodyPr wrap="square" rtlCol="0">
            <a:spAutoFit/>
          </a:bodyPr>
          <a:lstStyle/>
          <a:p>
            <a:pPr algn="ctr"/>
            <a:r>
              <a:rPr lang="en-US" sz="1600" b="1" dirty="0">
                <a:latin typeface="Cambria" pitchFamily="18" charset="0"/>
              </a:rPr>
              <a:t>América Latina : </a:t>
            </a:r>
            <a:r>
              <a:rPr lang="en-US" sz="1600" b="1" dirty="0" err="1">
                <a:latin typeface="Cambria" pitchFamily="18" charset="0"/>
              </a:rPr>
              <a:t>acceso</a:t>
            </a:r>
            <a:r>
              <a:rPr lang="en-US" sz="1600" b="1" dirty="0">
                <a:latin typeface="Cambria" pitchFamily="18" charset="0"/>
              </a:rPr>
              <a:t> y </a:t>
            </a:r>
            <a:r>
              <a:rPr lang="en-US" sz="1600" b="1" dirty="0" err="1">
                <a:latin typeface="Cambria" pitchFamily="18" charset="0"/>
              </a:rPr>
              <a:t>límite</a:t>
            </a:r>
            <a:r>
              <a:rPr lang="en-US" sz="1600" b="1" dirty="0">
                <a:latin typeface="Cambria" pitchFamily="18" charset="0"/>
              </a:rPr>
              <a:t> al </a:t>
            </a:r>
            <a:r>
              <a:rPr lang="en-US" sz="1600" b="1" dirty="0" err="1">
                <a:latin typeface="Cambria" pitchFamily="18" charset="0"/>
              </a:rPr>
              <a:t>endeudamiento</a:t>
            </a:r>
            <a:r>
              <a:rPr lang="en-US" sz="1600" b="1" dirty="0">
                <a:latin typeface="Cambria" pitchFamily="18" charset="0"/>
              </a:rPr>
              <a:t> de los </a:t>
            </a:r>
            <a:r>
              <a:rPr lang="en-US" sz="1600" b="1" dirty="0" err="1">
                <a:latin typeface="Cambria" pitchFamily="18" charset="0"/>
              </a:rPr>
              <a:t>gobiernos</a:t>
            </a:r>
            <a:r>
              <a:rPr lang="en-US" sz="1600" b="1" dirty="0">
                <a:latin typeface="Cambria" pitchFamily="18" charset="0"/>
              </a:rPr>
              <a:t> de las </a:t>
            </a:r>
            <a:r>
              <a:rPr lang="en-US" sz="1600" b="1" dirty="0" err="1">
                <a:latin typeface="Cambria" pitchFamily="18" charset="0"/>
              </a:rPr>
              <a:t>ciudades</a:t>
            </a:r>
            <a:r>
              <a:rPr lang="en-US" sz="1600" b="1" dirty="0">
                <a:latin typeface="Cambria" pitchFamily="18" charset="0"/>
              </a:rPr>
              <a:t> </a:t>
            </a:r>
            <a:r>
              <a:rPr lang="en-US" sz="1600" b="1" dirty="0" err="1">
                <a:latin typeface="Cambria" pitchFamily="18" charset="0"/>
              </a:rPr>
              <a:t>analizadas</a:t>
            </a:r>
            <a:endParaRPr lang="en-US" dirty="0"/>
          </a:p>
        </p:txBody>
      </p:sp>
      <p:graphicFrame>
        <p:nvGraphicFramePr>
          <p:cNvPr id="2" name="Table 1">
            <a:extLst>
              <a:ext uri="{FF2B5EF4-FFF2-40B4-BE49-F238E27FC236}">
                <a16:creationId xmlns:a16="http://schemas.microsoft.com/office/drawing/2014/main" id="{494CFE5F-AEBD-433E-BD74-5045414B02F2}"/>
              </a:ext>
            </a:extLst>
          </p:cNvPr>
          <p:cNvGraphicFramePr>
            <a:graphicFrameLocks noGrp="1"/>
          </p:cNvGraphicFramePr>
          <p:nvPr>
            <p:extLst>
              <p:ext uri="{D42A27DB-BD31-4B8C-83A1-F6EECF244321}">
                <p14:modId xmlns:p14="http://schemas.microsoft.com/office/powerpoint/2010/main" val="2647391168"/>
              </p:ext>
            </p:extLst>
          </p:nvPr>
        </p:nvGraphicFramePr>
        <p:xfrm>
          <a:off x="628650" y="2851436"/>
          <a:ext cx="8362950" cy="3319695"/>
        </p:xfrm>
        <a:graphic>
          <a:graphicData uri="http://schemas.openxmlformats.org/drawingml/2006/table">
            <a:tbl>
              <a:tblPr firstRow="1" firstCol="1" bandRow="1"/>
              <a:tblGrid>
                <a:gridCol w="3253188">
                  <a:extLst>
                    <a:ext uri="{9D8B030D-6E8A-4147-A177-3AD203B41FA5}">
                      <a16:colId xmlns:a16="http://schemas.microsoft.com/office/drawing/2014/main" val="112165324"/>
                    </a:ext>
                  </a:extLst>
                </a:gridCol>
                <a:gridCol w="1679280">
                  <a:extLst>
                    <a:ext uri="{9D8B030D-6E8A-4147-A177-3AD203B41FA5}">
                      <a16:colId xmlns:a16="http://schemas.microsoft.com/office/drawing/2014/main" val="3477595572"/>
                    </a:ext>
                  </a:extLst>
                </a:gridCol>
                <a:gridCol w="1679280">
                  <a:extLst>
                    <a:ext uri="{9D8B030D-6E8A-4147-A177-3AD203B41FA5}">
                      <a16:colId xmlns:a16="http://schemas.microsoft.com/office/drawing/2014/main" val="1966432507"/>
                    </a:ext>
                  </a:extLst>
                </a:gridCol>
                <a:gridCol w="1321347">
                  <a:extLst>
                    <a:ext uri="{9D8B030D-6E8A-4147-A177-3AD203B41FA5}">
                      <a16:colId xmlns:a16="http://schemas.microsoft.com/office/drawing/2014/main" val="1748323140"/>
                    </a:ext>
                  </a:extLst>
                </a:gridCol>
                <a:gridCol w="429855">
                  <a:extLst>
                    <a:ext uri="{9D8B030D-6E8A-4147-A177-3AD203B41FA5}">
                      <a16:colId xmlns:a16="http://schemas.microsoft.com/office/drawing/2014/main" val="2311307548"/>
                    </a:ext>
                  </a:extLst>
                </a:gridCol>
              </a:tblGrid>
              <a:tr h="590525">
                <a:tc rowSpan="2">
                  <a:txBody>
                    <a:bodyPr/>
                    <a:lstStyle/>
                    <a:p>
                      <a:pPr algn="ctr">
                        <a:lnSpc>
                          <a:spcPct val="115000"/>
                        </a:lnSpc>
                        <a:spcAft>
                          <a:spcPts val="0"/>
                        </a:spcAft>
                      </a:pPr>
                      <a:r>
                        <a:rPr lang="es-MX"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Ciudad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Posibilidad de endeudamiento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Límites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5073455"/>
                  </a:ext>
                </a:extLst>
              </a:tr>
              <a:tr h="262456">
                <a:tc vMerge="1">
                  <a:txBody>
                    <a:bodyPr/>
                    <a:lstStyle/>
                    <a:p>
                      <a:endParaRPr lang="en-US"/>
                    </a:p>
                  </a:txBody>
                  <a:tcPr/>
                </a:tc>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346750"/>
                  </a:ext>
                </a:extLst>
              </a:tr>
              <a:tr h="275578">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Buenos Aires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6745225"/>
                  </a:ext>
                </a:extLst>
              </a:tr>
              <a:tr h="275578">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Bogotá</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5914476"/>
                  </a:ext>
                </a:extLst>
              </a:tr>
              <a:tr h="468746">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Ciudad de México</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5723156"/>
                  </a:ext>
                </a:extLst>
              </a:tr>
              <a:tr h="275578">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3049453"/>
                  </a:ext>
                </a:extLst>
              </a:tr>
              <a:tr h="275578">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Río de Janeiro</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3942562"/>
                  </a:ext>
                </a:extLst>
              </a:tr>
              <a:tr h="468746">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Santiago</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s-MX"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8535427"/>
                  </a:ext>
                </a:extLst>
              </a:tr>
              <a:tr h="275578">
                <a:tc>
                  <a:txBody>
                    <a:bodyPr/>
                    <a:lstStyle/>
                    <a:p>
                      <a:pPr algn="ctr">
                        <a:lnSpc>
                          <a:spcPct val="115000"/>
                        </a:lnSpc>
                        <a:spcAft>
                          <a:spcPts val="0"/>
                        </a:spcAft>
                      </a:pPr>
                      <a:r>
                        <a:rPr lang="es-MX"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 Paulo</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596060"/>
                  </a:ext>
                </a:extLst>
              </a:tr>
            </a:tbl>
          </a:graphicData>
        </a:graphic>
      </p:graphicFrame>
    </p:spTree>
    <p:extLst>
      <p:ext uri="{BB962C8B-B14F-4D97-AF65-F5344CB8AC3E}">
        <p14:creationId xmlns:p14="http://schemas.microsoft.com/office/powerpoint/2010/main" val="17671277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0"/>
            <a:ext cx="8610600" cy="1447800"/>
          </a:xfrm>
          <a:prstGeom prst="rect">
            <a:avLst/>
          </a:prstGeom>
        </p:spPr>
        <p:txBody>
          <a:bodyPr>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800" b="1" kern="0" dirty="0">
                <a:solidFill>
                  <a:srgbClr val="000066"/>
                </a:solidFill>
                <a:latin typeface="Cambria" pitchFamily="18" charset="0"/>
                <a:ea typeface="+mj-ea"/>
                <a:cs typeface="+mj-cs"/>
              </a:rPr>
              <a:t>En la </a:t>
            </a:r>
            <a:r>
              <a:rPr lang="en-US" sz="2800" b="1" kern="0" dirty="0" err="1">
                <a:solidFill>
                  <a:srgbClr val="000066"/>
                </a:solidFill>
                <a:latin typeface="Cambria" pitchFamily="18" charset="0"/>
                <a:ea typeface="+mj-ea"/>
                <a:cs typeface="+mj-cs"/>
              </a:rPr>
              <a:t>medida</a:t>
            </a:r>
            <a:r>
              <a:rPr lang="en-US" sz="2800" b="1" kern="0" dirty="0">
                <a:solidFill>
                  <a:srgbClr val="000066"/>
                </a:solidFill>
                <a:latin typeface="Cambria" pitchFamily="18" charset="0"/>
                <a:ea typeface="+mj-ea"/>
                <a:cs typeface="+mj-cs"/>
              </a:rPr>
              <a:t> en que las </a:t>
            </a:r>
            <a:r>
              <a:rPr lang="en-US" sz="2800" b="1" kern="0" dirty="0" err="1">
                <a:solidFill>
                  <a:srgbClr val="000066"/>
                </a:solidFill>
                <a:latin typeface="Cambria" pitchFamily="18" charset="0"/>
                <a:ea typeface="+mj-ea"/>
                <a:cs typeface="+mj-cs"/>
              </a:rPr>
              <a:t>grandes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ciudades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tienen</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acceso</a:t>
            </a:r>
            <a:r>
              <a:rPr lang="en-US" sz="2800" b="1" kern="0" dirty="0">
                <a:solidFill>
                  <a:srgbClr val="000066"/>
                </a:solidFill>
                <a:latin typeface="Cambria" pitchFamily="18" charset="0"/>
                <a:ea typeface="+mj-ea"/>
                <a:cs typeface="+mj-cs"/>
              </a:rPr>
              <a:t> al </a:t>
            </a:r>
            <a:r>
              <a:rPr lang="en-US" sz="2800" b="1" kern="0" dirty="0" err="1">
                <a:solidFill>
                  <a:srgbClr val="000066"/>
                </a:solidFill>
                <a:latin typeface="Cambria" pitchFamily="18" charset="0"/>
                <a:ea typeface="+mj-ea"/>
                <a:cs typeface="+mj-cs"/>
              </a:rPr>
              <a:t>mercado</a:t>
            </a:r>
            <a:r>
              <a:rPr lang="en-US" sz="2800" b="1" kern="0" dirty="0">
                <a:solidFill>
                  <a:srgbClr val="000066"/>
                </a:solidFill>
                <a:latin typeface="Cambria" pitchFamily="18" charset="0"/>
                <a:ea typeface="+mj-ea"/>
                <a:cs typeface="+mj-cs"/>
              </a:rPr>
              <a:t> de </a:t>
            </a:r>
            <a:r>
              <a:rPr lang="en-US" sz="2800" b="1" kern="0" dirty="0" err="1">
                <a:solidFill>
                  <a:srgbClr val="000066"/>
                </a:solidFill>
                <a:latin typeface="Cambria" pitchFamily="18" charset="0"/>
                <a:ea typeface="+mj-ea"/>
                <a:cs typeface="+mj-cs"/>
              </a:rPr>
              <a:t>deuda</a:t>
            </a:r>
            <a:r>
              <a:rPr lang="en-US" sz="2800" b="1" kern="0" dirty="0">
                <a:solidFill>
                  <a:srgbClr val="000066"/>
                </a:solidFill>
                <a:latin typeface="Cambria" pitchFamily="18" charset="0"/>
                <a:ea typeface="+mj-ea"/>
                <a:cs typeface="+mj-cs"/>
              </a:rPr>
              <a:t>, las </a:t>
            </a:r>
            <a:r>
              <a:rPr lang="en-US" sz="2800" b="1" kern="0" dirty="0" err="1">
                <a:solidFill>
                  <a:srgbClr val="000066"/>
                </a:solidFill>
                <a:latin typeface="Cambria" pitchFamily="18" charset="0"/>
                <a:ea typeface="+mj-ea"/>
                <a:cs typeface="+mj-cs"/>
              </a:rPr>
              <a:t>calificaciones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crediticias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han</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tomado</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relevancia</a:t>
            </a:r>
            <a:r>
              <a:rPr lang="en-US" sz="2800" b="1" kern="0" dirty="0">
                <a:solidFill>
                  <a:srgbClr val="000066"/>
                </a:solidFill>
                <a:latin typeface="Cambria" pitchFamily="18" charset="0"/>
                <a:ea typeface="+mj-ea"/>
                <a:cs typeface="+mj-cs"/>
              </a:rPr>
              <a:t> </a:t>
            </a:r>
            <a:endParaRPr kumimoji="0" lang="en-US" sz="2800" b="1" i="0" u="none" strike="noStrike" kern="0" cap="none" spc="0" normalizeH="0" baseline="0" noProof="0" dirty="0">
              <a:ln>
                <a:noFill/>
              </a:ln>
              <a:solidFill>
                <a:srgbClr val="000066"/>
              </a:solidFill>
              <a:effectLst/>
              <a:uLnTx/>
              <a:uFillTx/>
              <a:latin typeface="Cambria" pitchFamily="18" charset="0"/>
              <a:ea typeface="+mj-ea"/>
              <a:cs typeface="+mj-cs"/>
            </a:endParaRPr>
          </a:p>
        </p:txBody>
      </p:sp>
      <p:sp>
        <p:nvSpPr>
          <p:cNvPr id="7" name="TextBox 6"/>
          <p:cNvSpPr txBox="1"/>
          <p:nvPr/>
        </p:nvSpPr>
        <p:spPr>
          <a:xfrm>
            <a:off x="304800" y="1915672"/>
            <a:ext cx="8839200" cy="338554"/>
          </a:xfrm>
          <a:prstGeom prst="rect">
            <a:avLst/>
          </a:prstGeom>
          <a:noFill/>
        </p:spPr>
        <p:txBody>
          <a:bodyPr wrap="square" rtlCol="0">
            <a:spAutoFit/>
          </a:bodyPr>
          <a:lstStyle/>
          <a:p>
            <a:pPr algn="ctr"/>
            <a:r>
              <a:rPr lang="en-US" sz="1600" b="1" dirty="0">
                <a:latin typeface="Cambria" pitchFamily="18" charset="0"/>
              </a:rPr>
              <a:t>América Latina : </a:t>
            </a:r>
            <a:r>
              <a:rPr lang="en-US" sz="1600" b="1" dirty="0" err="1">
                <a:latin typeface="Cambria" pitchFamily="18" charset="0"/>
              </a:rPr>
              <a:t>calificaciones</a:t>
            </a:r>
            <a:r>
              <a:rPr lang="en-US" sz="1600" b="1" dirty="0">
                <a:latin typeface="Cambria" pitchFamily="18" charset="0"/>
              </a:rPr>
              <a:t> </a:t>
            </a:r>
            <a:r>
              <a:rPr lang="en-US" sz="1600" b="1" dirty="0" err="1">
                <a:latin typeface="Cambria" pitchFamily="18" charset="0"/>
              </a:rPr>
              <a:t>crediticias</a:t>
            </a:r>
            <a:r>
              <a:rPr lang="en-US" sz="1600" b="1" dirty="0">
                <a:latin typeface="Cambria" pitchFamily="18" charset="0"/>
              </a:rPr>
              <a:t> de las </a:t>
            </a:r>
            <a:r>
              <a:rPr lang="en-US" sz="1600" b="1" dirty="0" err="1">
                <a:latin typeface="Cambria" pitchFamily="18" charset="0"/>
              </a:rPr>
              <a:t>ciudades</a:t>
            </a:r>
            <a:r>
              <a:rPr lang="en-US" sz="1600" b="1" dirty="0">
                <a:latin typeface="Cambria" pitchFamily="18" charset="0"/>
              </a:rPr>
              <a:t> </a:t>
            </a:r>
            <a:r>
              <a:rPr lang="en-US" sz="1600" b="1" dirty="0" err="1">
                <a:latin typeface="Cambria" pitchFamily="18" charset="0"/>
              </a:rPr>
              <a:t>análizadas</a:t>
            </a:r>
            <a:r>
              <a:rPr lang="en-US" sz="1600" b="1" dirty="0">
                <a:latin typeface="Cambria" pitchFamily="18" charset="0"/>
              </a:rPr>
              <a:t>, </a:t>
            </a:r>
            <a:r>
              <a:rPr lang="en-US" sz="1600" b="1" dirty="0" err="1">
                <a:latin typeface="Cambria" pitchFamily="18" charset="0"/>
              </a:rPr>
              <a:t>martzo</a:t>
            </a:r>
            <a:r>
              <a:rPr lang="en-US" sz="1600" b="1" dirty="0">
                <a:latin typeface="Cambria" pitchFamily="18" charset="0"/>
              </a:rPr>
              <a:t> 2017</a:t>
            </a:r>
            <a:endParaRPr lang="en-US" dirty="0"/>
          </a:p>
        </p:txBody>
      </p:sp>
      <p:graphicFrame>
        <p:nvGraphicFramePr>
          <p:cNvPr id="3" name="Table 2">
            <a:extLst>
              <a:ext uri="{FF2B5EF4-FFF2-40B4-BE49-F238E27FC236}">
                <a16:creationId xmlns:a16="http://schemas.microsoft.com/office/drawing/2014/main" id="{D8D8FACA-4A25-424D-BEE1-015324B0C03D}"/>
              </a:ext>
            </a:extLst>
          </p:cNvPr>
          <p:cNvGraphicFramePr>
            <a:graphicFrameLocks noGrp="1"/>
          </p:cNvGraphicFramePr>
          <p:nvPr>
            <p:extLst>
              <p:ext uri="{D42A27DB-BD31-4B8C-83A1-F6EECF244321}">
                <p14:modId xmlns:p14="http://schemas.microsoft.com/office/powerpoint/2010/main" val="322719982"/>
              </p:ext>
            </p:extLst>
          </p:nvPr>
        </p:nvGraphicFramePr>
        <p:xfrm>
          <a:off x="781050" y="2620124"/>
          <a:ext cx="7886700" cy="3209925"/>
        </p:xfrm>
        <a:graphic>
          <a:graphicData uri="http://schemas.openxmlformats.org/drawingml/2006/table">
            <a:tbl>
              <a:tblPr firstRow="1" firstCol="1" bandRow="1"/>
              <a:tblGrid>
                <a:gridCol w="1031580">
                  <a:extLst>
                    <a:ext uri="{9D8B030D-6E8A-4147-A177-3AD203B41FA5}">
                      <a16:colId xmlns:a16="http://schemas.microsoft.com/office/drawing/2014/main" val="1703571145"/>
                    </a:ext>
                  </a:extLst>
                </a:gridCol>
                <a:gridCol w="1086787">
                  <a:extLst>
                    <a:ext uri="{9D8B030D-6E8A-4147-A177-3AD203B41FA5}">
                      <a16:colId xmlns:a16="http://schemas.microsoft.com/office/drawing/2014/main" val="11073155"/>
                    </a:ext>
                  </a:extLst>
                </a:gridCol>
                <a:gridCol w="1037890">
                  <a:extLst>
                    <a:ext uri="{9D8B030D-6E8A-4147-A177-3AD203B41FA5}">
                      <a16:colId xmlns:a16="http://schemas.microsoft.com/office/drawing/2014/main" val="3832803483"/>
                    </a:ext>
                  </a:extLst>
                </a:gridCol>
                <a:gridCol w="861228">
                  <a:extLst>
                    <a:ext uri="{9D8B030D-6E8A-4147-A177-3AD203B41FA5}">
                      <a16:colId xmlns:a16="http://schemas.microsoft.com/office/drawing/2014/main" val="2395962137"/>
                    </a:ext>
                  </a:extLst>
                </a:gridCol>
                <a:gridCol w="3869215">
                  <a:extLst>
                    <a:ext uri="{9D8B030D-6E8A-4147-A177-3AD203B41FA5}">
                      <a16:colId xmlns:a16="http://schemas.microsoft.com/office/drawing/2014/main" val="51164080"/>
                    </a:ext>
                  </a:extLst>
                </a:gridCol>
              </a:tblGrid>
              <a:tr h="542925">
                <a:tc>
                  <a:txBody>
                    <a:bodyPr/>
                    <a:lstStyle/>
                    <a:p>
                      <a:pPr algn="ctr">
                        <a:lnSpc>
                          <a:spcPct val="115000"/>
                        </a:lnSpc>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Ciudad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Escala Global (moneda local)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Escala global (moneda extranjera)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Escala Nacional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Condición crediticia según Standard &amp; Poors (marzo 2017)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901871"/>
                  </a:ext>
                </a:extLst>
              </a:tr>
              <a:tr h="571500">
                <a:tc>
                  <a:txBody>
                    <a:bodyPr/>
                    <a:lstStyle/>
                    <a:p>
                      <a:pPr algn="ctr">
                        <a:lnSpc>
                          <a:spcPct val="115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Buenos Aires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B/Estable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B/Estable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raBBB/Estable/-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Parámetros adecuados, pero vulnerable a condiciones económicas adversas o cambios coyunturales que pueden debilidar su capacidad de cumplimiento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951579"/>
                  </a:ext>
                </a:extLst>
              </a:tr>
              <a:tr h="571500">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Bogotá</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BBB-/</a:t>
                      </a: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BBB-/Estable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Parámetros adecuados, pero vulnerable a condiciones económicas adversas o cambios coyunturales que pueden debilidar su capacidad de cumplimiento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427212"/>
                  </a:ext>
                </a:extLst>
              </a:tr>
              <a:tr h="571500">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Ciudad de México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mxAAA/Estable/-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capacidad de pago del emisor para cumplir con sus compromisos financieros sobre la obligación es extremadamente fuerte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456225"/>
                  </a:ext>
                </a:extLst>
              </a:tr>
              <a:tr h="952500">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 Paulo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BB/Negativa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BB/</a:t>
                      </a: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Negativa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brAA-/Negativa/-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capacidad de pago del emisor para cumplir con sus compromisos financieros sobre la obligación es muy fuerte en relación con otros emisores en el mercado nacional, no obstante el signo (-) evidencia debilidad dentro de la categoría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886444"/>
                  </a:ext>
                </a:extLst>
              </a:tr>
            </a:tbl>
          </a:graphicData>
        </a:graphic>
      </p:graphicFrame>
      <p:sp>
        <p:nvSpPr>
          <p:cNvPr id="4" name="Rectangle 1">
            <a:extLst>
              <a:ext uri="{FF2B5EF4-FFF2-40B4-BE49-F238E27FC236}">
                <a16:creationId xmlns:a16="http://schemas.microsoft.com/office/drawing/2014/main" id="{FD504732-2744-4F86-BACD-1EA824DF87AB}"/>
              </a:ext>
            </a:extLst>
          </p:cNvPr>
          <p:cNvSpPr>
            <a:spLocks noChangeArrowheads="1"/>
          </p:cNvSpPr>
          <p:nvPr/>
        </p:nvSpPr>
        <p:spPr bwMode="auto">
          <a:xfrm>
            <a:off x="703793" y="6096000"/>
            <a:ext cx="7736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a:t>
            </a:r>
            <a:r>
              <a:rPr kumimoji="0" lang="es-MX"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MX"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propia con datos de Standard &amp; </a:t>
            </a:r>
            <a:r>
              <a:rPr kumimoji="0" lang="es-MX" alt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Poor</a:t>
            </a:r>
            <a:r>
              <a:rPr kumimoji="0" lang="es-MX"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s-MX" alt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es-MX"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Las calificaciones est</a:t>
            </a:r>
            <a:r>
              <a:rPr kumimoji="0" lang="es-MX"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MX"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actualizadas al 27 de marzo del 2017.</a:t>
            </a: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544061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fontScale="97500"/>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Temas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pendientes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y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desafíos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futuros</a:t>
            </a:r>
            <a:endPar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endParaRPr>
          </a:p>
        </p:txBody>
      </p:sp>
      <p:sp>
        <p:nvSpPr>
          <p:cNvPr id="7" name="Content Placeholder 2"/>
          <p:cNvSpPr txBox="1">
            <a:spLocks/>
          </p:cNvSpPr>
          <p:nvPr/>
        </p:nvSpPr>
        <p:spPr>
          <a:xfrm>
            <a:off x="888380" y="914400"/>
            <a:ext cx="8229600" cy="6285145"/>
          </a:xfrm>
          <a:prstGeom prst="rect">
            <a:avLst/>
          </a:prstGeom>
        </p:spPr>
        <p:txBody>
          <a:bodyPr>
            <a:noAutofit/>
          </a:bodyPr>
          <a:lstStyle/>
          <a:p>
            <a:pPr marL="114300" indent="-342900" eaLnBrk="0" fontAlgn="base" hangingPunct="0">
              <a:spcBef>
                <a:spcPct val="20000"/>
              </a:spcBef>
              <a:spcAft>
                <a:spcPct val="0"/>
              </a:spcAft>
              <a:buClr>
                <a:srgbClr val="000099"/>
              </a:buClr>
              <a:buSzPct val="90000"/>
              <a:buFont typeface="Wingdings" pitchFamily="2" charset="2"/>
              <a:buChar char="§"/>
              <a:defRPr/>
            </a:pPr>
            <a:endParaRPr lang="es-CL" sz="2400" kern="0" dirty="0">
              <a:latin typeface="Cambria" pitchFamily="18" charset="0"/>
            </a:endParaRPr>
          </a:p>
          <a:p>
            <a:pPr marL="114300" indent="-342900" eaLnBrk="0" fontAlgn="base" hangingPunct="0">
              <a:spcBef>
                <a:spcPct val="20000"/>
              </a:spcBef>
              <a:spcAft>
                <a:spcPct val="0"/>
              </a:spcAft>
              <a:buClr>
                <a:srgbClr val="000099"/>
              </a:buClr>
              <a:buSzPct val="90000"/>
              <a:buFont typeface="Wingdings" pitchFamily="2" charset="2"/>
              <a:buChar char="§"/>
              <a:defRPr/>
            </a:pPr>
            <a:r>
              <a:rPr lang="es-CL" sz="2400" kern="0" dirty="0">
                <a:latin typeface="Cambria" pitchFamily="18" charset="0"/>
              </a:rPr>
              <a:t>La preocupación por el futuro global urbano, ha convertido las finanzas públicas de las ciudades y su sostenibilidad en un tema central de las políticas publicas latinoamericanas</a:t>
            </a:r>
          </a:p>
          <a:p>
            <a:pPr marL="114300" indent="-342900" eaLnBrk="0" fontAlgn="base" hangingPunct="0">
              <a:spcBef>
                <a:spcPct val="20000"/>
              </a:spcBef>
              <a:spcAft>
                <a:spcPct val="0"/>
              </a:spcAft>
              <a:buClr>
                <a:srgbClr val="000099"/>
              </a:buClr>
              <a:buSzPct val="90000"/>
              <a:buFont typeface="Wingdings" pitchFamily="2" charset="2"/>
              <a:buChar char="§"/>
              <a:defRPr/>
            </a:pPr>
            <a:r>
              <a:rPr lang="es-CL" sz="2400" kern="0" dirty="0">
                <a:latin typeface="Cambria" pitchFamily="18" charset="0"/>
              </a:rPr>
              <a:t>Finanzas públicas sostenibles permitirán que los gobiernos locales inviertan en programas sociales e infraestructura pública que mejoren la calidad de vida, sustenten el crecimiento económico y mitiguen los efectos del cambio climático.</a:t>
            </a:r>
          </a:p>
          <a:p>
            <a:pPr marL="114300" indent="-342900" eaLnBrk="0" fontAlgn="base" hangingPunct="0">
              <a:spcBef>
                <a:spcPct val="20000"/>
              </a:spcBef>
              <a:spcAft>
                <a:spcPct val="0"/>
              </a:spcAft>
              <a:buClr>
                <a:srgbClr val="000099"/>
              </a:buClr>
              <a:buSzPct val="90000"/>
              <a:buFont typeface="Wingdings" pitchFamily="2" charset="2"/>
              <a:buChar char="§"/>
              <a:defRPr/>
            </a:pPr>
            <a:r>
              <a:rPr lang="es-ES" sz="2400" kern="0" dirty="0">
                <a:latin typeface="Cambria" pitchFamily="18" charset="0"/>
              </a:rPr>
              <a:t>Los niveles actuales de recaudación son aún muy exiguos y requerirán de una evaluación especial que permita fortalecerlos.</a:t>
            </a:r>
          </a:p>
          <a:p>
            <a:pPr marL="114300" indent="-342900" eaLnBrk="0" fontAlgn="base" hangingPunct="0">
              <a:spcBef>
                <a:spcPct val="20000"/>
              </a:spcBef>
              <a:spcAft>
                <a:spcPct val="0"/>
              </a:spcAft>
              <a:buClr>
                <a:srgbClr val="000099"/>
              </a:buClr>
              <a:buSzPct val="90000"/>
              <a:buFont typeface="Wingdings" pitchFamily="2" charset="2"/>
              <a:buChar char="§"/>
              <a:defRPr/>
            </a:pPr>
            <a:r>
              <a:rPr lang="es-AR" sz="2400" kern="0" dirty="0">
                <a:latin typeface="Cambria" pitchFamily="18" charset="0"/>
              </a:rPr>
              <a:t>La recaudación del impuesto a la propiedad inmueble (IPI) en los países de la región resulta muy baja, tanto en la comparación internacional como con su desarrollo relativo</a:t>
            </a:r>
          </a:p>
        </p:txBody>
      </p:sp>
    </p:spTree>
    <p:extLst>
      <p:ext uri="{BB962C8B-B14F-4D97-AF65-F5344CB8AC3E}">
        <p14:creationId xmlns:p14="http://schemas.microsoft.com/office/powerpoint/2010/main" val="8284719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fontScale="97500"/>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Temas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pendientes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y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desafíos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futuros</a:t>
            </a:r>
            <a:endPar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endParaRPr>
          </a:p>
        </p:txBody>
      </p:sp>
      <p:sp>
        <p:nvSpPr>
          <p:cNvPr id="7" name="Content Placeholder 2"/>
          <p:cNvSpPr txBox="1">
            <a:spLocks/>
          </p:cNvSpPr>
          <p:nvPr/>
        </p:nvSpPr>
        <p:spPr>
          <a:xfrm>
            <a:off x="888380" y="914400"/>
            <a:ext cx="8229600" cy="6285145"/>
          </a:xfrm>
          <a:prstGeom prst="rect">
            <a:avLst/>
          </a:prstGeom>
        </p:spPr>
        <p:txBody>
          <a:bodyPr>
            <a:noAutofit/>
          </a:bodyPr>
          <a:lstStyle/>
          <a:p>
            <a:pPr eaLnBrk="0" fontAlgn="base" hangingPunct="0">
              <a:spcBef>
                <a:spcPct val="20000"/>
              </a:spcBef>
              <a:spcAft>
                <a:spcPct val="0"/>
              </a:spcAft>
              <a:buClr>
                <a:srgbClr val="000099"/>
              </a:buClr>
              <a:buSzPct val="90000"/>
              <a:defRPr/>
            </a:pPr>
            <a:endParaRPr lang="es-AR" sz="2400" kern="0" dirty="0">
              <a:latin typeface="Cambria" pitchFamily="18" charset="0"/>
            </a:endParaRPr>
          </a:p>
          <a:p>
            <a:pPr marL="114300" indent="-342900" eaLnBrk="0" fontAlgn="base" hangingPunct="0">
              <a:spcBef>
                <a:spcPct val="20000"/>
              </a:spcBef>
              <a:spcAft>
                <a:spcPct val="0"/>
              </a:spcAft>
              <a:buClr>
                <a:srgbClr val="000099"/>
              </a:buClr>
              <a:buSzPct val="90000"/>
              <a:buFont typeface="Wingdings" pitchFamily="2" charset="2"/>
              <a:buChar char="§"/>
              <a:defRPr/>
            </a:pPr>
            <a:r>
              <a:rPr lang="es-ES" sz="2400" kern="0" dirty="0">
                <a:latin typeface="Cambria" pitchFamily="18" charset="0"/>
              </a:rPr>
              <a:t>Siendo estos impuestos los más aptos para ser utilizados a nivel local, su marcada debilidad t</a:t>
            </a:r>
            <a:r>
              <a:rPr lang="es-AR" sz="2400" kern="0" dirty="0" err="1">
                <a:latin typeface="Cambria" pitchFamily="18" charset="0"/>
              </a:rPr>
              <a:t>iene</a:t>
            </a:r>
            <a:r>
              <a:rPr lang="es-AR" sz="2400" kern="0" dirty="0">
                <a:latin typeface="Cambria" pitchFamily="18" charset="0"/>
              </a:rPr>
              <a:t> impacto en la capacidad de financiamiento de los gobiernos locales, además de en la capacidad recaudatoria y redistributiva del sistema tributario</a:t>
            </a:r>
          </a:p>
          <a:p>
            <a:pPr marL="114300" indent="-342900" eaLnBrk="0" fontAlgn="base" hangingPunct="0">
              <a:spcBef>
                <a:spcPct val="20000"/>
              </a:spcBef>
              <a:spcAft>
                <a:spcPct val="0"/>
              </a:spcAft>
              <a:buClr>
                <a:srgbClr val="000099"/>
              </a:buClr>
              <a:buSzPct val="90000"/>
              <a:buFont typeface="Wingdings" pitchFamily="2" charset="2"/>
              <a:buChar char="§"/>
              <a:defRPr/>
            </a:pPr>
            <a:r>
              <a:rPr lang="es-AR" sz="2400" kern="0" dirty="0">
                <a:latin typeface="Cambria" pitchFamily="18" charset="0"/>
              </a:rPr>
              <a:t>La estimación de su recaudación potencial demuestra que hay  gran espacio para mejorar su recaudación</a:t>
            </a:r>
          </a:p>
          <a:p>
            <a:pPr marL="114300" indent="-342900" eaLnBrk="0" fontAlgn="base" hangingPunct="0">
              <a:spcBef>
                <a:spcPct val="20000"/>
              </a:spcBef>
              <a:spcAft>
                <a:spcPct val="0"/>
              </a:spcAft>
              <a:buClr>
                <a:srgbClr val="000099"/>
              </a:buClr>
              <a:buSzPct val="90000"/>
              <a:buFont typeface="Wingdings" pitchFamily="2" charset="2"/>
              <a:buChar char="§"/>
              <a:defRPr/>
            </a:pPr>
            <a:r>
              <a:rPr lang="es-AR" sz="2400" kern="0" dirty="0">
                <a:latin typeface="Cambria" pitchFamily="18" charset="0"/>
              </a:rPr>
              <a:t>Fortalecer el rol del IPI y de la financiación local y urbana que permita cumplir los desafíos de la Agenda 2030 requiere explorar la implementación de un diseño simple de impuestos a la propiedad y a una administración tributaria moderna. </a:t>
            </a:r>
          </a:p>
        </p:txBody>
      </p:sp>
    </p:spTree>
    <p:extLst>
      <p:ext uri="{BB962C8B-B14F-4D97-AF65-F5344CB8AC3E}">
        <p14:creationId xmlns:p14="http://schemas.microsoft.com/office/powerpoint/2010/main" val="21081047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C0EB-AC44-49E0-A43A-EF8D8F2DB99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2A9B086-E3C4-41DA-A8FA-F375F3D35B4F}"/>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fontScale="97500"/>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Motivaciones</a:t>
            </a:r>
            <a:r>
              <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rPr>
              <a:t> y </a:t>
            </a:r>
            <a:r>
              <a:rPr kumimoji="0" lang="en-US" sz="3600" b="1" i="0" u="none" strike="noStrike" kern="0" cap="none" spc="0" normalizeH="0" baseline="0" noProof="0" dirty="0" err="1">
                <a:ln>
                  <a:noFill/>
                </a:ln>
                <a:solidFill>
                  <a:srgbClr val="000066"/>
                </a:solidFill>
                <a:effectLst/>
                <a:uLnTx/>
                <a:uFillTx/>
                <a:latin typeface="Cambria" pitchFamily="18" charset="0"/>
                <a:ea typeface="+mj-ea"/>
                <a:cs typeface="+mj-cs"/>
              </a:rPr>
              <a:t>objetivos</a:t>
            </a:r>
            <a:endParaRPr kumimoji="0" lang="en-US" sz="3600" b="1" i="0" u="none" strike="noStrike" kern="0" cap="none" spc="0" normalizeH="0" baseline="0" noProof="0" dirty="0">
              <a:ln>
                <a:noFill/>
              </a:ln>
              <a:solidFill>
                <a:srgbClr val="000066"/>
              </a:solidFill>
              <a:effectLst/>
              <a:uLnTx/>
              <a:uFillTx/>
              <a:latin typeface="Cambria" pitchFamily="18" charset="0"/>
              <a:ea typeface="+mj-ea"/>
              <a:cs typeface="+mj-cs"/>
            </a:endParaRPr>
          </a:p>
        </p:txBody>
      </p:sp>
      <p:sp>
        <p:nvSpPr>
          <p:cNvPr id="7" name="Content Placeholder 2"/>
          <p:cNvSpPr txBox="1">
            <a:spLocks/>
          </p:cNvSpPr>
          <p:nvPr/>
        </p:nvSpPr>
        <p:spPr>
          <a:xfrm>
            <a:off x="685800" y="846138"/>
            <a:ext cx="8229600" cy="5791200"/>
          </a:xfrm>
          <a:prstGeom prst="rect">
            <a:avLst/>
          </a:prstGeom>
        </p:spPr>
        <p:txBody>
          <a:bodyPr>
            <a:normAutofit fontScale="92500" lnSpcReduction="10000"/>
          </a:bodyPr>
          <a:lstStyle/>
          <a:p>
            <a:pPr marL="457200" lvl="0" indent="-342900" eaLnBrk="0" fontAlgn="base" hangingPunct="0">
              <a:spcBef>
                <a:spcPct val="20000"/>
              </a:spcBef>
              <a:spcAft>
                <a:spcPct val="0"/>
              </a:spcAft>
              <a:buClr>
                <a:srgbClr val="000099"/>
              </a:buClr>
              <a:buSzPct val="90000"/>
              <a:buFont typeface="Wingdings" pitchFamily="2" charset="2"/>
              <a:buChar char="§"/>
              <a:defRPr/>
            </a:pPr>
            <a:endParaRPr lang="es-ES" sz="2900" kern="0" dirty="0">
              <a:latin typeface="Cambria" pitchFamily="18" charset="0"/>
            </a:endParaRPr>
          </a:p>
          <a:p>
            <a:pPr marL="457200" lvl="0" indent="-342900" eaLnBrk="0" fontAlgn="base" hangingPunct="0">
              <a:spcBef>
                <a:spcPct val="20000"/>
              </a:spcBef>
              <a:spcAft>
                <a:spcPct val="0"/>
              </a:spcAft>
              <a:buClr>
                <a:srgbClr val="000099"/>
              </a:buClr>
              <a:buSzPct val="90000"/>
              <a:buFont typeface="Wingdings" pitchFamily="2" charset="2"/>
              <a:buChar char="§"/>
              <a:defRPr/>
            </a:pPr>
            <a:r>
              <a:rPr lang="es-ES" sz="2900" kern="0" dirty="0">
                <a:latin typeface="Cambria" pitchFamily="18" charset="0"/>
              </a:rPr>
              <a:t>Para atender estos temas se</a:t>
            </a:r>
            <a:r>
              <a:rPr lang="es-MX" sz="2900" kern="0" dirty="0">
                <a:latin typeface="Cambria" pitchFamily="18" charset="0"/>
              </a:rPr>
              <a:t> realizará un análisis descriptivo de las principales características de las relaciones intergubernamentales y el financiamiento local en materia de: </a:t>
            </a:r>
          </a:p>
          <a:p>
            <a:pPr marL="914400" lvl="1" indent="-342900" eaLnBrk="0" fontAlgn="base" hangingPunct="0">
              <a:spcBef>
                <a:spcPct val="20000"/>
              </a:spcBef>
              <a:spcAft>
                <a:spcPct val="0"/>
              </a:spcAft>
              <a:buClr>
                <a:srgbClr val="000099"/>
              </a:buClr>
              <a:buSzPct val="90000"/>
              <a:buFont typeface="Wingdings" pitchFamily="2" charset="2"/>
              <a:buChar char="§"/>
              <a:defRPr/>
            </a:pPr>
            <a:r>
              <a:rPr lang="es-MX" sz="2900" kern="0" dirty="0">
                <a:latin typeface="Cambria" pitchFamily="18" charset="0"/>
              </a:rPr>
              <a:t>responsabilidades de gasto, </a:t>
            </a:r>
          </a:p>
          <a:p>
            <a:pPr marL="914400" lvl="1" indent="-342900" eaLnBrk="0" fontAlgn="base" hangingPunct="0">
              <a:spcBef>
                <a:spcPct val="20000"/>
              </a:spcBef>
              <a:spcAft>
                <a:spcPct val="0"/>
              </a:spcAft>
              <a:buClr>
                <a:srgbClr val="000099"/>
              </a:buClr>
              <a:buSzPct val="90000"/>
              <a:buFont typeface="Wingdings" pitchFamily="2" charset="2"/>
              <a:buChar char="§"/>
              <a:defRPr/>
            </a:pPr>
            <a:r>
              <a:rPr lang="es-MX" sz="2900" kern="0" dirty="0">
                <a:latin typeface="Cambria" pitchFamily="18" charset="0"/>
              </a:rPr>
              <a:t>ingresos propios, </a:t>
            </a:r>
          </a:p>
          <a:p>
            <a:pPr marL="914400" lvl="1" indent="-342900" eaLnBrk="0" fontAlgn="base" hangingPunct="0">
              <a:spcBef>
                <a:spcPct val="20000"/>
              </a:spcBef>
              <a:spcAft>
                <a:spcPct val="0"/>
              </a:spcAft>
              <a:buClr>
                <a:srgbClr val="000099"/>
              </a:buClr>
              <a:buSzPct val="90000"/>
              <a:buFont typeface="Wingdings" pitchFamily="2" charset="2"/>
              <a:buChar char="§"/>
              <a:defRPr/>
            </a:pPr>
            <a:r>
              <a:rPr lang="es-MX" sz="2900" kern="0" dirty="0">
                <a:latin typeface="Cambria" pitchFamily="18" charset="0"/>
              </a:rPr>
              <a:t>transferencias, </a:t>
            </a:r>
          </a:p>
          <a:p>
            <a:pPr marL="914400" lvl="1" indent="-342900" eaLnBrk="0" fontAlgn="base" hangingPunct="0">
              <a:spcBef>
                <a:spcPct val="20000"/>
              </a:spcBef>
              <a:spcAft>
                <a:spcPct val="0"/>
              </a:spcAft>
              <a:buClr>
                <a:srgbClr val="000099"/>
              </a:buClr>
              <a:buSzPct val="90000"/>
              <a:buFont typeface="Wingdings" pitchFamily="2" charset="2"/>
              <a:buChar char="§"/>
              <a:defRPr/>
            </a:pPr>
            <a:r>
              <a:rPr lang="es-MX" sz="2900" kern="0" dirty="0">
                <a:latin typeface="Cambria" pitchFamily="18" charset="0"/>
              </a:rPr>
              <a:t>endeudamiento  </a:t>
            </a:r>
          </a:p>
          <a:p>
            <a:pPr marL="457200" indent="-342900" eaLnBrk="0" fontAlgn="base" hangingPunct="0">
              <a:spcBef>
                <a:spcPct val="20000"/>
              </a:spcBef>
              <a:spcAft>
                <a:spcPct val="0"/>
              </a:spcAft>
              <a:buClr>
                <a:srgbClr val="000099"/>
              </a:buClr>
              <a:buSzPct val="90000"/>
              <a:buFont typeface="Wingdings" pitchFamily="2" charset="2"/>
              <a:buChar char="§"/>
              <a:defRPr/>
            </a:pPr>
            <a:r>
              <a:rPr lang="es-MX" sz="2900" kern="0" dirty="0">
                <a:latin typeface="Cambria" pitchFamily="18" charset="0"/>
              </a:rPr>
              <a:t>Partiendo del agregado de gobiernos subnacionales y locales, se revisarán las seis ciudades más pobladas de América Latina: Sao Paulo, Ciudad de México, Ciudad de Buenos Aires, Lima, Bogotá y Santiago de Chile, </a:t>
            </a:r>
            <a:endParaRPr lang="es-ES" sz="2900" kern="0" dirty="0">
              <a:latin typeface="Cambria" pitchFamily="18" charset="0"/>
            </a:endParaRPr>
          </a:p>
        </p:txBody>
      </p:sp>
    </p:spTree>
    <p:extLst>
      <p:ext uri="{BB962C8B-B14F-4D97-AF65-F5344CB8AC3E}">
        <p14:creationId xmlns:p14="http://schemas.microsoft.com/office/powerpoint/2010/main" val="37192985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218" name="Rectangle 2"/>
          <p:cNvSpPr>
            <a:spLocks noGrp="1" noChangeArrowheads="1"/>
          </p:cNvSpPr>
          <p:nvPr>
            <p:ph type="title"/>
          </p:nvPr>
        </p:nvSpPr>
        <p:spPr>
          <a:xfrm>
            <a:off x="-40307" y="-41547"/>
            <a:ext cx="8763000" cy="1371600"/>
          </a:xfrm>
        </p:spPr>
        <p:txBody>
          <a:bodyPr/>
          <a:lstStyle/>
          <a:p>
            <a:pPr algn="r" eaLnBrk="0" fontAlgn="base" hangingPunct="0">
              <a:spcAft>
                <a:spcPct val="0"/>
              </a:spcAft>
              <a:defRPr/>
            </a:pPr>
            <a:r>
              <a:rPr lang="es-ES" sz="3500" kern="0" dirty="0">
                <a:solidFill>
                  <a:srgbClr val="000066"/>
                </a:solidFill>
                <a:latin typeface="Cambria" pitchFamily="18" charset="0"/>
              </a:rPr>
              <a:t>Algunas características comunes de las relaciones intergubernamentales en América Latina</a:t>
            </a:r>
            <a:endParaRPr lang="es-MX" sz="3500" kern="0" dirty="0">
              <a:solidFill>
                <a:srgbClr val="000066"/>
              </a:solidFill>
              <a:latin typeface="Cambria" pitchFamily="18" charset="0"/>
            </a:endParaRPr>
          </a:p>
        </p:txBody>
      </p:sp>
      <p:sp>
        <p:nvSpPr>
          <p:cNvPr id="17411" name="Rectangle 3"/>
          <p:cNvSpPr>
            <a:spLocks noGrp="1" noChangeArrowheads="1"/>
          </p:cNvSpPr>
          <p:nvPr>
            <p:ph type="body" idx="1"/>
          </p:nvPr>
        </p:nvSpPr>
        <p:spPr bwMode="auto">
          <a:xfrm>
            <a:off x="762000" y="1524000"/>
            <a:ext cx="7986713" cy="4840288"/>
          </a:xfrm>
          <a:noFill/>
          <a:ln>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Organización de gobierno muy diversificada entre países</a:t>
            </a:r>
          </a:p>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Nivel de gobierno objetivo de la descentralización, muy variable entre países (gobiernos intermedios, locales, regiones)</a:t>
            </a:r>
          </a:p>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Descentralización  de responsabilidades sesgada al gasto público</a:t>
            </a:r>
          </a:p>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Escasa autonomía tributaria</a:t>
            </a:r>
          </a:p>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Elevada asimetría vertical: significativa importancia de las transferencias intergubernamentales</a:t>
            </a:r>
          </a:p>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Transferencias intergubernamentales: alta utilización de las asignaciones específicas (</a:t>
            </a:r>
            <a:r>
              <a:rPr lang="es-AR" sz="2400" kern="0" dirty="0" err="1">
                <a:latin typeface="Cambria" pitchFamily="18" charset="0"/>
              </a:rPr>
              <a:t>earmarking</a:t>
            </a:r>
            <a:r>
              <a:rPr lang="es-AR" sz="2400" kern="0" dirty="0">
                <a:latin typeface="Cambria" pitchFamily="18" charset="0"/>
              </a:rPr>
              <a:t>) </a:t>
            </a:r>
          </a:p>
          <a:p>
            <a:pPr eaLnBrk="0" fontAlgn="base" hangingPunct="0">
              <a:spcAft>
                <a:spcPct val="0"/>
              </a:spcAft>
              <a:buClr>
                <a:srgbClr val="000099"/>
              </a:buClr>
              <a:buSzPct val="90000"/>
              <a:buFont typeface="Wingdings" pitchFamily="2" charset="2"/>
              <a:buChar char="§"/>
              <a:defRPr/>
            </a:pPr>
            <a:r>
              <a:rPr lang="es-AR" sz="2400" kern="0" dirty="0">
                <a:latin typeface="Cambria" pitchFamily="18" charset="0"/>
              </a:rPr>
              <a:t>Elevada incidencia de los ingresos provenientes de la explotación de recursos naturales</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9600" y="76200"/>
            <a:ext cx="8534400" cy="762000"/>
          </a:xfrm>
        </p:spPr>
        <p:txBody>
          <a:bodyPr>
            <a:normAutofit fontScale="90000"/>
          </a:bodyPr>
          <a:lstStyle/>
          <a:p>
            <a:pPr eaLnBrk="1" hangingPunct="1">
              <a:defRPr/>
            </a:pPr>
            <a:r>
              <a:rPr lang="es-ES" sz="2200" b="1" kern="1200" dirty="0">
                <a:solidFill>
                  <a:srgbClr val="002060"/>
                </a:solidFill>
                <a:ea typeface="+mn-ea"/>
                <a:cs typeface="+mn-cs"/>
              </a:rPr>
              <a:t>América Latina: región altamente heterogénea</a:t>
            </a:r>
            <a:br>
              <a:rPr lang="es-ES" sz="2200" b="1" kern="1200" dirty="0">
                <a:solidFill>
                  <a:srgbClr val="002060"/>
                </a:solidFill>
                <a:ea typeface="+mn-ea"/>
                <a:cs typeface="+mn-cs"/>
              </a:rPr>
            </a:br>
            <a:r>
              <a:rPr lang="es-ES" sz="2200" b="1" kern="1200" dirty="0">
                <a:solidFill>
                  <a:srgbClr val="002060"/>
                </a:solidFill>
                <a:ea typeface="+mn-ea"/>
                <a:cs typeface="+mn-cs"/>
              </a:rPr>
              <a:t>Principales indicadores socio-económicos en países seleccionados </a:t>
            </a:r>
            <a:br>
              <a:rPr lang="es-ES" sz="2400" b="1" kern="1200" dirty="0">
                <a:solidFill>
                  <a:srgbClr val="002060"/>
                </a:solidFill>
                <a:ea typeface="+mn-ea"/>
                <a:cs typeface="+mn-cs"/>
              </a:rPr>
            </a:br>
            <a:endParaRPr lang="es-ES" sz="2000" b="1" i="1" kern="1200" dirty="0">
              <a:solidFill>
                <a:srgbClr val="002060"/>
              </a:solidFill>
              <a:ea typeface="+mn-ea"/>
              <a:cs typeface="+mn-cs"/>
            </a:endParaRPr>
          </a:p>
        </p:txBody>
      </p:sp>
      <p:pic>
        <p:nvPicPr>
          <p:cNvPr id="13315" name="Picture 8"/>
          <p:cNvPicPr>
            <a:picLocks noChangeAspect="1" noChangeArrowheads="1"/>
          </p:cNvPicPr>
          <p:nvPr/>
        </p:nvPicPr>
        <p:blipFill>
          <a:blip r:embed="rId3" cstate="print"/>
          <a:srcRect/>
          <a:stretch>
            <a:fillRect/>
          </a:stretch>
        </p:blipFill>
        <p:spPr bwMode="auto">
          <a:xfrm>
            <a:off x="838200" y="838200"/>
            <a:ext cx="8001000" cy="5791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bwMode="auto">
          <a:xfrm>
            <a:off x="685800" y="1219200"/>
            <a:ext cx="8458200" cy="4319587"/>
          </a:xfrm>
          <a:noFill/>
          <a:ln>
            <a:miter lim="800000"/>
            <a:headEnd/>
            <a:tailEnd/>
          </a:ln>
        </p:spPr>
        <p:txBody>
          <a:bodyPr vert="horz" wrap="square" lIns="91440" tIns="45720" rIns="91440" bIns="45720" numCol="1" anchor="t" anchorCtr="0" compatLnSpc="1">
            <a:prstTxWarp prst="textNoShape">
              <a:avLst/>
            </a:prstTxWarp>
          </a:bodyPr>
          <a:lstStyle/>
          <a:p>
            <a:pPr eaLnBrk="0" fontAlgn="base" hangingPunct="0">
              <a:lnSpc>
                <a:spcPct val="80000"/>
              </a:lnSpc>
              <a:spcAft>
                <a:spcPct val="0"/>
              </a:spcAft>
              <a:buClr>
                <a:srgbClr val="000099"/>
              </a:buClr>
              <a:buSzPct val="90000"/>
              <a:buFont typeface="Wingdings" pitchFamily="2" charset="2"/>
              <a:buChar char="§"/>
              <a:defRPr/>
            </a:pPr>
            <a:r>
              <a:rPr lang="es-ES" sz="2800" kern="0" dirty="0">
                <a:latin typeface="Cambria" pitchFamily="18" charset="0"/>
              </a:rPr>
              <a:t>Tanto el nivel de gasto como las funciones del gasto que se descentralizaron han sido bien diferentes entre países</a:t>
            </a:r>
          </a:p>
          <a:p>
            <a:pPr eaLnBrk="0" fontAlgn="base" hangingPunct="0">
              <a:lnSpc>
                <a:spcPct val="80000"/>
              </a:lnSpc>
              <a:spcAft>
                <a:spcPct val="0"/>
              </a:spcAft>
              <a:buClr>
                <a:srgbClr val="000099"/>
              </a:buClr>
              <a:buSzPct val="90000"/>
              <a:buFont typeface="Wingdings" pitchFamily="2" charset="2"/>
              <a:buChar char="§"/>
              <a:defRPr/>
            </a:pPr>
            <a:r>
              <a:rPr lang="es-ES" sz="2800" kern="0" dirty="0">
                <a:latin typeface="Cambria" pitchFamily="18" charset="0"/>
              </a:rPr>
              <a:t>Los países más descentralizados de la región (Argentina, Brasil y en parte México) han descentralizado salud, educación y parte de su gasto en infraestructura</a:t>
            </a:r>
          </a:p>
          <a:p>
            <a:pPr eaLnBrk="0" fontAlgn="base" hangingPunct="0">
              <a:lnSpc>
                <a:spcPct val="80000"/>
              </a:lnSpc>
              <a:spcAft>
                <a:spcPct val="0"/>
              </a:spcAft>
              <a:buClr>
                <a:srgbClr val="000099"/>
              </a:buClr>
              <a:buSzPct val="90000"/>
              <a:buFont typeface="Wingdings" pitchFamily="2" charset="2"/>
              <a:buChar char="§"/>
              <a:defRPr/>
            </a:pPr>
            <a:r>
              <a:rPr lang="es-ES" sz="2800" kern="0" dirty="0">
                <a:latin typeface="Cambria" pitchFamily="18" charset="0"/>
              </a:rPr>
              <a:t>El caso de la educación en Chile resulta paradójico, tomando en cuenta su alta centralización fiscal.</a:t>
            </a:r>
          </a:p>
          <a:p>
            <a:pPr eaLnBrk="0" fontAlgn="base" hangingPunct="0">
              <a:lnSpc>
                <a:spcPct val="80000"/>
              </a:lnSpc>
              <a:spcAft>
                <a:spcPct val="0"/>
              </a:spcAft>
              <a:buClr>
                <a:srgbClr val="000099"/>
              </a:buClr>
              <a:buSzPct val="90000"/>
              <a:buFont typeface="Wingdings" pitchFamily="2" charset="2"/>
              <a:buChar char="§"/>
              <a:defRPr/>
            </a:pPr>
            <a:r>
              <a:rPr lang="es-ES" sz="2800" kern="0" dirty="0">
                <a:latin typeface="Cambria" pitchFamily="18" charset="0"/>
              </a:rPr>
              <a:t>En los procesos de descentralización recientes las responsabilidades de gasto entre niveles de gobierno no siempre han quedado claramente especificadas, lo cual puede derivar en mandatos no financiados.</a:t>
            </a:r>
          </a:p>
        </p:txBody>
      </p:sp>
      <p:sp>
        <p:nvSpPr>
          <p:cNvPr id="3" name="Rectangle 2"/>
          <p:cNvSpPr>
            <a:spLocks noGrp="1" noChangeArrowheads="1"/>
          </p:cNvSpPr>
          <p:nvPr>
            <p:ph type="title"/>
          </p:nvPr>
        </p:nvSpPr>
        <p:spPr>
          <a:xfrm>
            <a:off x="762000" y="190501"/>
            <a:ext cx="8229600" cy="1028700"/>
          </a:xfrm>
        </p:spPr>
        <p:txBody>
          <a:bodyPr/>
          <a:lstStyle/>
          <a:p>
            <a:pPr eaLnBrk="1" hangingPunct="1">
              <a:defRPr/>
            </a:pPr>
            <a:r>
              <a:rPr lang="es-ES" sz="3500" kern="0" dirty="0">
                <a:solidFill>
                  <a:srgbClr val="000066"/>
                </a:solidFill>
                <a:latin typeface="Cambria" pitchFamily="18" charset="0"/>
              </a:rPr>
              <a:t>Asignación de gasto entre niveles de gobierno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49588" y="0"/>
            <a:ext cx="8494412" cy="1028700"/>
          </a:xfrm>
          <a:prstGeom prst="rect">
            <a:avLst/>
          </a:prstGeom>
        </p:spPr>
        <p:txBody>
          <a:bodyPr>
            <a:noAutofit/>
          </a:bodyPr>
          <a:lstStyle/>
          <a:p>
            <a:pPr algn="ctr" fontAlgn="base">
              <a:spcBef>
                <a:spcPct val="0"/>
              </a:spcBef>
              <a:spcAft>
                <a:spcPct val="0"/>
              </a:spcAft>
              <a:defRPr/>
            </a:pPr>
            <a:r>
              <a:rPr lang="en-US" sz="2800" b="1" kern="0" dirty="0" err="1">
                <a:solidFill>
                  <a:srgbClr val="000066"/>
                </a:solidFill>
                <a:latin typeface="Cambria" pitchFamily="18" charset="0"/>
                <a:ea typeface="+mj-ea"/>
                <a:cs typeface="+mj-cs"/>
              </a:rPr>
              <a:t>Asignación</a:t>
            </a:r>
            <a:r>
              <a:rPr lang="en-US" sz="2800" b="1" kern="0" dirty="0">
                <a:solidFill>
                  <a:srgbClr val="000066"/>
                </a:solidFill>
                <a:latin typeface="Cambria" pitchFamily="18" charset="0"/>
                <a:ea typeface="+mj-ea"/>
                <a:cs typeface="+mj-cs"/>
              </a:rPr>
              <a:t> del </a:t>
            </a:r>
            <a:r>
              <a:rPr lang="en-US" sz="2800" b="1" kern="0" dirty="0" err="1">
                <a:solidFill>
                  <a:srgbClr val="000066"/>
                </a:solidFill>
                <a:latin typeface="Cambria" pitchFamily="18" charset="0"/>
                <a:ea typeface="+mj-ea"/>
                <a:cs typeface="+mj-cs"/>
              </a:rPr>
              <a:t>gasto</a:t>
            </a:r>
            <a:r>
              <a:rPr lang="en-US" sz="2800" b="1" kern="0" dirty="0">
                <a:solidFill>
                  <a:srgbClr val="000066"/>
                </a:solidFill>
                <a:latin typeface="Cambria" pitchFamily="18" charset="0"/>
                <a:ea typeface="+mj-ea"/>
                <a:cs typeface="+mj-cs"/>
              </a:rPr>
              <a:t> a </a:t>
            </a:r>
            <a:r>
              <a:rPr lang="en-US" sz="2800" b="1" kern="0" dirty="0" err="1">
                <a:solidFill>
                  <a:srgbClr val="000066"/>
                </a:solidFill>
                <a:latin typeface="Cambria" pitchFamily="18" charset="0"/>
                <a:ea typeface="+mj-ea"/>
                <a:cs typeface="+mj-cs"/>
              </a:rPr>
              <a:t>gobiernos</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subnacionales</a:t>
            </a:r>
            <a:r>
              <a:rPr lang="en-US" sz="2800" b="1" kern="0" dirty="0">
                <a:solidFill>
                  <a:srgbClr val="000066"/>
                </a:solidFill>
                <a:latin typeface="Cambria" pitchFamily="18" charset="0"/>
                <a:ea typeface="+mj-ea"/>
                <a:cs typeface="+mj-cs"/>
              </a:rPr>
              <a:t>:</a:t>
            </a:r>
          </a:p>
          <a:p>
            <a:pPr lvl="0" algn="ctr" fontAlgn="base">
              <a:spcBef>
                <a:spcPct val="0"/>
              </a:spcBef>
              <a:spcAft>
                <a:spcPct val="0"/>
              </a:spcAft>
              <a:defRPr/>
            </a:pPr>
            <a:r>
              <a:rPr lang="en-US" sz="2800" b="1" kern="0" dirty="0" err="1">
                <a:solidFill>
                  <a:srgbClr val="000066"/>
                </a:solidFill>
                <a:latin typeface="Cambria" pitchFamily="18" charset="0"/>
                <a:ea typeface="+mj-ea"/>
                <a:cs typeface="+mj-cs"/>
              </a:rPr>
              <a:t>Predomina</a:t>
            </a:r>
            <a:r>
              <a:rPr lang="en-US" sz="2800" b="1" kern="0" dirty="0">
                <a:solidFill>
                  <a:srgbClr val="000066"/>
                </a:solidFill>
                <a:latin typeface="Cambria" pitchFamily="18" charset="0"/>
                <a:ea typeface="+mj-ea"/>
                <a:cs typeface="+mj-cs"/>
              </a:rPr>
              <a:t> el peso del </a:t>
            </a:r>
            <a:r>
              <a:rPr lang="en-US" sz="2800" b="1" kern="0" dirty="0" err="1">
                <a:solidFill>
                  <a:srgbClr val="000066"/>
                </a:solidFill>
                <a:latin typeface="Cambria" pitchFamily="18" charset="0"/>
                <a:ea typeface="+mj-ea"/>
                <a:cs typeface="+mj-cs"/>
              </a:rPr>
              <a:t>gasto</a:t>
            </a:r>
            <a:r>
              <a:rPr lang="en-US" sz="2800" b="1" kern="0" dirty="0">
                <a:solidFill>
                  <a:srgbClr val="000066"/>
                </a:solidFill>
                <a:latin typeface="Cambria" pitchFamily="18" charset="0"/>
                <a:ea typeface="+mj-ea"/>
                <a:cs typeface="+mj-cs"/>
              </a:rPr>
              <a:t> </a:t>
            </a:r>
            <a:r>
              <a:rPr lang="en-US" sz="2800" b="1" kern="0" dirty="0" err="1">
                <a:solidFill>
                  <a:srgbClr val="000066"/>
                </a:solidFill>
                <a:latin typeface="Cambria" pitchFamily="18" charset="0"/>
                <a:ea typeface="+mj-ea"/>
                <a:cs typeface="+mj-cs"/>
              </a:rPr>
              <a:t>corriente</a:t>
            </a:r>
            <a:r>
              <a:rPr lang="en-US" sz="2800" b="1" kern="0" dirty="0">
                <a:solidFill>
                  <a:srgbClr val="000066"/>
                </a:solidFill>
                <a:latin typeface="Cambria" pitchFamily="18" charset="0"/>
                <a:ea typeface="+mj-ea"/>
                <a:cs typeface="+mj-cs"/>
              </a:rPr>
              <a:t> por </a:t>
            </a:r>
            <a:r>
              <a:rPr lang="en-US" sz="2800" b="1" kern="0" dirty="0" err="1">
                <a:solidFill>
                  <a:srgbClr val="000066"/>
                </a:solidFill>
                <a:latin typeface="Cambria" pitchFamily="18" charset="0"/>
                <a:ea typeface="+mj-ea"/>
                <a:cs typeface="+mj-cs"/>
              </a:rPr>
              <a:t>sobre</a:t>
            </a:r>
            <a:r>
              <a:rPr lang="en-US" sz="2800" b="1" kern="0" dirty="0">
                <a:solidFill>
                  <a:srgbClr val="000066"/>
                </a:solidFill>
                <a:latin typeface="Cambria" pitchFamily="18" charset="0"/>
                <a:ea typeface="+mj-ea"/>
                <a:cs typeface="+mj-cs"/>
              </a:rPr>
              <a:t> la </a:t>
            </a:r>
            <a:r>
              <a:rPr lang="en-US" sz="2800" b="1" kern="0" dirty="0" err="1">
                <a:solidFill>
                  <a:srgbClr val="000066"/>
                </a:solidFill>
                <a:latin typeface="Cambria" pitchFamily="18" charset="0"/>
                <a:ea typeface="+mj-ea"/>
                <a:cs typeface="+mj-cs"/>
              </a:rPr>
              <a:t>inversión</a:t>
            </a:r>
            <a:endParaRPr lang="en-US" sz="2800" b="1" kern="0" dirty="0">
              <a:solidFill>
                <a:srgbClr val="000066"/>
              </a:solidFill>
              <a:latin typeface="Cambria" pitchFamily="18" charset="0"/>
              <a:ea typeface="+mj-ea"/>
              <a:cs typeface="+mj-cs"/>
            </a:endParaRPr>
          </a:p>
        </p:txBody>
      </p:sp>
      <p:sp>
        <p:nvSpPr>
          <p:cNvPr id="12" name="Rectangle 1"/>
          <p:cNvSpPr>
            <a:spLocks noChangeArrowheads="1"/>
          </p:cNvSpPr>
          <p:nvPr/>
        </p:nvSpPr>
        <p:spPr bwMode="auto">
          <a:xfrm>
            <a:off x="649588" y="6400800"/>
            <a:ext cx="8458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elaboración </a:t>
            </a:r>
            <a:r>
              <a:rPr lang="es-CL" sz="900" dirty="0">
                <a:latin typeface="Calibri" pitchFamily="34" charset="0"/>
                <a:ea typeface="Calibri" pitchFamily="34" charset="0"/>
                <a:cs typeface="Times New Roman" pitchFamily="18" charset="0"/>
              </a:rPr>
              <a:t>con cifras oficiales de la CEPAL.</a:t>
            </a:r>
            <a:endPar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sp>
        <p:nvSpPr>
          <p:cNvPr id="2" name="TextBox 1"/>
          <p:cNvSpPr txBox="1"/>
          <p:nvPr/>
        </p:nvSpPr>
        <p:spPr>
          <a:xfrm>
            <a:off x="1059280" y="1287887"/>
            <a:ext cx="2895600" cy="369332"/>
          </a:xfrm>
          <a:prstGeom prst="rect">
            <a:avLst/>
          </a:prstGeom>
          <a:noFill/>
        </p:spPr>
        <p:txBody>
          <a:bodyPr wrap="square" rtlCol="0">
            <a:spAutoFit/>
          </a:bodyPr>
          <a:lstStyle/>
          <a:p>
            <a:r>
              <a:rPr lang="en-US" b="1" dirty="0"/>
              <a:t>a) </a:t>
            </a:r>
            <a:r>
              <a:rPr lang="en-US" b="1" dirty="0" err="1"/>
              <a:t>Gobiernos</a:t>
            </a:r>
            <a:r>
              <a:rPr lang="en-US" b="1" dirty="0"/>
              <a:t> </a:t>
            </a:r>
            <a:r>
              <a:rPr lang="en-US" b="1" dirty="0" err="1"/>
              <a:t>subnacionales</a:t>
            </a:r>
            <a:endParaRPr lang="en-US" b="1" dirty="0"/>
          </a:p>
        </p:txBody>
      </p:sp>
      <p:sp>
        <p:nvSpPr>
          <p:cNvPr id="13" name="TextBox 12"/>
          <p:cNvSpPr txBox="1"/>
          <p:nvPr/>
        </p:nvSpPr>
        <p:spPr>
          <a:xfrm>
            <a:off x="5484813" y="1287887"/>
            <a:ext cx="2895600" cy="369332"/>
          </a:xfrm>
          <a:prstGeom prst="rect">
            <a:avLst/>
          </a:prstGeom>
          <a:noFill/>
        </p:spPr>
        <p:txBody>
          <a:bodyPr wrap="square" rtlCol="0">
            <a:spAutoFit/>
          </a:bodyPr>
          <a:lstStyle/>
          <a:p>
            <a:r>
              <a:rPr lang="en-US" b="1" dirty="0"/>
              <a:t>b) </a:t>
            </a:r>
            <a:r>
              <a:rPr lang="en-US" b="1" dirty="0" err="1"/>
              <a:t>Gobiernos</a:t>
            </a:r>
            <a:r>
              <a:rPr lang="en-US" b="1" dirty="0"/>
              <a:t> </a:t>
            </a:r>
            <a:r>
              <a:rPr lang="en-US" b="1" dirty="0" err="1"/>
              <a:t>intermedios</a:t>
            </a:r>
            <a:endParaRPr lang="en-US" b="1" dirty="0"/>
          </a:p>
        </p:txBody>
      </p:sp>
      <p:sp>
        <p:nvSpPr>
          <p:cNvPr id="14" name="TextBox 13"/>
          <p:cNvSpPr txBox="1"/>
          <p:nvPr/>
        </p:nvSpPr>
        <p:spPr>
          <a:xfrm>
            <a:off x="3211364" y="3908737"/>
            <a:ext cx="2895600" cy="369332"/>
          </a:xfrm>
          <a:prstGeom prst="rect">
            <a:avLst/>
          </a:prstGeom>
          <a:noFill/>
        </p:spPr>
        <p:txBody>
          <a:bodyPr wrap="square" rtlCol="0">
            <a:spAutoFit/>
          </a:bodyPr>
          <a:lstStyle/>
          <a:p>
            <a:r>
              <a:rPr lang="en-US" b="1" dirty="0"/>
              <a:t>c) </a:t>
            </a:r>
            <a:r>
              <a:rPr lang="en-US" b="1" dirty="0" err="1"/>
              <a:t>Gobiernos</a:t>
            </a:r>
            <a:r>
              <a:rPr lang="en-US" b="1" dirty="0"/>
              <a:t> locales</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127" y="1727447"/>
            <a:ext cx="3733800" cy="222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2304" y="4363998"/>
            <a:ext cx="3893720" cy="203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5E895D2-4E89-4074-893D-04187CD377CC}"/>
              </a:ext>
            </a:extLst>
          </p:cNvPr>
          <p:cNvPicPr>
            <a:picLocks noChangeAspect="1"/>
          </p:cNvPicPr>
          <p:nvPr/>
        </p:nvPicPr>
        <p:blipFill>
          <a:blip r:embed="rId5"/>
          <a:stretch>
            <a:fillRect/>
          </a:stretch>
        </p:blipFill>
        <p:spPr>
          <a:xfrm>
            <a:off x="912416" y="1601121"/>
            <a:ext cx="4116783" cy="2134358"/>
          </a:xfrm>
          <a:prstGeom prst="rect">
            <a:avLst/>
          </a:prstGeom>
        </p:spPr>
      </p:pic>
    </p:spTree>
    <p:extLst>
      <p:ext uri="{BB962C8B-B14F-4D97-AF65-F5344CB8AC3E}">
        <p14:creationId xmlns:p14="http://schemas.microsoft.com/office/powerpoint/2010/main" val="3564100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90600" y="0"/>
            <a:ext cx="7848600" cy="1661993"/>
          </a:xfrm>
          <a:prstGeom prst="rect">
            <a:avLst/>
          </a:prstGeom>
          <a:noFill/>
          <a:ln w="9525">
            <a:noFill/>
            <a:miter lim="800000"/>
            <a:headEnd/>
            <a:tailEnd/>
          </a:ln>
        </p:spPr>
        <p:txBody>
          <a:bodyPr>
            <a:spAutoFit/>
          </a:bodyPr>
          <a:lstStyle/>
          <a:p>
            <a:pPr algn="ctr" fontAlgn="base">
              <a:spcBef>
                <a:spcPct val="0"/>
              </a:spcBef>
              <a:spcAft>
                <a:spcPct val="0"/>
              </a:spcAft>
              <a:buClr>
                <a:schemeClr val="accent1"/>
              </a:buClr>
              <a:buSzPct val="90000"/>
              <a:buFont typeface="Wingdings" pitchFamily="2" charset="2"/>
              <a:buNone/>
              <a:defRPr/>
            </a:pPr>
            <a:r>
              <a:rPr lang="es-MX" sz="2800" b="1" kern="0" dirty="0">
                <a:solidFill>
                  <a:srgbClr val="000066"/>
                </a:solidFill>
                <a:latin typeface="Cambria" pitchFamily="18" charset="0"/>
                <a:ea typeface="+mj-ea"/>
                <a:cs typeface="+mj-cs"/>
              </a:rPr>
              <a:t>Las responsabilidades de gasto de las grandes ciudades observan alta concurrencia con otros niveles de gobierno</a:t>
            </a:r>
          </a:p>
          <a:p>
            <a:pPr algn="ctr">
              <a:spcAft>
                <a:spcPct val="30000"/>
              </a:spcAft>
              <a:buClr>
                <a:schemeClr val="accent1"/>
              </a:buClr>
              <a:buSzPct val="90000"/>
              <a:buFont typeface="Wingdings" pitchFamily="2" charset="2"/>
              <a:buNone/>
              <a:defRPr/>
            </a:pPr>
            <a:r>
              <a:rPr lang="es-MX" dirty="0">
                <a:latin typeface="+mn-lt"/>
              </a:rPr>
              <a:t>Principales ciudades de América Latina</a:t>
            </a:r>
          </a:p>
        </p:txBody>
      </p:sp>
      <p:sp>
        <p:nvSpPr>
          <p:cNvPr id="24579" name="Rectangle 4"/>
          <p:cNvSpPr>
            <a:spLocks noChangeArrowheads="1"/>
          </p:cNvSpPr>
          <p:nvPr/>
        </p:nvSpPr>
        <p:spPr bwMode="auto">
          <a:xfrm>
            <a:off x="990600" y="6248400"/>
            <a:ext cx="7145338" cy="923330"/>
          </a:xfrm>
          <a:prstGeom prst="rect">
            <a:avLst/>
          </a:prstGeom>
          <a:noFill/>
          <a:ln w="9525">
            <a:noFill/>
            <a:miter lim="800000"/>
            <a:headEnd/>
            <a:tailEnd/>
          </a:ln>
        </p:spPr>
        <p:txBody>
          <a:bodyPr wrap="square">
            <a:spAutoFit/>
          </a:bodyPr>
          <a:lstStyle/>
          <a:p>
            <a:r>
              <a:rPr lang="es-ES" sz="1000" baseline="30000" dirty="0" err="1"/>
              <a:t>a</a:t>
            </a:r>
            <a:r>
              <a:rPr lang="es-ES" sz="1000" dirty="0" err="1"/>
              <a:t>M</a:t>
            </a:r>
            <a:r>
              <a:rPr lang="es-ES" sz="1000" dirty="0"/>
              <a:t>: Metropolitano; C: Ciudad (gobierno local); N: Nacional; I: Intermedio; P: Privado.</a:t>
            </a:r>
            <a:endParaRPr lang="en-US" sz="1000" dirty="0"/>
          </a:p>
          <a:p>
            <a:r>
              <a:rPr lang="es-ES" sz="1000" dirty="0"/>
              <a:t> </a:t>
            </a:r>
          </a:p>
          <a:p>
            <a:r>
              <a:rPr lang="es-ES" sz="1000" b="1" dirty="0"/>
              <a:t>Fuente</a:t>
            </a:r>
            <a:r>
              <a:rPr lang="es-ES" sz="1000" dirty="0"/>
              <a:t>: Jiménez y </a:t>
            </a:r>
            <a:r>
              <a:rPr lang="es-ES" sz="1000" dirty="0" err="1"/>
              <a:t>Ruelas</a:t>
            </a:r>
            <a:r>
              <a:rPr lang="es-ES" sz="1000" dirty="0"/>
              <a:t> (2017) </a:t>
            </a:r>
          </a:p>
          <a:p>
            <a:endParaRPr lang="en-US" sz="1200" dirty="0"/>
          </a:p>
          <a:p>
            <a:pPr>
              <a:spcAft>
                <a:spcPct val="30000"/>
              </a:spcAft>
              <a:buClr>
                <a:schemeClr val="accent1"/>
              </a:buClr>
              <a:buSzPct val="90000"/>
              <a:buFont typeface="Wingdings" pitchFamily="2" charset="2"/>
              <a:buNone/>
            </a:pPr>
            <a:r>
              <a:rPr lang="es-MX" sz="1200" dirty="0">
                <a:solidFill>
                  <a:schemeClr val="tx2"/>
                </a:solidFill>
                <a:latin typeface="Times New Roman" pitchFamily="18" charset="0"/>
              </a:rPr>
              <a:t>. </a:t>
            </a:r>
          </a:p>
        </p:txBody>
      </p:sp>
      <p:pic>
        <p:nvPicPr>
          <p:cNvPr id="24654" name="Picture 78"/>
          <p:cNvPicPr>
            <a:picLocks noChangeAspect="1" noChangeArrowheads="1"/>
          </p:cNvPicPr>
          <p:nvPr/>
        </p:nvPicPr>
        <p:blipFill>
          <a:blip r:embed="rId3" cstate="print"/>
          <a:srcRect/>
          <a:stretch>
            <a:fillRect/>
          </a:stretch>
        </p:blipFill>
        <p:spPr bwMode="auto">
          <a:xfrm>
            <a:off x="1008062" y="1784613"/>
            <a:ext cx="7315201" cy="4572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bwMode="auto">
          <a:xfrm>
            <a:off x="685800" y="1371600"/>
            <a:ext cx="8458200" cy="4190999"/>
          </a:xfrm>
          <a:noFill/>
          <a:ln>
            <a:miter lim="800000"/>
            <a:headEnd/>
            <a:tailEnd/>
          </a:ln>
        </p:spPr>
        <p:txBody>
          <a:bodyPr vert="horz" wrap="square" lIns="91440" tIns="45720" rIns="91440" bIns="45720" numCol="1" anchor="t" anchorCtr="0" compatLnSpc="1">
            <a:prstTxWarp prst="textNoShape">
              <a:avLst/>
            </a:prstTxWarp>
          </a:bodyPr>
          <a:lstStyle/>
          <a:p>
            <a:pPr eaLnBrk="0" fontAlgn="base" hangingPunct="0">
              <a:lnSpc>
                <a:spcPct val="80000"/>
              </a:lnSpc>
              <a:spcAft>
                <a:spcPct val="0"/>
              </a:spcAft>
              <a:buClr>
                <a:srgbClr val="000099"/>
              </a:buClr>
              <a:buSzPct val="90000"/>
              <a:buFont typeface="Wingdings" pitchFamily="2" charset="2"/>
              <a:buChar char="§"/>
              <a:defRPr/>
            </a:pPr>
            <a:r>
              <a:rPr lang="es-ES" sz="2400" kern="0" dirty="0">
                <a:latin typeface="Cambria" pitchFamily="18" charset="0"/>
              </a:rPr>
              <a:t>El financiamiento de las responsabilidades de gasto asignadas a los gobiernos sub-nacionales ha sido logrado mediante tres modalidades según los países:</a:t>
            </a:r>
          </a:p>
          <a:p>
            <a:pPr marL="400050" lvl="1" indent="0" eaLnBrk="0" fontAlgn="base" hangingPunct="0">
              <a:lnSpc>
                <a:spcPct val="80000"/>
              </a:lnSpc>
              <a:spcAft>
                <a:spcPct val="0"/>
              </a:spcAft>
              <a:buClr>
                <a:srgbClr val="000099"/>
              </a:buClr>
              <a:buSzPct val="90000"/>
              <a:buNone/>
              <a:defRPr/>
            </a:pPr>
            <a:r>
              <a:rPr lang="es-ES" sz="2400" kern="0" dirty="0">
                <a:latin typeface="Cambria" pitchFamily="18" charset="0"/>
              </a:rPr>
              <a:t> </a:t>
            </a:r>
          </a:p>
          <a:p>
            <a:pPr lvl="1" indent="-342900" eaLnBrk="0" fontAlgn="base" hangingPunct="0">
              <a:lnSpc>
                <a:spcPct val="80000"/>
              </a:lnSpc>
              <a:spcAft>
                <a:spcPct val="0"/>
              </a:spcAft>
              <a:buClr>
                <a:srgbClr val="000099"/>
              </a:buClr>
              <a:buSzPct val="90000"/>
              <a:buFont typeface="Wingdings" pitchFamily="2" charset="2"/>
              <a:buChar char="§"/>
              <a:defRPr/>
            </a:pPr>
            <a:r>
              <a:rPr lang="es-ES" sz="2400" kern="0" dirty="0">
                <a:latin typeface="Cambria" pitchFamily="18" charset="0"/>
              </a:rPr>
              <a:t>Generación de recursos propios (tributarios y no tributarios)</a:t>
            </a:r>
          </a:p>
          <a:p>
            <a:pPr lvl="1" indent="-342900" eaLnBrk="0" fontAlgn="base" hangingPunct="0">
              <a:lnSpc>
                <a:spcPct val="80000"/>
              </a:lnSpc>
              <a:spcAft>
                <a:spcPct val="0"/>
              </a:spcAft>
              <a:buClr>
                <a:srgbClr val="000099"/>
              </a:buClr>
              <a:buSzPct val="90000"/>
              <a:buFont typeface="Wingdings" pitchFamily="2" charset="2"/>
              <a:buChar char="§"/>
              <a:defRPr/>
            </a:pPr>
            <a:r>
              <a:rPr lang="es-ES" sz="2400" kern="0" dirty="0">
                <a:latin typeface="Cambria" pitchFamily="18" charset="0"/>
              </a:rPr>
              <a:t> Transferencias intergubernamentales</a:t>
            </a:r>
          </a:p>
          <a:p>
            <a:pPr lvl="1" indent="-342900" eaLnBrk="0" fontAlgn="base" hangingPunct="0">
              <a:lnSpc>
                <a:spcPct val="80000"/>
              </a:lnSpc>
              <a:spcAft>
                <a:spcPct val="0"/>
              </a:spcAft>
              <a:buClr>
                <a:srgbClr val="000099"/>
              </a:buClr>
              <a:buSzPct val="90000"/>
              <a:buFont typeface="Wingdings" pitchFamily="2" charset="2"/>
              <a:buChar char="§"/>
              <a:defRPr/>
            </a:pPr>
            <a:r>
              <a:rPr lang="es-ES" sz="2400" kern="0" dirty="0">
                <a:latin typeface="Cambria" pitchFamily="18" charset="0"/>
              </a:rPr>
              <a:t>  Endeudamiento</a:t>
            </a:r>
          </a:p>
          <a:p>
            <a:pPr eaLnBrk="0" fontAlgn="base" hangingPunct="0">
              <a:lnSpc>
                <a:spcPct val="80000"/>
              </a:lnSpc>
              <a:spcAft>
                <a:spcPct val="0"/>
              </a:spcAft>
              <a:buClr>
                <a:srgbClr val="000099"/>
              </a:buClr>
              <a:buSzPct val="90000"/>
              <a:buFont typeface="Wingdings" pitchFamily="2" charset="2"/>
              <a:buChar char="§"/>
              <a:defRPr/>
            </a:pPr>
            <a:endParaRPr lang="es-ES" sz="2400" kern="0" dirty="0">
              <a:latin typeface="Cambria" pitchFamily="18" charset="0"/>
            </a:endParaRPr>
          </a:p>
          <a:p>
            <a:pPr eaLnBrk="0" fontAlgn="base" hangingPunct="0">
              <a:lnSpc>
                <a:spcPct val="80000"/>
              </a:lnSpc>
              <a:spcAft>
                <a:spcPct val="0"/>
              </a:spcAft>
              <a:buClr>
                <a:srgbClr val="000099"/>
              </a:buClr>
              <a:buSzPct val="90000"/>
              <a:buFont typeface="Wingdings" pitchFamily="2" charset="2"/>
              <a:buChar char="§"/>
              <a:defRPr/>
            </a:pPr>
            <a:r>
              <a:rPr lang="es-ES" sz="2400" kern="0" dirty="0">
                <a:latin typeface="Cambria" pitchFamily="18" charset="0"/>
              </a:rPr>
              <a:t>Así, los ingresos fiscales “totales” de estos gobiernos han crecido considerablemente en los últimos diez años. Sin embargo, y en muchos casos esto se ha debido a la importancia creciente que han tenido las transferencias provenientes desde los gobiernos centrales y no por el incremento de los recursos tributarios propios de los niveles intermedios y locales.</a:t>
            </a:r>
          </a:p>
        </p:txBody>
      </p:sp>
      <p:sp>
        <p:nvSpPr>
          <p:cNvPr id="3" name="Rectangle 2"/>
          <p:cNvSpPr>
            <a:spLocks noGrp="1" noChangeArrowheads="1"/>
          </p:cNvSpPr>
          <p:nvPr>
            <p:ph type="title"/>
          </p:nvPr>
        </p:nvSpPr>
        <p:spPr>
          <a:xfrm>
            <a:off x="762000" y="190501"/>
            <a:ext cx="8229600" cy="1333500"/>
          </a:xfrm>
        </p:spPr>
        <p:txBody>
          <a:bodyPr/>
          <a:lstStyle/>
          <a:p>
            <a:pPr algn="r" eaLnBrk="0" fontAlgn="base" hangingPunct="0">
              <a:spcAft>
                <a:spcPct val="0"/>
              </a:spcAft>
              <a:buClr>
                <a:schemeClr val="accent1"/>
              </a:buClr>
              <a:buSzPct val="90000"/>
              <a:defRPr/>
            </a:pPr>
            <a:r>
              <a:rPr lang="es-ES" sz="2800" kern="0" dirty="0">
                <a:solidFill>
                  <a:srgbClr val="000066"/>
                </a:solidFill>
                <a:latin typeface="Cambria" pitchFamily="18" charset="0"/>
              </a:rPr>
              <a:t>Asignación de responsabilidades entre niveles de gobierno: financiamiento de los GSN</a:t>
            </a: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5620</TotalTime>
  <Words>6060</Words>
  <Application>Microsoft Office PowerPoint</Application>
  <PresentationFormat>Presentación en pantalla (4:3)</PresentationFormat>
  <Paragraphs>510</Paragraphs>
  <Slides>26</Slides>
  <Notes>26</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26</vt:i4>
      </vt:variant>
    </vt:vector>
  </HeadingPairs>
  <TitlesOfParts>
    <vt:vector size="35" baseType="lpstr">
      <vt:lpstr>Arial</vt:lpstr>
      <vt:lpstr>Calibri</vt:lpstr>
      <vt:lpstr>Calibri Light</vt:lpstr>
      <vt:lpstr>Cambria</vt:lpstr>
      <vt:lpstr>Times New Roman</vt:lpstr>
      <vt:lpstr>Wingdings</vt:lpstr>
      <vt:lpstr>2_Custom Design</vt:lpstr>
      <vt:lpstr>Custom Design</vt:lpstr>
      <vt:lpstr>1_Custom Design</vt:lpstr>
      <vt:lpstr>Las capitales latinoamericanas y la fiscalidad urbana</vt:lpstr>
      <vt:lpstr>Presentación de PowerPoint</vt:lpstr>
      <vt:lpstr>Presentación de PowerPoint</vt:lpstr>
      <vt:lpstr>Algunas características comunes de las relaciones intergubernamentales en América Latina</vt:lpstr>
      <vt:lpstr>América Latina: región altamente heterogénea Principales indicadores socio-económicos en países seleccionados  </vt:lpstr>
      <vt:lpstr>Asignación de gasto entre niveles de gobierno</vt:lpstr>
      <vt:lpstr>Presentación de PowerPoint</vt:lpstr>
      <vt:lpstr>Presentación de PowerPoint</vt:lpstr>
      <vt:lpstr>Asignación de responsabilidades entre niveles de gobierno: financiamiento de los GSN</vt:lpstr>
      <vt:lpstr>Presentación de PowerPoint</vt:lpstr>
      <vt:lpstr>Presentación de PowerPoint</vt:lpstr>
      <vt:lpstr>Presentación de PowerPoint</vt:lpstr>
      <vt:lpstr>Presentación de PowerPoint</vt:lpstr>
      <vt:lpstr>Presentación de PowerPoint</vt:lpstr>
      <vt:lpstr>Los países de AL recaudan en promedio 0,3% del PIB muy debajo de la recaudación de otras regiones </vt:lpstr>
      <vt:lpstr>….. y muy debajo del potencial de los impuestos sobre la propiedad inmueble (IPI)</vt:lpstr>
      <vt:lpstr> Como revitalizar el impuesto sobre la propiedad inmueble en América Latina? </vt:lpstr>
      <vt:lpstr>El endeudamiento sub-nacional </vt:lpstr>
      <vt:lpstr>El endeudamiento sub-nacional: Evolución en los últimos años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macevedo</dc:creator>
  <cp:lastModifiedBy>Estefania</cp:lastModifiedBy>
  <cp:revision>219</cp:revision>
  <cp:lastPrinted>2019-08-21T00:33:42Z</cp:lastPrinted>
  <dcterms:created xsi:type="dcterms:W3CDTF">2014-05-09T07:05:25Z</dcterms:created>
  <dcterms:modified xsi:type="dcterms:W3CDTF">2020-07-05T02:59:46Z</dcterms:modified>
</cp:coreProperties>
</file>