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 id="2147484035" r:id="rId2"/>
    <p:sldMasterId id="2147484208" r:id="rId3"/>
  </p:sldMasterIdLst>
  <p:notesMasterIdLst>
    <p:notesMasterId r:id="rId29"/>
  </p:notesMasterIdLst>
  <p:handoutMasterIdLst>
    <p:handoutMasterId r:id="rId30"/>
  </p:handoutMasterIdLst>
  <p:sldIdLst>
    <p:sldId id="1036" r:id="rId4"/>
    <p:sldId id="959" r:id="rId5"/>
    <p:sldId id="1015" r:id="rId6"/>
    <p:sldId id="297" r:id="rId7"/>
    <p:sldId id="344" r:id="rId8"/>
    <p:sldId id="740" r:id="rId9"/>
    <p:sldId id="1019" r:id="rId10"/>
    <p:sldId id="1021" r:id="rId11"/>
    <p:sldId id="1022" r:id="rId12"/>
    <p:sldId id="1023" r:id="rId13"/>
    <p:sldId id="1024" r:id="rId14"/>
    <p:sldId id="1025" r:id="rId15"/>
    <p:sldId id="1026" r:id="rId16"/>
    <p:sldId id="1027" r:id="rId17"/>
    <p:sldId id="1028" r:id="rId18"/>
    <p:sldId id="1029" r:id="rId19"/>
    <p:sldId id="1030" r:id="rId20"/>
    <p:sldId id="1031" r:id="rId21"/>
    <p:sldId id="1032" r:id="rId22"/>
    <p:sldId id="1033" r:id="rId23"/>
    <p:sldId id="1034" r:id="rId24"/>
    <p:sldId id="1035" r:id="rId25"/>
    <p:sldId id="980" r:id="rId26"/>
    <p:sldId id="948" r:id="rId27"/>
    <p:sldId id="1000" r:id="rId28"/>
  </p:sldIdLst>
  <p:sldSz cx="6858000" cy="9906000" type="A4"/>
  <p:notesSz cx="9144000" cy="6858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enda" id="{475ACC2D-5093-4691-BAAB-1902A3E3400A}">
          <p14:sldIdLst>
            <p14:sldId id="1036"/>
            <p14:sldId id="959"/>
            <p14:sldId id="1015"/>
            <p14:sldId id="297"/>
            <p14:sldId id="344"/>
            <p14:sldId id="740"/>
            <p14:sldId id="1019"/>
            <p14:sldId id="1021"/>
            <p14:sldId id="1022"/>
            <p14:sldId id="1023"/>
            <p14:sldId id="1024"/>
            <p14:sldId id="1025"/>
            <p14:sldId id="1026"/>
            <p14:sldId id="1027"/>
            <p14:sldId id="1028"/>
            <p14:sldId id="1029"/>
            <p14:sldId id="1030"/>
            <p14:sldId id="1031"/>
            <p14:sldId id="1032"/>
            <p14:sldId id="1033"/>
            <p14:sldId id="1034"/>
            <p14:sldId id="1035"/>
            <p14:sldId id="980"/>
            <p14:sldId id="948"/>
            <p14:sldId id="100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5314F"/>
    <a:srgbClr val="203738"/>
    <a:srgbClr val="26262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4" autoAdjust="0"/>
    <p:restoredTop sz="96258" autoAdjust="0"/>
  </p:normalViewPr>
  <p:slideViewPr>
    <p:cSldViewPr snapToGrid="0" snapToObjects="1" showGuides="1">
      <p:cViewPr varScale="1">
        <p:scale>
          <a:sx n="77" d="100"/>
          <a:sy n="77" d="100"/>
        </p:scale>
        <p:origin x="3072" y="102"/>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88" d="100"/>
          <a:sy n="88" d="100"/>
        </p:scale>
        <p:origin x="296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72776362220776E-2"/>
          <c:y val="2.5183115053551048E-2"/>
          <c:w val="0.33157706428755646"/>
          <c:h val="0.62207534202970005"/>
        </c:manualLayout>
      </c:layout>
      <c:doughnutChart>
        <c:varyColors val="1"/>
        <c:ser>
          <c:idx val="0"/>
          <c:order val="0"/>
          <c:tx>
            <c:strRef>
              <c:f>Sheet1!$B$1</c:f>
              <c:strCache>
                <c:ptCount val="1"/>
                <c:pt idx="0">
                  <c:v>%</c:v>
                </c:pt>
              </c:strCache>
            </c:strRef>
          </c:tx>
          <c:spPr>
            <a:ln w="25400">
              <a:noFill/>
            </a:ln>
            <a:effectLst>
              <a:outerShdw blurRad="38100" dist="12700" dir="5400000" algn="ctr" rotWithShape="0">
                <a:srgbClr val="000000">
                  <a:alpha val="15000"/>
                </a:srgbClr>
              </a:outerShdw>
            </a:effectLst>
          </c:spPr>
          <c:dPt>
            <c:idx val="0"/>
            <c:bubble3D val="0"/>
            <c:spPr>
              <a:solidFill>
                <a:schemeClr val="accent1"/>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1-E85C-48DC-A772-5A532FA1DAEC}"/>
              </c:ext>
            </c:extLst>
          </c:dPt>
          <c:dPt>
            <c:idx val="1"/>
            <c:bubble3D val="0"/>
            <c:spPr>
              <a:solidFill>
                <a:schemeClr val="accent2"/>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3-E85C-48DC-A772-5A532FA1DAEC}"/>
              </c:ext>
            </c:extLst>
          </c:dPt>
          <c:dPt>
            <c:idx val="2"/>
            <c:bubble3D val="0"/>
            <c:spPr>
              <a:solidFill>
                <a:schemeClr val="accent3"/>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5-E85C-48DC-A772-5A532FA1DAEC}"/>
              </c:ext>
            </c:extLst>
          </c:dPt>
          <c:dPt>
            <c:idx val="3"/>
            <c:bubble3D val="0"/>
            <c:spPr>
              <a:solidFill>
                <a:schemeClr val="accent4"/>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7-E85C-48DC-A772-5A532FA1DAEC}"/>
              </c:ext>
            </c:extLst>
          </c:dPt>
          <c:dPt>
            <c:idx val="4"/>
            <c:bubble3D val="0"/>
            <c:spPr>
              <a:solidFill>
                <a:schemeClr val="accent5"/>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9-A3FF-41EB-9A6E-92792FF07CBD}"/>
              </c:ext>
            </c:extLst>
          </c:dPt>
          <c:dPt>
            <c:idx val="5"/>
            <c:bubble3D val="0"/>
            <c:spPr>
              <a:solidFill>
                <a:schemeClr val="accent6"/>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B-A2CD-4C17-BACD-1AA15B2BAC2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mn-lt"/>
                    <a:ea typeface="+mn-ea"/>
                    <a:cs typeface="+mn-cs"/>
                  </a:defRPr>
                </a:pPr>
                <a:endParaRPr lang="es-419"/>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Los Gobiernos no tienen en cuenta las alertas prospectivas</c:v>
                </c:pt>
                <c:pt idx="1">
                  <c:v>Sesgos cognitivos y culturales que incentivan a pensar solo en la zona de confort y en el corto plazo</c:v>
                </c:pt>
                <c:pt idx="2">
                  <c:v>Los especialistas en prospectiva no presentaron las alertas en forma clara, oportuna y eficaz</c:v>
                </c:pt>
                <c:pt idx="3">
                  <c:v>Desconocimiento de la existencia de estudios prospectivos</c:v>
                </c:pt>
                <c:pt idx="4">
                  <c:v>Sobrecarga de información que complejiza su procesamiento y la toma de decisiones</c:v>
                </c:pt>
                <c:pt idx="5">
                  <c:v>Desconfianza en quienes elaboraron las alertas prospectivas</c:v>
                </c:pt>
              </c:strCache>
            </c:strRef>
          </c:cat>
          <c:val>
            <c:numRef>
              <c:f>Sheet1!$B$2:$B$7</c:f>
              <c:numCache>
                <c:formatCode>0%</c:formatCode>
                <c:ptCount val="6"/>
                <c:pt idx="0">
                  <c:v>0.41</c:v>
                </c:pt>
                <c:pt idx="1">
                  <c:v>0.21</c:v>
                </c:pt>
                <c:pt idx="2">
                  <c:v>0.14000000000000001</c:v>
                </c:pt>
                <c:pt idx="3">
                  <c:v>0.12</c:v>
                </c:pt>
                <c:pt idx="4">
                  <c:v>0.09</c:v>
                </c:pt>
                <c:pt idx="5">
                  <c:v>0.03</c:v>
                </c:pt>
              </c:numCache>
            </c:numRef>
          </c:val>
          <c:extLst>
            <c:ext xmlns:c16="http://schemas.microsoft.com/office/drawing/2014/chart" uri="{C3380CC4-5D6E-409C-BE32-E72D297353CC}">
              <c16:uniqueId val="{00000008-E85C-48DC-A772-5A532FA1DAEC}"/>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egendEntry>
        <c:idx val="1"/>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egendEntry>
        <c:idx val="2"/>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egendEntry>
        <c:idx val="3"/>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egendEntry>
        <c:idx val="4"/>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egendEntry>
        <c:idx val="5"/>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ayout>
        <c:manualLayout>
          <c:xMode val="edge"/>
          <c:yMode val="edge"/>
          <c:x val="0.4991121493538111"/>
          <c:y val="1.2481457645510596E-2"/>
          <c:w val="0.4876275175925639"/>
          <c:h val="0.98751854235448944"/>
        </c:manualLayout>
      </c:layout>
      <c:overlay val="0"/>
      <c:spPr>
        <a:solidFill>
          <a:srgbClr val="FFFFFF"/>
        </a:solid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rgbClr val="FFFFFF"/>
          </a:solidFill>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72776362220776E-2"/>
          <c:y val="5.4207279547758454E-2"/>
          <c:w val="0.33157706428755646"/>
          <c:h val="0.62207534202970005"/>
        </c:manualLayout>
      </c:layout>
      <c:doughnutChart>
        <c:varyColors val="1"/>
        <c:ser>
          <c:idx val="0"/>
          <c:order val="0"/>
          <c:tx>
            <c:strRef>
              <c:f>Sheet1!$B$1</c:f>
              <c:strCache>
                <c:ptCount val="1"/>
                <c:pt idx="0">
                  <c:v>%</c:v>
                </c:pt>
              </c:strCache>
            </c:strRef>
          </c:tx>
          <c:spPr>
            <a:ln w="25400">
              <a:noFill/>
            </a:ln>
            <a:effectLst>
              <a:outerShdw blurRad="38100" dist="12700" dir="5400000" algn="ctr" rotWithShape="0">
                <a:srgbClr val="000000">
                  <a:alpha val="15000"/>
                </a:srgbClr>
              </a:outerShdw>
            </a:effectLst>
          </c:spPr>
          <c:dPt>
            <c:idx val="0"/>
            <c:bubble3D val="0"/>
            <c:spPr>
              <a:solidFill>
                <a:schemeClr val="accent1"/>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1-17DF-46E1-A4C8-A609943EFDF2}"/>
              </c:ext>
            </c:extLst>
          </c:dPt>
          <c:dPt>
            <c:idx val="1"/>
            <c:bubble3D val="0"/>
            <c:spPr>
              <a:solidFill>
                <a:schemeClr val="accent2"/>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3-17DF-46E1-A4C8-A609943EFDF2}"/>
              </c:ext>
            </c:extLst>
          </c:dPt>
          <c:dPt>
            <c:idx val="2"/>
            <c:bubble3D val="0"/>
            <c:spPr>
              <a:solidFill>
                <a:schemeClr val="accent3"/>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5-17DF-46E1-A4C8-A609943EFDF2}"/>
              </c:ext>
            </c:extLst>
          </c:dPt>
          <c:dPt>
            <c:idx val="3"/>
            <c:bubble3D val="0"/>
            <c:spPr>
              <a:solidFill>
                <a:schemeClr val="accent4"/>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7-17DF-46E1-A4C8-A609943EFDF2}"/>
              </c:ext>
            </c:extLst>
          </c:dPt>
          <c:dPt>
            <c:idx val="4"/>
            <c:bubble3D val="0"/>
            <c:spPr>
              <a:solidFill>
                <a:schemeClr val="accent5"/>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9-17DF-46E1-A4C8-A609943EFDF2}"/>
              </c:ext>
            </c:extLst>
          </c:dPt>
          <c:dPt>
            <c:idx val="5"/>
            <c:bubble3D val="0"/>
            <c:spPr>
              <a:solidFill>
                <a:schemeClr val="accent6"/>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B-17DF-46E1-A4C8-A609943EFDF2}"/>
              </c:ext>
            </c:extLst>
          </c:dPt>
          <c:dPt>
            <c:idx val="6"/>
            <c:bubble3D val="0"/>
            <c:spPr>
              <a:solidFill>
                <a:schemeClr val="accent1">
                  <a:lumMod val="60000"/>
                </a:schemeClr>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E-17DF-46E1-A4C8-A609943EFDF2}"/>
              </c:ext>
            </c:extLst>
          </c:dPt>
          <c:dLbls>
            <c:dLbl>
              <c:idx val="5"/>
              <c:layout>
                <c:manualLayout>
                  <c:x val="-1.3260333053624996E-2"/>
                  <c:y val="-2.4877855280749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7DF-46E1-A4C8-A609943EFDF2}"/>
                </c:ext>
              </c:extLst>
            </c:dLbl>
            <c:dLbl>
              <c:idx val="6"/>
              <c:layout>
                <c:manualLayout>
                  <c:x val="6.630166526812498E-3"/>
                  <c:y val="-4.1463092134582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7DF-46E1-A4C8-A609943EFDF2}"/>
                </c:ext>
              </c:extLst>
            </c:dLbl>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mn-lt"/>
                    <a:ea typeface="+mn-ea"/>
                    <a:cs typeface="+mn-cs"/>
                  </a:defRPr>
                </a:pPr>
                <a:endParaRPr lang="es-419"/>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De los políticos</c:v>
                </c:pt>
                <c:pt idx="1">
                  <c:v>De los liderazgos</c:v>
                </c:pt>
                <c:pt idx="2">
                  <c:v>De la gestión</c:v>
                </c:pt>
                <c:pt idx="3">
                  <c:v>De la planificación </c:v>
                </c:pt>
                <c:pt idx="4">
                  <c:v>De la cultura</c:v>
                </c:pt>
                <c:pt idx="5">
                  <c:v>De los ciudadanos </c:v>
                </c:pt>
                <c:pt idx="6">
                  <c:v>De nadie</c:v>
                </c:pt>
              </c:strCache>
            </c:strRef>
          </c:cat>
          <c:val>
            <c:numRef>
              <c:f>Sheet1!$B$2:$B$8</c:f>
              <c:numCache>
                <c:formatCode>0%</c:formatCode>
                <c:ptCount val="7"/>
                <c:pt idx="0">
                  <c:v>0.32</c:v>
                </c:pt>
                <c:pt idx="1">
                  <c:v>0.22</c:v>
                </c:pt>
                <c:pt idx="2">
                  <c:v>0.19</c:v>
                </c:pt>
                <c:pt idx="3">
                  <c:v>0.15</c:v>
                </c:pt>
                <c:pt idx="4">
                  <c:v>7.0000000000000007E-2</c:v>
                </c:pt>
                <c:pt idx="5">
                  <c:v>0.03</c:v>
                </c:pt>
                <c:pt idx="6">
                  <c:v>0.01</c:v>
                </c:pt>
              </c:numCache>
            </c:numRef>
          </c:val>
          <c:extLst>
            <c:ext xmlns:c16="http://schemas.microsoft.com/office/drawing/2014/chart" uri="{C3380CC4-5D6E-409C-BE32-E72D297353CC}">
              <c16:uniqueId val="{0000000C-17DF-46E1-A4C8-A609943EFDF2}"/>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r"/>
      <c:legendEntry>
        <c:idx val="0"/>
        <c:txPr>
          <a:bodyPr rot="0" spcFirstLastPara="1" vertOverflow="ellipsis" vert="horz" wrap="square" anchor="ctr" anchorCtr="1"/>
          <a:lstStyle/>
          <a:p>
            <a:pPr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egendEntry>
        <c:idx val="1"/>
        <c:txPr>
          <a:bodyPr rot="0" spcFirstLastPara="1" vertOverflow="ellipsis" vert="horz" wrap="square" anchor="ctr" anchorCtr="1"/>
          <a:lstStyle/>
          <a:p>
            <a:pPr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egendEntry>
        <c:idx val="2"/>
        <c:txPr>
          <a:bodyPr rot="0" spcFirstLastPara="1" vertOverflow="ellipsis" vert="horz" wrap="square" anchor="ctr" anchorCtr="1"/>
          <a:lstStyle/>
          <a:p>
            <a:pPr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egendEntry>
        <c:idx val="3"/>
        <c:txPr>
          <a:bodyPr rot="0" spcFirstLastPara="1" vertOverflow="ellipsis" vert="horz" wrap="square" anchor="ctr" anchorCtr="1"/>
          <a:lstStyle/>
          <a:p>
            <a:pPr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egendEntry>
        <c:idx val="4"/>
        <c:txPr>
          <a:bodyPr rot="0" spcFirstLastPara="1" vertOverflow="ellipsis" vert="horz" wrap="square" anchor="ctr" anchorCtr="1"/>
          <a:lstStyle/>
          <a:p>
            <a:pPr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egendEntry>
        <c:idx val="5"/>
        <c:txPr>
          <a:bodyPr rot="0" spcFirstLastPara="1" vertOverflow="ellipsis" vert="horz" wrap="square" anchor="ctr" anchorCtr="1"/>
          <a:lstStyle/>
          <a:p>
            <a:pPr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egendEntry>
        <c:idx val="6"/>
        <c:txPr>
          <a:bodyPr rot="0" spcFirstLastPara="1" vertOverflow="ellipsis" vert="horz" wrap="square" anchor="ctr" anchorCtr="1"/>
          <a:lstStyle/>
          <a:p>
            <a:pPr rtl="0">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ayout>
        <c:manualLayout>
          <c:xMode val="edge"/>
          <c:yMode val="edge"/>
          <c:x val="0.4991121493538111"/>
          <c:y val="0"/>
          <c:w val="0.22242085652006399"/>
          <c:h val="0.85069042578024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rgbClr val="FFFFFF"/>
          </a:solidFill>
        </a:defRPr>
      </a:pPr>
      <a:endParaRPr lang="es-419"/>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72776362220776E-2"/>
          <c:y val="5.4207279547758454E-2"/>
          <c:w val="0.33157706428755646"/>
          <c:h val="0.62207534202970005"/>
        </c:manualLayout>
      </c:layout>
      <c:doughnutChart>
        <c:varyColors val="1"/>
        <c:ser>
          <c:idx val="0"/>
          <c:order val="0"/>
          <c:tx>
            <c:strRef>
              <c:f>Sheet1!$B$1</c:f>
              <c:strCache>
                <c:ptCount val="1"/>
                <c:pt idx="0">
                  <c:v>%</c:v>
                </c:pt>
              </c:strCache>
            </c:strRef>
          </c:tx>
          <c:spPr>
            <a:ln w="25400">
              <a:noFill/>
            </a:ln>
            <a:effectLst>
              <a:outerShdw blurRad="38100" dist="12700" dir="5400000" algn="ctr" rotWithShape="0">
                <a:srgbClr val="000000">
                  <a:alpha val="15000"/>
                </a:srgbClr>
              </a:outerShdw>
            </a:effectLst>
          </c:spPr>
          <c:dPt>
            <c:idx val="0"/>
            <c:bubble3D val="0"/>
            <c:spPr>
              <a:solidFill>
                <a:schemeClr val="accent1"/>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1-8732-4EAE-9BEC-A9B636266C84}"/>
              </c:ext>
            </c:extLst>
          </c:dPt>
          <c:dPt>
            <c:idx val="1"/>
            <c:bubble3D val="0"/>
            <c:spPr>
              <a:solidFill>
                <a:schemeClr val="accent2"/>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3-8732-4EAE-9BEC-A9B636266C84}"/>
              </c:ext>
            </c:extLst>
          </c:dPt>
          <c:dPt>
            <c:idx val="2"/>
            <c:bubble3D val="0"/>
            <c:spPr>
              <a:solidFill>
                <a:schemeClr val="accent3"/>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5-8732-4EAE-9BEC-A9B636266C84}"/>
              </c:ext>
            </c:extLst>
          </c:dPt>
          <c:dPt>
            <c:idx val="3"/>
            <c:bubble3D val="0"/>
            <c:spPr>
              <a:solidFill>
                <a:schemeClr val="accent4"/>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7-8732-4EAE-9BEC-A9B636266C84}"/>
              </c:ext>
            </c:extLst>
          </c:dPt>
          <c:dPt>
            <c:idx val="4"/>
            <c:bubble3D val="0"/>
            <c:spPr>
              <a:solidFill>
                <a:schemeClr val="accent5"/>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9-8732-4EAE-9BEC-A9B636266C84}"/>
              </c:ext>
            </c:extLst>
          </c:dPt>
          <c:dPt>
            <c:idx val="5"/>
            <c:bubble3D val="0"/>
            <c:spPr>
              <a:solidFill>
                <a:schemeClr val="accent6"/>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B-8732-4EAE-9BEC-A9B636266C84}"/>
              </c:ext>
            </c:extLst>
          </c:dPt>
          <c:dPt>
            <c:idx val="6"/>
            <c:bubble3D val="0"/>
            <c:spPr>
              <a:solidFill>
                <a:schemeClr val="accent1">
                  <a:lumMod val="60000"/>
                </a:schemeClr>
              </a:solidFill>
              <a:ln w="25400">
                <a:noFill/>
              </a:ln>
              <a:effectLst>
                <a:outerShdw blurRad="38100" dist="12700" dir="5400000" algn="ctr" rotWithShape="0">
                  <a:srgbClr val="000000">
                    <a:alpha val="15000"/>
                  </a:srgbClr>
                </a:outerShdw>
              </a:effectLst>
            </c:spPr>
            <c:extLst>
              <c:ext xmlns:c16="http://schemas.microsoft.com/office/drawing/2014/chart" uri="{C3380CC4-5D6E-409C-BE32-E72D297353CC}">
                <c16:uniqueId val="{0000000D-8732-4EAE-9BEC-A9B636266C84}"/>
              </c:ext>
            </c:extLst>
          </c:dPt>
          <c:dLbls>
            <c:dLbl>
              <c:idx val="6"/>
              <c:layout>
                <c:manualLayout>
                  <c:x val="6.630166526812498E-3"/>
                  <c:y val="-4.1463092134582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732-4EAE-9BEC-A9B636266C84}"/>
                </c:ext>
              </c:extLst>
            </c:dLbl>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mn-lt"/>
                    <a:ea typeface="+mn-ea"/>
                    <a:cs typeface="+mn-cs"/>
                  </a:defRPr>
                </a:pPr>
                <a:endParaRPr lang="es-419"/>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Creando una ley que incluya la función prospectiva y la visión de largo plazo en la planificación del país</c:v>
                </c:pt>
                <c:pt idx="1">
                  <c:v>Creando una unidad funcional política formal en cada país (ministerio, secretaría, dirección u otra)</c:v>
                </c:pt>
                <c:pt idx="2">
                  <c:v>Que la prospectiva se incluya en los planes de formación académica y profesional en general</c:v>
                </c:pt>
                <c:pt idx="3">
                  <c:v>Impulsando actividades académicas y de investigación en materia de prospectiva</c:v>
                </c:pt>
                <c:pt idx="4">
                  <c:v>Que la función prospectiva sea considerada como una etapa en los procesos presupuestales</c:v>
                </c:pt>
                <c:pt idx="5">
                  <c:v>En la gestión de riesgos, a través de sistemas de alerta temprana </c:v>
                </c:pt>
                <c:pt idx="6">
                  <c:v>Demostrando los costos que tendría ignorar o no considerar las alertas prospectivas</c:v>
                </c:pt>
              </c:strCache>
            </c:strRef>
          </c:cat>
          <c:val>
            <c:numRef>
              <c:f>Sheet1!$B$2:$B$8</c:f>
              <c:numCache>
                <c:formatCode>0%</c:formatCode>
                <c:ptCount val="7"/>
                <c:pt idx="0">
                  <c:v>0.32</c:v>
                </c:pt>
                <c:pt idx="1">
                  <c:v>0.18</c:v>
                </c:pt>
                <c:pt idx="2">
                  <c:v>0.16</c:v>
                </c:pt>
                <c:pt idx="3">
                  <c:v>0.12</c:v>
                </c:pt>
                <c:pt idx="4">
                  <c:v>0.08</c:v>
                </c:pt>
                <c:pt idx="5">
                  <c:v>0.08</c:v>
                </c:pt>
                <c:pt idx="6">
                  <c:v>0.06</c:v>
                </c:pt>
              </c:numCache>
            </c:numRef>
          </c:val>
          <c:extLst>
            <c:ext xmlns:c16="http://schemas.microsoft.com/office/drawing/2014/chart" uri="{C3380CC4-5D6E-409C-BE32-E72D297353CC}">
              <c16:uniqueId val="{0000000E-8732-4EAE-9BEC-A9B636266C84}"/>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r"/>
      <c:legendEntry>
        <c:idx val="0"/>
        <c:txPr>
          <a:bodyPr rot="0" spcFirstLastPara="1" vertOverflow="ellipsis" vert="horz" wrap="square" anchor="ctr" anchorCtr="1"/>
          <a:lstStyle/>
          <a:p>
            <a:pPr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egendEntry>
        <c:idx val="1"/>
        <c:txPr>
          <a:bodyPr rot="0" spcFirstLastPara="1" vertOverflow="ellipsis" vert="horz" wrap="square" anchor="ctr" anchorCtr="1"/>
          <a:lstStyle/>
          <a:p>
            <a:pPr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egendEntry>
        <c:idx val="2"/>
        <c:txPr>
          <a:bodyPr rot="0" spcFirstLastPara="1" vertOverflow="ellipsis" vert="horz" wrap="square" anchor="ctr" anchorCtr="1"/>
          <a:lstStyle/>
          <a:p>
            <a:pPr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egendEntry>
        <c:idx val="3"/>
        <c:txPr>
          <a:bodyPr rot="0" spcFirstLastPara="1" vertOverflow="ellipsis" vert="horz" wrap="square" anchor="ctr" anchorCtr="1"/>
          <a:lstStyle/>
          <a:p>
            <a:pPr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egendEntry>
        <c:idx val="4"/>
        <c:txPr>
          <a:bodyPr rot="0" spcFirstLastPara="1" vertOverflow="ellipsis" vert="horz" wrap="square" anchor="ctr" anchorCtr="1"/>
          <a:lstStyle/>
          <a:p>
            <a:pPr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egendEntry>
        <c:idx val="5"/>
        <c:txPr>
          <a:bodyPr rot="0" spcFirstLastPara="1" vertOverflow="ellipsis" vert="horz" wrap="square" anchor="ctr" anchorCtr="1"/>
          <a:lstStyle/>
          <a:p>
            <a:pPr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egendEntry>
        <c:idx val="6"/>
        <c:txPr>
          <a:bodyPr rot="0" spcFirstLastPara="1" vertOverflow="ellipsis" vert="horz" wrap="square" anchor="ctr" anchorCtr="1"/>
          <a:lstStyle/>
          <a:p>
            <a:pPr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419"/>
          </a:p>
        </c:txPr>
      </c:legendEntry>
      <c:layout>
        <c:manualLayout>
          <c:xMode val="edge"/>
          <c:yMode val="edge"/>
          <c:x val="0.4991121493538111"/>
          <c:y val="0"/>
          <c:w val="0.49867779513725141"/>
          <c:h val="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rgbClr val="FFFFFF"/>
          </a:solidFill>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A6018781-FBF9-354C-A025-C49C596164BA}" type="datetimeFigureOut">
              <a:rPr lang="en-US" smtClean="0"/>
              <a:t>8/31/2021</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8F4EF74-8826-BD43-B880-7A8566D08AFF}" type="slidenum">
              <a:rPr lang="en-US" smtClean="0"/>
              <a:t>‹#›</a:t>
            </a:fld>
            <a:endParaRPr lang="en-US"/>
          </a:p>
        </p:txBody>
      </p:sp>
    </p:spTree>
    <p:extLst>
      <p:ext uri="{BB962C8B-B14F-4D97-AF65-F5344CB8AC3E}">
        <p14:creationId xmlns:p14="http://schemas.microsoft.com/office/powerpoint/2010/main" val="24624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108FFD40-13C9-7B48-A0BE-E251E1E33FE5}" type="datetimeFigureOut">
              <a:rPr lang="en-US" smtClean="0"/>
              <a:t>8/31/2021</a:t>
            </a:fld>
            <a:endParaRPr lang="en-US"/>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F8E2375-F1B1-284C-A827-B0E603FDBDD8}" type="slidenum">
              <a:rPr lang="en-US" smtClean="0"/>
              <a:t>‹#›</a:t>
            </a:fld>
            <a:endParaRPr lang="en-US"/>
          </a:p>
        </p:txBody>
      </p:sp>
    </p:spTree>
    <p:extLst>
      <p:ext uri="{BB962C8B-B14F-4D97-AF65-F5344CB8AC3E}">
        <p14:creationId xmlns:p14="http://schemas.microsoft.com/office/powerpoint/2010/main" val="93844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1</a:t>
            </a:fld>
            <a:endParaRPr lang="en-US" dirty="0"/>
          </a:p>
        </p:txBody>
      </p:sp>
    </p:spTree>
    <p:extLst>
      <p:ext uri="{BB962C8B-B14F-4D97-AF65-F5344CB8AC3E}">
        <p14:creationId xmlns:p14="http://schemas.microsoft.com/office/powerpoint/2010/main" val="237417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1900" y="857250"/>
            <a:ext cx="1601788"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3</a:t>
            </a:fld>
            <a:endParaRPr lang="en-US"/>
          </a:p>
        </p:txBody>
      </p:sp>
    </p:spTree>
    <p:extLst>
      <p:ext uri="{BB962C8B-B14F-4D97-AF65-F5344CB8AC3E}">
        <p14:creationId xmlns:p14="http://schemas.microsoft.com/office/powerpoint/2010/main" val="186896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1143691" y="3314404"/>
            <a:ext cx="1716364" cy="328764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2" name="Title 1"/>
          <p:cNvSpPr>
            <a:spLocks noGrp="1"/>
          </p:cNvSpPr>
          <p:nvPr>
            <p:ph type="title"/>
          </p:nvPr>
        </p:nvSpPr>
        <p:spPr>
          <a:xfrm>
            <a:off x="576546" y="1697662"/>
            <a:ext cx="5707469" cy="2379594"/>
          </a:xfrm>
          <a:effectLst>
            <a:outerShdw blurRad="762000" dist="381000" dir="5400000" algn="t" rotWithShape="0">
              <a:prstClr val="black">
                <a:alpha val="30000"/>
              </a:prstClr>
            </a:outerShdw>
          </a:effectLst>
        </p:spPr>
        <p:txBody>
          <a:bodyPr/>
          <a:lstStyle>
            <a:lvl1pPr>
              <a:defRPr sz="6750" b="1" i="0">
                <a:latin typeface="+mj-lt"/>
                <a:ea typeface="Montserrat Black" charset="0"/>
                <a:cs typeface="Montserrat Black" charset="0"/>
              </a:defRPr>
            </a:lvl1pPr>
          </a:lstStyle>
          <a:p>
            <a:r>
              <a:rPr lang="en-US" dirty="0"/>
              <a:t>Click to edit</a:t>
            </a:r>
          </a:p>
        </p:txBody>
      </p:sp>
    </p:spTree>
    <p:extLst>
      <p:ext uri="{BB962C8B-B14F-4D97-AF65-F5344CB8AC3E}">
        <p14:creationId xmlns:p14="http://schemas.microsoft.com/office/powerpoint/2010/main" val="169994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6" presetClass="emph" presetSubtype="0" accel="50000" decel="50000" autoRev="1" fill="hold" grpId="1" nodeType="withEffect">
                                  <p:stCondLst>
                                    <p:cond delay="200"/>
                                  </p:stCondLst>
                                  <p:childTnLst>
                                    <p:animScale>
                                      <p:cBhvr>
                                        <p:cTn id="13"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7A624F98-6334-4710-B5FE-8EC9CCAE031C}"/>
              </a:ext>
            </a:extLst>
          </p:cNvPr>
          <p:cNvSpPr>
            <a:spLocks noGrp="1"/>
          </p:cNvSpPr>
          <p:nvPr>
            <p:ph type="pic" sz="quarter" idx="15"/>
          </p:nvPr>
        </p:nvSpPr>
        <p:spPr>
          <a:xfrm>
            <a:off x="3429002" y="-44027"/>
            <a:ext cx="3423285" cy="995002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dirty="0"/>
          </a:p>
        </p:txBody>
      </p:sp>
      <p:sp>
        <p:nvSpPr>
          <p:cNvPr id="5" name="Title 1">
            <a:extLst>
              <a:ext uri="{FF2B5EF4-FFF2-40B4-BE49-F238E27FC236}">
                <a16:creationId xmlns:a16="http://schemas.microsoft.com/office/drawing/2014/main" id="{1E55A12D-11E0-437B-89DE-E19CBD7991A6}"/>
              </a:ext>
            </a:extLst>
          </p:cNvPr>
          <p:cNvSpPr>
            <a:spLocks noGrp="1"/>
          </p:cNvSpPr>
          <p:nvPr>
            <p:ph type="title"/>
          </p:nvPr>
        </p:nvSpPr>
        <p:spPr>
          <a:xfrm>
            <a:off x="576546" y="1697662"/>
            <a:ext cx="5707469" cy="2379594"/>
          </a:xfrm>
          <a:prstGeom prst="rect">
            <a:avLst/>
          </a:prstGeom>
          <a:effectLst>
            <a:outerShdw blurRad="762000" dist="381000" dir="5400000" algn="t" rotWithShape="0">
              <a:prstClr val="black">
                <a:alpha val="30000"/>
              </a:prstClr>
            </a:outerShdw>
          </a:effectLst>
        </p:spPr>
        <p:txBody>
          <a:bodyPr/>
          <a:lstStyle>
            <a:lvl1pPr>
              <a:defRPr sz="6750" b="1" i="0">
                <a:latin typeface="+mj-lt"/>
                <a:ea typeface="Montserrat Black" charset="0"/>
                <a:cs typeface="Montserrat Black" charset="0"/>
              </a:defRPr>
            </a:lvl1pPr>
          </a:lstStyle>
          <a:p>
            <a:r>
              <a:rPr lang="en-US" dirty="0"/>
              <a:t>Click to edit</a:t>
            </a:r>
          </a:p>
        </p:txBody>
      </p:sp>
    </p:spTree>
    <p:extLst>
      <p:ext uri="{BB962C8B-B14F-4D97-AF65-F5344CB8AC3E}">
        <p14:creationId xmlns:p14="http://schemas.microsoft.com/office/powerpoint/2010/main" val="341606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6" presetClass="emph" presetSubtype="0" accel="50000" decel="50000" autoRev="1" fill="hold" grpId="1" nodeType="withEffect">
                                  <p:stCondLst>
                                    <p:cond delay="500"/>
                                  </p:stCondLst>
                                  <p:childTnLst>
                                    <p:animScale>
                                      <p:cBhvr>
                                        <p:cTn id="13"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5" grpId="0"/>
    </p:bldLst>
  </p:timing>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0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6C01F3E-9E36-4C94-9547-62C82056E6A9}"/>
              </a:ext>
            </a:extLst>
          </p:cNvPr>
          <p:cNvSpPr>
            <a:spLocks noGrp="1"/>
          </p:cNvSpPr>
          <p:nvPr>
            <p:ph type="pic" sz="quarter" idx="17"/>
          </p:nvPr>
        </p:nvSpPr>
        <p:spPr>
          <a:xfrm>
            <a:off x="4269922" y="5099165"/>
            <a:ext cx="2014793" cy="480683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Picture Placeholder 8">
            <a:extLst>
              <a:ext uri="{FF2B5EF4-FFF2-40B4-BE49-F238E27FC236}">
                <a16:creationId xmlns:a16="http://schemas.microsoft.com/office/drawing/2014/main" id="{375A5718-5D74-4E87-80EC-F2110E5ADAE7}"/>
              </a:ext>
            </a:extLst>
          </p:cNvPr>
          <p:cNvSpPr>
            <a:spLocks noGrp="1"/>
          </p:cNvSpPr>
          <p:nvPr>
            <p:ph type="pic" sz="quarter" idx="16"/>
          </p:nvPr>
        </p:nvSpPr>
        <p:spPr>
          <a:xfrm>
            <a:off x="3186929" y="5099165"/>
            <a:ext cx="1018902" cy="24400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8">
            <a:extLst>
              <a:ext uri="{FF2B5EF4-FFF2-40B4-BE49-F238E27FC236}">
                <a16:creationId xmlns:a16="http://schemas.microsoft.com/office/drawing/2014/main" id="{06C01F3E-9E36-4C94-9547-62C82056E6A9}"/>
              </a:ext>
            </a:extLst>
          </p:cNvPr>
          <p:cNvSpPr>
            <a:spLocks noGrp="1"/>
          </p:cNvSpPr>
          <p:nvPr>
            <p:ph type="pic" sz="quarter" idx="18"/>
          </p:nvPr>
        </p:nvSpPr>
        <p:spPr>
          <a:xfrm>
            <a:off x="3429001" y="1625779"/>
            <a:ext cx="1364151" cy="333795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dirty="0"/>
          </a:p>
        </p:txBody>
      </p:sp>
      <p:sp>
        <p:nvSpPr>
          <p:cNvPr id="2" name="Title 1"/>
          <p:cNvSpPr>
            <a:spLocks noGrp="1"/>
          </p:cNvSpPr>
          <p:nvPr>
            <p:ph type="title"/>
          </p:nvPr>
        </p:nvSpPr>
        <p:spPr>
          <a:xfrm>
            <a:off x="1141216" y="1367462"/>
            <a:ext cx="2287787" cy="1805332"/>
          </a:xfrm>
          <a:prstGeom prst="rect">
            <a:avLst/>
          </a:prstGeom>
        </p:spPr>
        <p:txBody>
          <a:bodyPr/>
          <a:lstStyle/>
          <a:p>
            <a:r>
              <a:rPr lang="en-US" dirty="0"/>
              <a:t>Click to edit Master title style</a:t>
            </a:r>
          </a:p>
        </p:txBody>
      </p:sp>
      <p:sp>
        <p:nvSpPr>
          <p:cNvPr id="6" name="Picture Placeholder 8">
            <a:extLst>
              <a:ext uri="{FF2B5EF4-FFF2-40B4-BE49-F238E27FC236}">
                <a16:creationId xmlns:a16="http://schemas.microsoft.com/office/drawing/2014/main" id="{28362C07-870E-4BE5-8813-72DDF19A066C}"/>
              </a:ext>
            </a:extLst>
          </p:cNvPr>
          <p:cNvSpPr>
            <a:spLocks noGrp="1"/>
          </p:cNvSpPr>
          <p:nvPr>
            <p:ph type="pic" sz="quarter" idx="14"/>
          </p:nvPr>
        </p:nvSpPr>
        <p:spPr>
          <a:xfrm>
            <a:off x="4849434" y="2523640"/>
            <a:ext cx="1018902" cy="2440091"/>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8020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5"/>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6"/>
                                        </p:tgtEl>
                                      </p:cBhvr>
                                      <p:by x="105000" y="105000"/>
                                    </p:animScale>
                                  </p:childTnLst>
                                </p:cTn>
                              </p:par>
                              <p:par>
                                <p:cTn id="20" presetID="22" presetClass="entr" presetSubtype="8" fill="hold" grpId="0" nodeType="withEffect">
                                  <p:stCondLst>
                                    <p:cond delay="7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6" presetClass="emph" presetSubtype="0" accel="50000" decel="50000" autoRev="1" fill="hold" grpId="1" nodeType="withEffect">
                                  <p:stCondLst>
                                    <p:cond delay="700"/>
                                  </p:stCondLst>
                                  <p:childTnLst>
                                    <p:animScale>
                                      <p:cBhvr>
                                        <p:cTn id="24"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P spid="7" grpId="0" animBg="1"/>
      <p:bldP spid="7" grpId="1" animBg="1"/>
      <p:bldP spid="6" grpId="0" animBg="1"/>
      <p:bldP spid="6"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A20584-7125-4D68-9411-757C34AF6B1F}"/>
              </a:ext>
            </a:extLst>
          </p:cNvPr>
          <p:cNvSpPr>
            <a:spLocks noGrp="1"/>
          </p:cNvSpPr>
          <p:nvPr>
            <p:ph type="pic" sz="quarter" idx="11"/>
          </p:nvPr>
        </p:nvSpPr>
        <p:spPr>
          <a:xfrm>
            <a:off x="0" y="0"/>
            <a:ext cx="6858000" cy="9906000"/>
          </a:xfrm>
          <a:prstGeom prst="rect">
            <a:avLst/>
          </a:prstGeom>
        </p:spPr>
        <p:txBody>
          <a:bodyPr/>
          <a:lstStyle/>
          <a:p>
            <a:endParaRPr lang="en-US" dirty="0"/>
          </a:p>
        </p:txBody>
      </p:sp>
    </p:spTree>
    <p:extLst>
      <p:ext uri="{BB962C8B-B14F-4D97-AF65-F5344CB8AC3E}">
        <p14:creationId xmlns:p14="http://schemas.microsoft.com/office/powerpoint/2010/main" val="13128897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1500" y="0"/>
            <a:ext cx="2286000" cy="990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116143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0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3998714" y="0"/>
            <a:ext cx="2859286" cy="990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62268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367459"/>
            <a:ext cx="2282072" cy="1805332"/>
          </a:xfrm>
          <a:prstGeom prst="rect">
            <a:avLst/>
          </a:prstGeom>
        </p:spPr>
        <p:txBody>
          <a:bodyPr/>
          <a:lstStyle/>
          <a:p>
            <a:r>
              <a:rPr lang="en-US"/>
              <a:t>Click to edit Master title style</a:t>
            </a:r>
          </a:p>
        </p:txBody>
      </p:sp>
      <p:sp>
        <p:nvSpPr>
          <p:cNvPr id="6" name="Picture Placeholder 8"/>
          <p:cNvSpPr>
            <a:spLocks noGrp="1"/>
          </p:cNvSpPr>
          <p:nvPr>
            <p:ph type="pic" sz="quarter" idx="14"/>
          </p:nvPr>
        </p:nvSpPr>
        <p:spPr>
          <a:xfrm>
            <a:off x="3423286" y="821831"/>
            <a:ext cx="3434714" cy="5782169"/>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1720215" y="6604000"/>
            <a:ext cx="2851785" cy="330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94247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1141214" y="1367462"/>
            <a:ext cx="5148392" cy="1805332"/>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44570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9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6C01F3E-9E36-4C94-9547-62C82056E6A9}"/>
              </a:ext>
            </a:extLst>
          </p:cNvPr>
          <p:cNvSpPr>
            <a:spLocks noGrp="1"/>
          </p:cNvSpPr>
          <p:nvPr>
            <p:ph type="pic" sz="quarter" idx="17"/>
          </p:nvPr>
        </p:nvSpPr>
        <p:spPr>
          <a:xfrm>
            <a:off x="4849433" y="6468756"/>
            <a:ext cx="1435281" cy="3437245"/>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Picture Placeholder 8">
            <a:extLst>
              <a:ext uri="{FF2B5EF4-FFF2-40B4-BE49-F238E27FC236}">
                <a16:creationId xmlns:a16="http://schemas.microsoft.com/office/drawing/2014/main" id="{375A5718-5D74-4E87-80EC-F2110E5ADAE7}"/>
              </a:ext>
            </a:extLst>
          </p:cNvPr>
          <p:cNvSpPr>
            <a:spLocks noGrp="1"/>
          </p:cNvSpPr>
          <p:nvPr>
            <p:ph type="pic" sz="quarter" idx="16"/>
          </p:nvPr>
        </p:nvSpPr>
        <p:spPr>
          <a:xfrm>
            <a:off x="3429001" y="1625779"/>
            <a:ext cx="1420433" cy="332722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Picture Placeholder 8">
            <a:extLst>
              <a:ext uri="{FF2B5EF4-FFF2-40B4-BE49-F238E27FC236}">
                <a16:creationId xmlns:a16="http://schemas.microsoft.com/office/drawing/2014/main" id="{28362C07-870E-4BE5-8813-72DDF19A066C}"/>
              </a:ext>
            </a:extLst>
          </p:cNvPr>
          <p:cNvSpPr>
            <a:spLocks noGrp="1"/>
          </p:cNvSpPr>
          <p:nvPr>
            <p:ph type="pic" sz="quarter" idx="14"/>
          </p:nvPr>
        </p:nvSpPr>
        <p:spPr>
          <a:xfrm>
            <a:off x="4115618" y="4445112"/>
            <a:ext cx="1018902" cy="2531535"/>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2" name="Title 1"/>
          <p:cNvSpPr>
            <a:spLocks noGrp="1"/>
          </p:cNvSpPr>
          <p:nvPr>
            <p:ph type="title"/>
          </p:nvPr>
        </p:nvSpPr>
        <p:spPr>
          <a:xfrm>
            <a:off x="1141214" y="1367459"/>
            <a:ext cx="2287787" cy="1805332"/>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9500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5"/>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P spid="6" grpId="0" animBg="1"/>
      <p:bldP spid="6"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2_Title 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7A624F98-6334-4710-B5FE-8EC9CCAE031C}"/>
              </a:ext>
            </a:extLst>
          </p:cNvPr>
          <p:cNvSpPr>
            <a:spLocks noGrp="1"/>
          </p:cNvSpPr>
          <p:nvPr>
            <p:ph type="pic" sz="quarter" idx="15"/>
          </p:nvPr>
        </p:nvSpPr>
        <p:spPr>
          <a:xfrm>
            <a:off x="3429002" y="-44027"/>
            <a:ext cx="3423285" cy="995002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dirty="0"/>
          </a:p>
        </p:txBody>
      </p:sp>
      <p:sp>
        <p:nvSpPr>
          <p:cNvPr id="5" name="Title 1">
            <a:extLst>
              <a:ext uri="{FF2B5EF4-FFF2-40B4-BE49-F238E27FC236}">
                <a16:creationId xmlns:a16="http://schemas.microsoft.com/office/drawing/2014/main" id="{1E55A12D-11E0-437B-89DE-E19CBD7991A6}"/>
              </a:ext>
            </a:extLst>
          </p:cNvPr>
          <p:cNvSpPr>
            <a:spLocks noGrp="1"/>
          </p:cNvSpPr>
          <p:nvPr>
            <p:ph type="title"/>
          </p:nvPr>
        </p:nvSpPr>
        <p:spPr>
          <a:xfrm>
            <a:off x="576546" y="1697662"/>
            <a:ext cx="5707469" cy="2379594"/>
          </a:xfrm>
          <a:effectLst>
            <a:outerShdw blurRad="762000" dist="381000" dir="5400000" algn="t" rotWithShape="0">
              <a:prstClr val="black">
                <a:alpha val="30000"/>
              </a:prstClr>
            </a:outerShdw>
          </a:effectLst>
        </p:spPr>
        <p:txBody>
          <a:bodyPr/>
          <a:lstStyle>
            <a:lvl1pPr>
              <a:defRPr sz="6750" b="1" i="0">
                <a:latin typeface="+mj-lt"/>
                <a:ea typeface="Montserrat Black" charset="0"/>
                <a:cs typeface="Montserrat Black" charset="0"/>
              </a:defRPr>
            </a:lvl1pPr>
          </a:lstStyle>
          <a:p>
            <a:r>
              <a:rPr lang="en-US" dirty="0"/>
              <a:t>Click to edit</a:t>
            </a:r>
          </a:p>
        </p:txBody>
      </p:sp>
    </p:spTree>
    <p:extLst>
      <p:ext uri="{BB962C8B-B14F-4D97-AF65-F5344CB8AC3E}">
        <p14:creationId xmlns:p14="http://schemas.microsoft.com/office/powerpoint/2010/main" val="165597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6" presetClass="emph" presetSubtype="0" accel="50000" decel="50000" autoRev="1" fill="hold" grpId="1" nodeType="withEffect">
                                  <p:stCondLst>
                                    <p:cond delay="500"/>
                                  </p:stCondLst>
                                  <p:childTnLst>
                                    <p:animScale>
                                      <p:cBhvr>
                                        <p:cTn id="13"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5" grpId="0"/>
    </p:bldLst>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40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6C01F3E-9E36-4C94-9547-62C82056E6A9}"/>
              </a:ext>
            </a:extLst>
          </p:cNvPr>
          <p:cNvSpPr>
            <a:spLocks noGrp="1"/>
          </p:cNvSpPr>
          <p:nvPr>
            <p:ph type="pic" sz="quarter" idx="17"/>
          </p:nvPr>
        </p:nvSpPr>
        <p:spPr>
          <a:xfrm>
            <a:off x="4269922" y="5099165"/>
            <a:ext cx="2014793" cy="480683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Picture Placeholder 8">
            <a:extLst>
              <a:ext uri="{FF2B5EF4-FFF2-40B4-BE49-F238E27FC236}">
                <a16:creationId xmlns:a16="http://schemas.microsoft.com/office/drawing/2014/main" id="{375A5718-5D74-4E87-80EC-F2110E5ADAE7}"/>
              </a:ext>
            </a:extLst>
          </p:cNvPr>
          <p:cNvSpPr>
            <a:spLocks noGrp="1"/>
          </p:cNvSpPr>
          <p:nvPr>
            <p:ph type="pic" sz="quarter" idx="16"/>
          </p:nvPr>
        </p:nvSpPr>
        <p:spPr>
          <a:xfrm>
            <a:off x="3186929" y="5099165"/>
            <a:ext cx="1018902" cy="24400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7" name="Picture Placeholder 8">
            <a:extLst>
              <a:ext uri="{FF2B5EF4-FFF2-40B4-BE49-F238E27FC236}">
                <a16:creationId xmlns:a16="http://schemas.microsoft.com/office/drawing/2014/main" id="{06C01F3E-9E36-4C94-9547-62C82056E6A9}"/>
              </a:ext>
            </a:extLst>
          </p:cNvPr>
          <p:cNvSpPr>
            <a:spLocks noGrp="1"/>
          </p:cNvSpPr>
          <p:nvPr>
            <p:ph type="pic" sz="quarter" idx="18"/>
          </p:nvPr>
        </p:nvSpPr>
        <p:spPr>
          <a:xfrm>
            <a:off x="3429001" y="1625779"/>
            <a:ext cx="1364151" cy="333795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dirty="0"/>
          </a:p>
        </p:txBody>
      </p:sp>
      <p:sp>
        <p:nvSpPr>
          <p:cNvPr id="2" name="Title 1"/>
          <p:cNvSpPr>
            <a:spLocks noGrp="1"/>
          </p:cNvSpPr>
          <p:nvPr>
            <p:ph type="title"/>
          </p:nvPr>
        </p:nvSpPr>
        <p:spPr>
          <a:xfrm>
            <a:off x="1141216" y="1367462"/>
            <a:ext cx="2287787" cy="1805332"/>
          </a:xfrm>
        </p:spPr>
        <p:txBody>
          <a:bodyPr/>
          <a:lstStyle/>
          <a:p>
            <a:r>
              <a:rPr lang="en-US" dirty="0"/>
              <a:t>Click to edit Master title style</a:t>
            </a:r>
          </a:p>
        </p:txBody>
      </p:sp>
      <p:sp>
        <p:nvSpPr>
          <p:cNvPr id="6" name="Picture Placeholder 8">
            <a:extLst>
              <a:ext uri="{FF2B5EF4-FFF2-40B4-BE49-F238E27FC236}">
                <a16:creationId xmlns:a16="http://schemas.microsoft.com/office/drawing/2014/main" id="{28362C07-870E-4BE5-8813-72DDF19A066C}"/>
              </a:ext>
            </a:extLst>
          </p:cNvPr>
          <p:cNvSpPr>
            <a:spLocks noGrp="1"/>
          </p:cNvSpPr>
          <p:nvPr>
            <p:ph type="pic" sz="quarter" idx="14"/>
          </p:nvPr>
        </p:nvSpPr>
        <p:spPr>
          <a:xfrm>
            <a:off x="4849434" y="2523640"/>
            <a:ext cx="1018902" cy="2440091"/>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1252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5"/>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6"/>
                                        </p:tgtEl>
                                      </p:cBhvr>
                                      <p:by x="105000" y="105000"/>
                                    </p:animScale>
                                  </p:childTnLst>
                                </p:cTn>
                              </p:par>
                              <p:par>
                                <p:cTn id="20" presetID="22" presetClass="entr" presetSubtype="8" fill="hold" grpId="0" nodeType="withEffect">
                                  <p:stCondLst>
                                    <p:cond delay="7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6" presetClass="emph" presetSubtype="0" accel="50000" decel="50000" autoRev="1" fill="hold" grpId="1" nodeType="withEffect">
                                  <p:stCondLst>
                                    <p:cond delay="700"/>
                                  </p:stCondLst>
                                  <p:childTnLst>
                                    <p:animScale>
                                      <p:cBhvr>
                                        <p:cTn id="24"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P spid="7" grpId="0" animBg="1"/>
      <p:bldP spid="7" grpId="1" animBg="1"/>
      <p:bldP spid="6" grpId="0" animBg="1"/>
      <p:bldP spid="6"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571500" y="0"/>
            <a:ext cx="2286000" cy="990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318171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214" y="1367459"/>
            <a:ext cx="2282072" cy="1805332"/>
          </a:xfrm>
        </p:spPr>
        <p:txBody>
          <a:bodyPr/>
          <a:lstStyle/>
          <a:p>
            <a:r>
              <a:rPr lang="en-US"/>
              <a:t>Click to edit Master title style</a:t>
            </a:r>
          </a:p>
        </p:txBody>
      </p:sp>
      <p:sp>
        <p:nvSpPr>
          <p:cNvPr id="6" name="Picture Placeholder 8"/>
          <p:cNvSpPr>
            <a:spLocks noGrp="1"/>
          </p:cNvSpPr>
          <p:nvPr>
            <p:ph type="pic" sz="quarter" idx="14"/>
          </p:nvPr>
        </p:nvSpPr>
        <p:spPr>
          <a:xfrm>
            <a:off x="3423286" y="821831"/>
            <a:ext cx="3434714" cy="5782169"/>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5" name="Picture Placeholder 8"/>
          <p:cNvSpPr>
            <a:spLocks noGrp="1"/>
          </p:cNvSpPr>
          <p:nvPr>
            <p:ph type="pic" sz="quarter" idx="13"/>
          </p:nvPr>
        </p:nvSpPr>
        <p:spPr>
          <a:xfrm>
            <a:off x="1720215" y="6604000"/>
            <a:ext cx="2851785" cy="330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Tree>
    <p:extLst>
      <p:ext uri="{BB962C8B-B14F-4D97-AF65-F5344CB8AC3E}">
        <p14:creationId xmlns:p14="http://schemas.microsoft.com/office/powerpoint/2010/main" val="269587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082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9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6C01F3E-9E36-4C94-9547-62C82056E6A9}"/>
              </a:ext>
            </a:extLst>
          </p:cNvPr>
          <p:cNvSpPr>
            <a:spLocks noGrp="1"/>
          </p:cNvSpPr>
          <p:nvPr>
            <p:ph type="pic" sz="quarter" idx="17"/>
          </p:nvPr>
        </p:nvSpPr>
        <p:spPr>
          <a:xfrm>
            <a:off x="4849433" y="6468756"/>
            <a:ext cx="1435281" cy="3437245"/>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4" name="Picture Placeholder 8">
            <a:extLst>
              <a:ext uri="{FF2B5EF4-FFF2-40B4-BE49-F238E27FC236}">
                <a16:creationId xmlns:a16="http://schemas.microsoft.com/office/drawing/2014/main" id="{375A5718-5D74-4E87-80EC-F2110E5ADAE7}"/>
              </a:ext>
            </a:extLst>
          </p:cNvPr>
          <p:cNvSpPr>
            <a:spLocks noGrp="1"/>
          </p:cNvSpPr>
          <p:nvPr>
            <p:ph type="pic" sz="quarter" idx="16"/>
          </p:nvPr>
        </p:nvSpPr>
        <p:spPr>
          <a:xfrm>
            <a:off x="3429001" y="1625779"/>
            <a:ext cx="1420433" cy="332722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675">
                <a:solidFill>
                  <a:schemeClr val="tx1"/>
                </a:solidFill>
              </a:defRPr>
            </a:lvl1pPr>
          </a:lstStyle>
          <a:p>
            <a:endParaRPr lang="en-US"/>
          </a:p>
        </p:txBody>
      </p:sp>
      <p:sp>
        <p:nvSpPr>
          <p:cNvPr id="6" name="Picture Placeholder 8">
            <a:extLst>
              <a:ext uri="{FF2B5EF4-FFF2-40B4-BE49-F238E27FC236}">
                <a16:creationId xmlns:a16="http://schemas.microsoft.com/office/drawing/2014/main" id="{28362C07-870E-4BE5-8813-72DDF19A066C}"/>
              </a:ext>
            </a:extLst>
          </p:cNvPr>
          <p:cNvSpPr>
            <a:spLocks noGrp="1"/>
          </p:cNvSpPr>
          <p:nvPr>
            <p:ph type="pic" sz="quarter" idx="14"/>
          </p:nvPr>
        </p:nvSpPr>
        <p:spPr>
          <a:xfrm>
            <a:off x="4115618" y="4445112"/>
            <a:ext cx="1018902" cy="2531535"/>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675">
                <a:solidFill>
                  <a:schemeClr val="tx1"/>
                </a:solidFill>
              </a:defRPr>
            </a:lvl1pPr>
          </a:lstStyle>
          <a:p>
            <a:endParaRPr lang="en-US"/>
          </a:p>
        </p:txBody>
      </p:sp>
      <p:sp>
        <p:nvSpPr>
          <p:cNvPr id="2" name="Title 1"/>
          <p:cNvSpPr>
            <a:spLocks noGrp="1"/>
          </p:cNvSpPr>
          <p:nvPr>
            <p:ph type="title"/>
          </p:nvPr>
        </p:nvSpPr>
        <p:spPr>
          <a:xfrm>
            <a:off x="1141214" y="1367459"/>
            <a:ext cx="2287787" cy="1805332"/>
          </a:xfrm>
        </p:spPr>
        <p:txBody>
          <a:bodyPr/>
          <a:lstStyle/>
          <a:p>
            <a:r>
              <a:rPr lang="en-US" dirty="0"/>
              <a:t>Click to edit Master title style</a:t>
            </a:r>
          </a:p>
        </p:txBody>
      </p:sp>
    </p:spTree>
    <p:extLst>
      <p:ext uri="{BB962C8B-B14F-4D97-AF65-F5344CB8AC3E}">
        <p14:creationId xmlns:p14="http://schemas.microsoft.com/office/powerpoint/2010/main" val="261927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5"/>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P spid="6" grpId="0" animBg="1"/>
      <p:bldP spid="6"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5152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3.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214" y="1367462"/>
            <a:ext cx="5148392" cy="1805332"/>
          </a:xfrm>
          <a:prstGeom prst="rect">
            <a:avLst/>
          </a:prstGeom>
          <a:effectLst/>
        </p:spPr>
        <p:txBody>
          <a:bodyPr vert="horz" lIns="0" tIns="192024" rIns="0" bIns="0" rtlCol="0" anchor="t" anchorCtr="0">
            <a:noAutofit/>
          </a:bodyPr>
          <a:lstStyle/>
          <a:p>
            <a:r>
              <a:rPr lang="en-US" dirty="0"/>
              <a:t>Your title here</a:t>
            </a:r>
          </a:p>
        </p:txBody>
      </p:sp>
      <p:sp>
        <p:nvSpPr>
          <p:cNvPr id="3" name="Текст 2"/>
          <p:cNvSpPr>
            <a:spLocks noGrp="1"/>
          </p:cNvSpPr>
          <p:nvPr>
            <p:ph type="body" idx="1"/>
          </p:nvPr>
        </p:nvSpPr>
        <p:spPr>
          <a:xfrm>
            <a:off x="1141215" y="3632200"/>
            <a:ext cx="5148393" cy="4953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r>
              <a:rPr lang="en-US" dirty="0"/>
              <a:t>Write here subtitle</a:t>
            </a:r>
          </a:p>
          <a:p>
            <a:pPr lvl="2"/>
            <a:r>
              <a:rPr lang="en-US" dirty="0"/>
              <a:t>Write here text</a:t>
            </a:r>
          </a:p>
          <a:p>
            <a:pPr lvl="3"/>
            <a:r>
              <a:rPr lang="en-US" dirty="0"/>
              <a:t>Write here text</a:t>
            </a:r>
          </a:p>
          <a:p>
            <a:pPr lvl="4"/>
            <a:r>
              <a:rPr lang="en-US" dirty="0"/>
              <a:t>Write here text </a:t>
            </a:r>
          </a:p>
        </p:txBody>
      </p:sp>
      <p:sp>
        <p:nvSpPr>
          <p:cNvPr id="14" name="Rectangle 13"/>
          <p:cNvSpPr/>
          <p:nvPr userDrawn="1"/>
        </p:nvSpPr>
        <p:spPr>
          <a:xfrm>
            <a:off x="0" y="9087682"/>
            <a:ext cx="564667" cy="81832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TextBox 15"/>
          <p:cNvSpPr txBox="1"/>
          <p:nvPr userDrawn="1"/>
        </p:nvSpPr>
        <p:spPr>
          <a:xfrm rot="16200000">
            <a:off x="77988" y="628715"/>
            <a:ext cx="391454" cy="170175"/>
          </a:xfrm>
          <a:prstGeom prst="rect">
            <a:avLst/>
          </a:prstGeom>
          <a:noFill/>
        </p:spPr>
        <p:txBody>
          <a:bodyPr wrap="none" rtlCol="0">
            <a:spAutoFit/>
          </a:bodyPr>
          <a:lstStyle/>
          <a:p>
            <a:pPr algn="l"/>
            <a:r>
              <a:rPr lang="en-US" sz="506" b="1" i="0" dirty="0">
                <a:solidFill>
                  <a:schemeClr val="bg1">
                    <a:lumMod val="75000"/>
                    <a:lumOff val="25000"/>
                  </a:schemeClr>
                </a:solidFill>
                <a:latin typeface="Montserrat SemiBold" charset="0"/>
                <a:ea typeface="Montserrat SemiBold" charset="0"/>
                <a:cs typeface="Montserrat SemiBold" charset="0"/>
              </a:rPr>
              <a:t>voodoo</a:t>
            </a:r>
          </a:p>
        </p:txBody>
      </p:sp>
      <p:cxnSp>
        <p:nvCxnSpPr>
          <p:cNvPr id="18" name="Straight Connector 17"/>
          <p:cNvCxnSpPr/>
          <p:nvPr userDrawn="1"/>
        </p:nvCxnSpPr>
        <p:spPr>
          <a:xfrm>
            <a:off x="177394" y="4895575"/>
            <a:ext cx="226182" cy="0"/>
          </a:xfrm>
          <a:prstGeom prst="line">
            <a:avLst/>
          </a:prstGeom>
          <a:ln w="190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77396" y="5010427"/>
            <a:ext cx="113091" cy="0"/>
          </a:xfrm>
          <a:prstGeom prst="line">
            <a:avLst/>
          </a:prstGeom>
          <a:ln w="190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Slide Number Placeholder 24"/>
          <p:cNvSpPr txBox="1">
            <a:spLocks/>
          </p:cNvSpPr>
          <p:nvPr userDrawn="1"/>
        </p:nvSpPr>
        <p:spPr>
          <a:xfrm>
            <a:off x="0" y="9210111"/>
            <a:ext cx="564667" cy="527403"/>
          </a:xfrm>
          <a:prstGeom prst="rect">
            <a:avLst/>
          </a:prstGeom>
        </p:spPr>
        <p:txBody>
          <a:bodyPr vert="horz" lIns="51435" tIns="25718" rIns="51435" bIns="25718"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900" b="1" i="0" smtClean="0">
                <a:solidFill>
                  <a:schemeClr val="tx1"/>
                </a:solidFill>
                <a:latin typeface="Open Sans SemiBold" charset="0"/>
                <a:ea typeface="Open Sans SemiBold" charset="0"/>
                <a:cs typeface="Open Sans SemiBold" charset="0"/>
              </a:rPr>
              <a:pPr algn="ctr"/>
              <a:t>‹#›</a:t>
            </a:fld>
            <a:endParaRPr lang="en-US" sz="900" b="1" i="0" dirty="0">
              <a:solidFill>
                <a:schemeClr val="tx1"/>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77184672"/>
      </p:ext>
    </p:extLst>
  </p:cSld>
  <p:clrMap bg1="dk1" tx1="lt1" bg2="dk2" tx2="lt2" accent1="accent1" accent2="accent2" accent3="accent3" accent4="accent4" accent5="accent5" accent6="accent6" hlink="hlink" folHlink="folHlink"/>
  <p:sldLayoutIdLst>
    <p:sldLayoutId id="2147484034"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50000" fill="hold" nodeType="withEffect">
                                  <p:stCondLst>
                                    <p:cond delay="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decel="50000"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1" decel="5000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hf hdr="0" ftr="0" dt="0"/>
  <p:txStyles>
    <p:titleStyle>
      <a:lvl1pPr algn="l" defTabSz="514317" rtl="0" eaLnBrk="1" latinLnBrk="0" hangingPunct="1">
        <a:lnSpc>
          <a:spcPct val="80000"/>
        </a:lnSpc>
        <a:spcBef>
          <a:spcPct val="0"/>
        </a:spcBef>
        <a:buNone/>
        <a:defRPr sz="2025" b="1" i="0" kern="1200" spc="-56" baseline="0">
          <a:solidFill>
            <a:schemeClr val="tx1"/>
          </a:solidFill>
          <a:latin typeface="+mj-lt"/>
          <a:ea typeface="Montserrat" charset="0"/>
          <a:cs typeface="Montserrat" charset="0"/>
        </a:defRPr>
      </a:lvl1pPr>
    </p:titleStyle>
    <p:bodyStyle>
      <a:lvl1pPr marL="0" indent="0" algn="l" defTabSz="514317" rtl="0" eaLnBrk="1" latinLnBrk="0" hangingPunct="1">
        <a:lnSpc>
          <a:spcPct val="150000"/>
        </a:lnSpc>
        <a:spcBef>
          <a:spcPts val="563"/>
        </a:spcBef>
        <a:buFont typeface="Arial" panose="020B0604020202020204" pitchFamily="34" charset="0"/>
        <a:buNone/>
        <a:defRPr sz="1575" kern="1200">
          <a:solidFill>
            <a:schemeClr val="tx1"/>
          </a:solidFill>
          <a:latin typeface="+mn-lt"/>
          <a:ea typeface="+mn-ea"/>
          <a:cs typeface="+mn-cs"/>
        </a:defRPr>
      </a:lvl1pPr>
      <a:lvl2pPr marL="0" indent="0" algn="l" defTabSz="514317" rtl="0" eaLnBrk="1" latinLnBrk="0" hangingPunct="1">
        <a:lnSpc>
          <a:spcPct val="150000"/>
        </a:lnSpc>
        <a:spcBef>
          <a:spcPts val="281"/>
        </a:spcBef>
        <a:buFont typeface="Arial" panose="020B0604020202020204" pitchFamily="34" charset="0"/>
        <a:buNone/>
        <a:defRPr sz="1013" kern="1200">
          <a:solidFill>
            <a:schemeClr val="tx1"/>
          </a:solidFill>
          <a:latin typeface="+mn-lt"/>
          <a:ea typeface="+mn-ea"/>
          <a:cs typeface="+mn-cs"/>
        </a:defRPr>
      </a:lvl2pPr>
      <a:lvl3pPr marL="0" indent="0" algn="l" defTabSz="514317" rtl="0" eaLnBrk="1" latinLnBrk="0" hangingPunct="1">
        <a:lnSpc>
          <a:spcPct val="150000"/>
        </a:lnSpc>
        <a:spcBef>
          <a:spcPts val="281"/>
        </a:spcBef>
        <a:buFont typeface="Arial" panose="020B0604020202020204" pitchFamily="34" charset="0"/>
        <a:buNone/>
        <a:defRPr sz="675" kern="1200">
          <a:solidFill>
            <a:schemeClr val="tx1"/>
          </a:solidFill>
          <a:latin typeface="+mn-lt"/>
          <a:ea typeface="+mn-ea"/>
          <a:cs typeface="+mn-cs"/>
        </a:defRPr>
      </a:lvl3pPr>
      <a:lvl4pPr marL="0" indent="0" algn="l" defTabSz="514317" rtl="0" eaLnBrk="1" latinLnBrk="0" hangingPunct="1">
        <a:lnSpc>
          <a:spcPct val="150000"/>
        </a:lnSpc>
        <a:spcBef>
          <a:spcPts val="281"/>
        </a:spcBef>
        <a:buFont typeface="Arial" panose="020B0604020202020204" pitchFamily="34" charset="0"/>
        <a:buNone/>
        <a:defRPr sz="563" kern="1200">
          <a:solidFill>
            <a:schemeClr val="tx1">
              <a:alpha val="70000"/>
            </a:schemeClr>
          </a:solidFill>
          <a:latin typeface="+mn-lt"/>
          <a:ea typeface="+mn-ea"/>
          <a:cs typeface="+mn-cs"/>
        </a:defRPr>
      </a:lvl4pPr>
      <a:lvl5pPr marL="0" indent="0" algn="l" defTabSz="514317" rtl="0" eaLnBrk="1" latinLnBrk="0" hangingPunct="1">
        <a:lnSpc>
          <a:spcPct val="150000"/>
        </a:lnSpc>
        <a:spcBef>
          <a:spcPts val="281"/>
        </a:spcBef>
        <a:buFont typeface="Arial" panose="020B0604020202020204" pitchFamily="34" charset="0"/>
        <a:buNone/>
        <a:defRPr sz="563" kern="1200" baseline="0">
          <a:solidFill>
            <a:schemeClr val="tx1">
              <a:alpha val="50000"/>
            </a:schemeClr>
          </a:solidFill>
          <a:latin typeface="+mn-lt"/>
          <a:ea typeface="+mn-ea"/>
          <a:cs typeface="+mn-cs"/>
        </a:defRPr>
      </a:lvl5pPr>
      <a:lvl6pPr marL="1414371" indent="-128579" algn="l" defTabSz="51431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30" indent="-128579" algn="l" defTabSz="51431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87" indent="-128579" algn="l" defTabSz="51431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45" indent="-128579" algn="l" defTabSz="51431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17" rtl="0" eaLnBrk="1" latinLnBrk="0" hangingPunct="1">
        <a:defRPr sz="1013" kern="1200">
          <a:solidFill>
            <a:schemeClr val="tx1"/>
          </a:solidFill>
          <a:latin typeface="+mn-lt"/>
          <a:ea typeface="+mn-ea"/>
          <a:cs typeface="+mn-cs"/>
        </a:defRPr>
      </a:lvl1pPr>
      <a:lvl2pPr marL="257158" algn="l" defTabSz="514317" rtl="0" eaLnBrk="1" latinLnBrk="0" hangingPunct="1">
        <a:defRPr sz="1013" kern="1200">
          <a:solidFill>
            <a:schemeClr val="tx1"/>
          </a:solidFill>
          <a:latin typeface="+mn-lt"/>
          <a:ea typeface="+mn-ea"/>
          <a:cs typeface="+mn-cs"/>
        </a:defRPr>
      </a:lvl2pPr>
      <a:lvl3pPr marL="514317" algn="l" defTabSz="514317" rtl="0" eaLnBrk="1" latinLnBrk="0" hangingPunct="1">
        <a:defRPr sz="1013" kern="1200">
          <a:solidFill>
            <a:schemeClr val="tx1"/>
          </a:solidFill>
          <a:latin typeface="+mn-lt"/>
          <a:ea typeface="+mn-ea"/>
          <a:cs typeface="+mn-cs"/>
        </a:defRPr>
      </a:lvl3pPr>
      <a:lvl4pPr marL="771474" algn="l" defTabSz="514317" rtl="0" eaLnBrk="1" latinLnBrk="0" hangingPunct="1">
        <a:defRPr sz="1013" kern="1200">
          <a:solidFill>
            <a:schemeClr val="tx1"/>
          </a:solidFill>
          <a:latin typeface="+mn-lt"/>
          <a:ea typeface="+mn-ea"/>
          <a:cs typeface="+mn-cs"/>
        </a:defRPr>
      </a:lvl4pPr>
      <a:lvl5pPr marL="1028634" algn="l" defTabSz="514317" rtl="0" eaLnBrk="1" latinLnBrk="0" hangingPunct="1">
        <a:defRPr sz="1013" kern="1200">
          <a:solidFill>
            <a:schemeClr val="tx1"/>
          </a:solidFill>
          <a:latin typeface="+mn-lt"/>
          <a:ea typeface="+mn-ea"/>
          <a:cs typeface="+mn-cs"/>
        </a:defRPr>
      </a:lvl5pPr>
      <a:lvl6pPr marL="1285791" algn="l" defTabSz="514317" rtl="0" eaLnBrk="1" latinLnBrk="0" hangingPunct="1">
        <a:defRPr sz="1013" kern="1200">
          <a:solidFill>
            <a:schemeClr val="tx1"/>
          </a:solidFill>
          <a:latin typeface="+mn-lt"/>
          <a:ea typeface="+mn-ea"/>
          <a:cs typeface="+mn-cs"/>
        </a:defRPr>
      </a:lvl6pPr>
      <a:lvl7pPr marL="1542949" algn="l" defTabSz="514317" rtl="0" eaLnBrk="1" latinLnBrk="0" hangingPunct="1">
        <a:defRPr sz="1013" kern="1200">
          <a:solidFill>
            <a:schemeClr val="tx1"/>
          </a:solidFill>
          <a:latin typeface="+mn-lt"/>
          <a:ea typeface="+mn-ea"/>
          <a:cs typeface="+mn-cs"/>
        </a:defRPr>
      </a:lvl7pPr>
      <a:lvl8pPr marL="1800109" algn="l" defTabSz="514317" rtl="0" eaLnBrk="1" latinLnBrk="0" hangingPunct="1">
        <a:defRPr sz="1013" kern="1200">
          <a:solidFill>
            <a:schemeClr val="tx1"/>
          </a:solidFill>
          <a:latin typeface="+mn-lt"/>
          <a:ea typeface="+mn-ea"/>
          <a:cs typeface="+mn-cs"/>
        </a:defRPr>
      </a:lvl8pPr>
      <a:lvl9pPr marL="2057267" algn="l" defTabSz="51431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60" userDrawn="1">
          <p15:clr>
            <a:srgbClr val="F26B43"/>
          </p15:clr>
        </p15:guide>
        <p15:guide id="1" orient="horz" pos="3120" userDrawn="1">
          <p15:clr>
            <a:srgbClr val="F26B43"/>
          </p15:clr>
        </p15:guide>
        <p15:guide id="14" orient="horz" pos="500" userDrawn="1">
          <p15:clr>
            <a:srgbClr val="F26B43"/>
          </p15:clr>
        </p15:guide>
        <p15:guide id="27" orient="horz" pos="5708" userDrawn="1">
          <p15:clr>
            <a:srgbClr val="F26B43"/>
          </p15:clr>
        </p15:guide>
        <p15:guide id="28" pos="361" userDrawn="1">
          <p15:clr>
            <a:srgbClr val="F26B43"/>
          </p15:clr>
        </p15:guide>
        <p15:guide id="29" pos="3959" userDrawn="1">
          <p15:clr>
            <a:srgbClr val="F26B43"/>
          </p15:clr>
        </p15:guide>
        <p15:guide id="44" userDrawn="1">
          <p15:clr>
            <a:srgbClr val="F26B43"/>
          </p15:clr>
        </p15:guide>
        <p15:guide id="45" pos="4320" userDrawn="1">
          <p15:clr>
            <a:srgbClr val="F26B43"/>
          </p15:clr>
        </p15:guide>
        <p15:guide id="46" orient="horz" userDrawn="1">
          <p15:clr>
            <a:srgbClr val="F26B43"/>
          </p15:clr>
        </p15:guide>
        <p15:guide id="47" orient="horz" pos="6240" userDrawn="1">
          <p15:clr>
            <a:srgbClr val="F26B43"/>
          </p15:clr>
        </p15:guide>
        <p15:guide id="48" pos="718" userDrawn="1">
          <p15:clr>
            <a:srgbClr val="F26B43"/>
          </p15:clr>
        </p15:guide>
        <p15:guide id="51" orient="horz" pos="1024" userDrawn="1">
          <p15:clr>
            <a:srgbClr val="F26B43"/>
          </p15:clr>
        </p15:guide>
        <p15:guide id="52" pos="10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214" y="1367462"/>
            <a:ext cx="5148392" cy="1805332"/>
          </a:xfrm>
          <a:prstGeom prst="rect">
            <a:avLst/>
          </a:prstGeom>
          <a:effectLst/>
        </p:spPr>
        <p:txBody>
          <a:bodyPr vert="horz" lIns="0" tIns="192024" rIns="0" bIns="0" rtlCol="0" anchor="t" anchorCtr="0">
            <a:noAutofit/>
          </a:bodyPr>
          <a:lstStyle/>
          <a:p>
            <a:r>
              <a:rPr lang="en-US" dirty="0"/>
              <a:t>Your title here</a:t>
            </a:r>
          </a:p>
        </p:txBody>
      </p:sp>
      <p:sp>
        <p:nvSpPr>
          <p:cNvPr id="3" name="Текст 2"/>
          <p:cNvSpPr>
            <a:spLocks noGrp="1"/>
          </p:cNvSpPr>
          <p:nvPr>
            <p:ph type="body" idx="1"/>
          </p:nvPr>
        </p:nvSpPr>
        <p:spPr>
          <a:xfrm>
            <a:off x="1141215" y="3632200"/>
            <a:ext cx="5148393" cy="4953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r>
              <a:rPr lang="en-US" dirty="0"/>
              <a:t>Write here subtitle</a:t>
            </a:r>
          </a:p>
          <a:p>
            <a:pPr lvl="2"/>
            <a:r>
              <a:rPr lang="en-US" dirty="0"/>
              <a:t>Write here text</a:t>
            </a:r>
          </a:p>
          <a:p>
            <a:pPr lvl="3"/>
            <a:r>
              <a:rPr lang="en-US" dirty="0"/>
              <a:t>Write here text</a:t>
            </a:r>
          </a:p>
          <a:p>
            <a:pPr lvl="4"/>
            <a:r>
              <a:rPr lang="en-US" dirty="0"/>
              <a:t>Write here text </a:t>
            </a:r>
          </a:p>
        </p:txBody>
      </p:sp>
      <p:sp>
        <p:nvSpPr>
          <p:cNvPr id="14" name="Rectangle 13"/>
          <p:cNvSpPr/>
          <p:nvPr userDrawn="1"/>
        </p:nvSpPr>
        <p:spPr>
          <a:xfrm>
            <a:off x="6289608" y="9087682"/>
            <a:ext cx="564667" cy="818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TextBox 15"/>
          <p:cNvSpPr txBox="1"/>
          <p:nvPr userDrawn="1"/>
        </p:nvSpPr>
        <p:spPr>
          <a:xfrm>
            <a:off x="4559647" y="86521"/>
            <a:ext cx="1729961" cy="261610"/>
          </a:xfrm>
          <a:prstGeom prst="rect">
            <a:avLst/>
          </a:prstGeom>
          <a:noFill/>
        </p:spPr>
        <p:txBody>
          <a:bodyPr wrap="none" rtlCol="0">
            <a:spAutoFit/>
          </a:bodyPr>
          <a:lstStyle/>
          <a:p>
            <a:pPr algn="l"/>
            <a:r>
              <a:rPr lang="en-US" sz="1000" b="1" i="0" dirty="0">
                <a:solidFill>
                  <a:schemeClr val="bg1">
                    <a:lumMod val="25000"/>
                  </a:schemeClr>
                </a:solidFill>
                <a:latin typeface="Montserrat SemiBold" charset="0"/>
                <a:ea typeface="Montserrat SemiBold" charset="0"/>
                <a:cs typeface="Montserrat SemiBold" charset="0"/>
              </a:rPr>
              <a:t> </a:t>
            </a:r>
            <a:r>
              <a:rPr lang="en-US" sz="1100" b="1" i="0" dirty="0">
                <a:solidFill>
                  <a:schemeClr val="bg1">
                    <a:lumMod val="25000"/>
                  </a:schemeClr>
                </a:solidFill>
                <a:latin typeface="Montserrat SemiBold" charset="0"/>
                <a:ea typeface="Montserrat SemiBold" charset="0"/>
                <a:cs typeface="Montserrat SemiBold" charset="0"/>
              </a:rPr>
              <a:t>APUNTES</a:t>
            </a:r>
            <a:r>
              <a:rPr lang="en-US" sz="1100" b="1" i="0" baseline="0" dirty="0">
                <a:solidFill>
                  <a:schemeClr val="bg1">
                    <a:lumMod val="25000"/>
                  </a:schemeClr>
                </a:solidFill>
                <a:latin typeface="Montserrat SemiBold" charset="0"/>
                <a:ea typeface="Montserrat SemiBold" charset="0"/>
                <a:cs typeface="Montserrat SemiBold" charset="0"/>
              </a:rPr>
              <a:t>  -  </a:t>
            </a:r>
            <a:r>
              <a:rPr lang="en-US" sz="1100" b="1" i="0" dirty="0">
                <a:solidFill>
                  <a:schemeClr val="bg1">
                    <a:lumMod val="25000"/>
                  </a:schemeClr>
                </a:solidFill>
                <a:latin typeface="Montserrat SemiBold" charset="0"/>
                <a:ea typeface="Montserrat SemiBold" charset="0"/>
                <a:cs typeface="Montserrat SemiBold" charset="0"/>
              </a:rPr>
              <a:t>ILPES | AECID</a:t>
            </a:r>
          </a:p>
        </p:txBody>
      </p:sp>
      <p:cxnSp>
        <p:nvCxnSpPr>
          <p:cNvPr id="18" name="Straight Connector 17"/>
          <p:cNvCxnSpPr/>
          <p:nvPr userDrawn="1"/>
        </p:nvCxnSpPr>
        <p:spPr>
          <a:xfrm>
            <a:off x="6467000" y="4895575"/>
            <a:ext cx="226182" cy="0"/>
          </a:xfrm>
          <a:prstGeom prst="line">
            <a:avLst/>
          </a:prstGeom>
          <a:ln w="190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6580093" y="5010427"/>
            <a:ext cx="113091" cy="0"/>
          </a:xfrm>
          <a:prstGeom prst="line">
            <a:avLst/>
          </a:prstGeom>
          <a:ln w="190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Slide Number Placeholder 24"/>
          <p:cNvSpPr txBox="1">
            <a:spLocks/>
          </p:cNvSpPr>
          <p:nvPr userDrawn="1"/>
        </p:nvSpPr>
        <p:spPr>
          <a:xfrm>
            <a:off x="6289605" y="9210111"/>
            <a:ext cx="564667" cy="527403"/>
          </a:xfrm>
          <a:prstGeom prst="rect">
            <a:avLst/>
          </a:prstGeom>
        </p:spPr>
        <p:txBody>
          <a:bodyPr vert="horz" lIns="51435" tIns="25718" rIns="51435" bIns="25718"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900" b="1" i="0" smtClean="0">
                <a:solidFill>
                  <a:schemeClr val="tx1"/>
                </a:solidFill>
                <a:latin typeface="Open Sans SemiBold" charset="0"/>
                <a:ea typeface="Open Sans SemiBold" charset="0"/>
                <a:cs typeface="Open Sans SemiBold" charset="0"/>
              </a:rPr>
              <a:pPr algn="ctr"/>
              <a:t>‹#›</a:t>
            </a:fld>
            <a:endParaRPr lang="en-US" sz="900" b="1" i="0" dirty="0">
              <a:solidFill>
                <a:schemeClr val="tx1"/>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130058543"/>
      </p:ext>
    </p:extLst>
  </p:cSld>
  <p:clrMap bg1="lt1" tx1="dk1" bg2="lt2" tx2="dk2" accent1="accent1" accent2="accent2" accent3="accent3" accent4="accent4" accent5="accent5" accent6="accent6" hlink="hlink" folHlink="folHlink"/>
  <p:sldLayoutIdLst>
    <p:sldLayoutId id="2147484036" r:id="rId1"/>
    <p:sldLayoutId id="2147484176" r:id="rId2"/>
    <p:sldLayoutId id="2147484178" r:id="rId3"/>
    <p:sldLayoutId id="2147484199" r:id="rId4"/>
    <p:sldLayoutId id="2147484201" r:id="rId5"/>
    <p:sldLayoutId id="2147484202" r:id="rId6"/>
    <p:sldLayoutId id="2147484207" r:id="rId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50000" fill="hold" nodeType="withEffect">
                                  <p:stCondLst>
                                    <p:cond delay="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decel="50000"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hf hdr="0" ftr="0" dt="0"/>
  <p:txStyles>
    <p:title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p:titleStyle>
    <p:bodyStyle>
      <a:lvl1pPr marL="0" indent="0" algn="l" defTabSz="514317" rtl="0" eaLnBrk="1" latinLnBrk="0" hangingPunct="1">
        <a:lnSpc>
          <a:spcPct val="150000"/>
        </a:lnSpc>
        <a:spcBef>
          <a:spcPts val="563"/>
        </a:spcBef>
        <a:buFont typeface="Arial" panose="020B0604020202020204" pitchFamily="34" charset="0"/>
        <a:buNone/>
        <a:defRPr sz="1575" kern="1200">
          <a:solidFill>
            <a:schemeClr val="tx1"/>
          </a:solidFill>
          <a:latin typeface="+mn-lt"/>
          <a:ea typeface="+mn-ea"/>
          <a:cs typeface="+mn-cs"/>
        </a:defRPr>
      </a:lvl1pPr>
      <a:lvl2pPr marL="0" indent="0" algn="l" defTabSz="514317" rtl="0" eaLnBrk="1" latinLnBrk="0" hangingPunct="1">
        <a:lnSpc>
          <a:spcPct val="150000"/>
        </a:lnSpc>
        <a:spcBef>
          <a:spcPts val="281"/>
        </a:spcBef>
        <a:buFont typeface="Arial" panose="020B0604020202020204" pitchFamily="34" charset="0"/>
        <a:buNone/>
        <a:defRPr sz="1013" kern="1200">
          <a:solidFill>
            <a:schemeClr val="tx1"/>
          </a:solidFill>
          <a:latin typeface="+mn-lt"/>
          <a:ea typeface="+mn-ea"/>
          <a:cs typeface="+mn-cs"/>
        </a:defRPr>
      </a:lvl2pPr>
      <a:lvl3pPr marL="0" indent="0" algn="l" defTabSz="514317" rtl="0" eaLnBrk="1" latinLnBrk="0" hangingPunct="1">
        <a:lnSpc>
          <a:spcPct val="150000"/>
        </a:lnSpc>
        <a:spcBef>
          <a:spcPts val="281"/>
        </a:spcBef>
        <a:buFont typeface="Arial" panose="020B0604020202020204" pitchFamily="34" charset="0"/>
        <a:buNone/>
        <a:defRPr sz="675" kern="1200">
          <a:solidFill>
            <a:schemeClr val="tx1"/>
          </a:solidFill>
          <a:latin typeface="+mn-lt"/>
          <a:ea typeface="+mn-ea"/>
          <a:cs typeface="+mn-cs"/>
        </a:defRPr>
      </a:lvl3pPr>
      <a:lvl4pPr marL="0" indent="0" algn="l" defTabSz="514317" rtl="0" eaLnBrk="1" latinLnBrk="0" hangingPunct="1">
        <a:lnSpc>
          <a:spcPct val="150000"/>
        </a:lnSpc>
        <a:spcBef>
          <a:spcPts val="281"/>
        </a:spcBef>
        <a:buFont typeface="Arial" panose="020B0604020202020204" pitchFamily="34" charset="0"/>
        <a:buNone/>
        <a:defRPr sz="563" kern="1200">
          <a:solidFill>
            <a:schemeClr val="tx1">
              <a:alpha val="70000"/>
            </a:schemeClr>
          </a:solidFill>
          <a:latin typeface="+mn-lt"/>
          <a:ea typeface="+mn-ea"/>
          <a:cs typeface="+mn-cs"/>
        </a:defRPr>
      </a:lvl4pPr>
      <a:lvl5pPr marL="0" indent="0" algn="l" defTabSz="514317" rtl="0" eaLnBrk="1" latinLnBrk="0" hangingPunct="1">
        <a:lnSpc>
          <a:spcPct val="150000"/>
        </a:lnSpc>
        <a:spcBef>
          <a:spcPts val="281"/>
        </a:spcBef>
        <a:buFont typeface="Arial" panose="020B0604020202020204" pitchFamily="34" charset="0"/>
        <a:buNone/>
        <a:defRPr sz="563" kern="1200" baseline="0">
          <a:solidFill>
            <a:schemeClr val="tx1">
              <a:alpha val="50000"/>
            </a:schemeClr>
          </a:solidFill>
          <a:latin typeface="+mn-lt"/>
          <a:ea typeface="+mn-ea"/>
          <a:cs typeface="+mn-cs"/>
        </a:defRPr>
      </a:lvl5pPr>
      <a:lvl6pPr marL="1414371" indent="-128579" algn="l" defTabSz="51431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30" indent="-128579" algn="l" defTabSz="51431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87" indent="-128579" algn="l" defTabSz="51431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45" indent="-128579" algn="l" defTabSz="51431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17" rtl="0" eaLnBrk="1" latinLnBrk="0" hangingPunct="1">
        <a:defRPr sz="1013" kern="1200">
          <a:solidFill>
            <a:schemeClr val="tx1"/>
          </a:solidFill>
          <a:latin typeface="+mn-lt"/>
          <a:ea typeface="+mn-ea"/>
          <a:cs typeface="+mn-cs"/>
        </a:defRPr>
      </a:lvl1pPr>
      <a:lvl2pPr marL="257158" algn="l" defTabSz="514317" rtl="0" eaLnBrk="1" latinLnBrk="0" hangingPunct="1">
        <a:defRPr sz="1013" kern="1200">
          <a:solidFill>
            <a:schemeClr val="tx1"/>
          </a:solidFill>
          <a:latin typeface="+mn-lt"/>
          <a:ea typeface="+mn-ea"/>
          <a:cs typeface="+mn-cs"/>
        </a:defRPr>
      </a:lvl2pPr>
      <a:lvl3pPr marL="514317" algn="l" defTabSz="514317" rtl="0" eaLnBrk="1" latinLnBrk="0" hangingPunct="1">
        <a:defRPr sz="1013" kern="1200">
          <a:solidFill>
            <a:schemeClr val="tx1"/>
          </a:solidFill>
          <a:latin typeface="+mn-lt"/>
          <a:ea typeface="+mn-ea"/>
          <a:cs typeface="+mn-cs"/>
        </a:defRPr>
      </a:lvl3pPr>
      <a:lvl4pPr marL="771474" algn="l" defTabSz="514317" rtl="0" eaLnBrk="1" latinLnBrk="0" hangingPunct="1">
        <a:defRPr sz="1013" kern="1200">
          <a:solidFill>
            <a:schemeClr val="tx1"/>
          </a:solidFill>
          <a:latin typeface="+mn-lt"/>
          <a:ea typeface="+mn-ea"/>
          <a:cs typeface="+mn-cs"/>
        </a:defRPr>
      </a:lvl4pPr>
      <a:lvl5pPr marL="1028634" algn="l" defTabSz="514317" rtl="0" eaLnBrk="1" latinLnBrk="0" hangingPunct="1">
        <a:defRPr sz="1013" kern="1200">
          <a:solidFill>
            <a:schemeClr val="tx1"/>
          </a:solidFill>
          <a:latin typeface="+mn-lt"/>
          <a:ea typeface="+mn-ea"/>
          <a:cs typeface="+mn-cs"/>
        </a:defRPr>
      </a:lvl5pPr>
      <a:lvl6pPr marL="1285791" algn="l" defTabSz="514317" rtl="0" eaLnBrk="1" latinLnBrk="0" hangingPunct="1">
        <a:defRPr sz="1013" kern="1200">
          <a:solidFill>
            <a:schemeClr val="tx1"/>
          </a:solidFill>
          <a:latin typeface="+mn-lt"/>
          <a:ea typeface="+mn-ea"/>
          <a:cs typeface="+mn-cs"/>
        </a:defRPr>
      </a:lvl6pPr>
      <a:lvl7pPr marL="1542949" algn="l" defTabSz="514317" rtl="0" eaLnBrk="1" latinLnBrk="0" hangingPunct="1">
        <a:defRPr sz="1013" kern="1200">
          <a:solidFill>
            <a:schemeClr val="tx1"/>
          </a:solidFill>
          <a:latin typeface="+mn-lt"/>
          <a:ea typeface="+mn-ea"/>
          <a:cs typeface="+mn-cs"/>
        </a:defRPr>
      </a:lvl7pPr>
      <a:lvl8pPr marL="1800109" algn="l" defTabSz="514317" rtl="0" eaLnBrk="1" latinLnBrk="0" hangingPunct="1">
        <a:defRPr sz="1013" kern="1200">
          <a:solidFill>
            <a:schemeClr val="tx1"/>
          </a:solidFill>
          <a:latin typeface="+mn-lt"/>
          <a:ea typeface="+mn-ea"/>
          <a:cs typeface="+mn-cs"/>
        </a:defRPr>
      </a:lvl8pPr>
      <a:lvl9pPr marL="2057267" algn="l" defTabSz="51431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60" userDrawn="1">
          <p15:clr>
            <a:srgbClr val="F26B43"/>
          </p15:clr>
        </p15:guide>
        <p15:guide id="1" orient="horz" pos="3120" userDrawn="1">
          <p15:clr>
            <a:srgbClr val="F26B43"/>
          </p15:clr>
        </p15:guide>
        <p15:guide id="14" orient="horz" pos="500" userDrawn="1">
          <p15:clr>
            <a:srgbClr val="F26B43"/>
          </p15:clr>
        </p15:guide>
        <p15:guide id="27" orient="horz" pos="5708" userDrawn="1">
          <p15:clr>
            <a:srgbClr val="F26B43"/>
          </p15:clr>
        </p15:guide>
        <p15:guide id="28" pos="346" userDrawn="1">
          <p15:clr>
            <a:srgbClr val="F26B43"/>
          </p15:clr>
        </p15:guide>
        <p15:guide id="29" pos="3974" userDrawn="1">
          <p15:clr>
            <a:srgbClr val="F26B43"/>
          </p15:clr>
        </p15:guide>
        <p15:guide id="44" userDrawn="1">
          <p15:clr>
            <a:srgbClr val="F26B43"/>
          </p15:clr>
        </p15:guide>
        <p15:guide id="45" pos="4320" userDrawn="1">
          <p15:clr>
            <a:srgbClr val="F26B43"/>
          </p15:clr>
        </p15:guide>
        <p15:guide id="46" orient="horz" userDrawn="1">
          <p15:clr>
            <a:srgbClr val="F26B43"/>
          </p15:clr>
        </p15:guide>
        <p15:guide id="47" orient="horz" pos="6240" userDrawn="1">
          <p15:clr>
            <a:srgbClr val="F26B43"/>
          </p15:clr>
        </p15:guide>
        <p15:guide id="48" pos="718" userDrawn="1">
          <p15:clr>
            <a:srgbClr val="F26B43"/>
          </p15:clr>
        </p15:guide>
        <p15:guide id="51" orient="horz" pos="1024" userDrawn="1">
          <p15:clr>
            <a:srgbClr val="F26B43"/>
          </p15:clr>
        </p15:guide>
        <p15:guide id="52" pos="10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240955"/>
      </p:ext>
    </p:extLst>
  </p:cSld>
  <p:clrMap bg1="dk1" tx1="lt1" bg2="dk2" tx2="lt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Lst>
  <p:hf hdr="0" ftr="0" dt="0"/>
  <p:txStyles>
    <p:title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p:titleStyle>
    <p:bodyStyle>
      <a:lvl1pPr marL="0" indent="0" algn="l" defTabSz="514317" rtl="0" eaLnBrk="1" latinLnBrk="0" hangingPunct="1">
        <a:lnSpc>
          <a:spcPct val="150000"/>
        </a:lnSpc>
        <a:spcBef>
          <a:spcPts val="563"/>
        </a:spcBef>
        <a:buFont typeface="Arial" panose="020B0604020202020204" pitchFamily="34" charset="0"/>
        <a:buNone/>
        <a:defRPr sz="1575" kern="1200">
          <a:solidFill>
            <a:schemeClr val="tx1"/>
          </a:solidFill>
          <a:latin typeface="+mn-lt"/>
          <a:ea typeface="+mn-ea"/>
          <a:cs typeface="+mn-cs"/>
        </a:defRPr>
      </a:lvl1pPr>
      <a:lvl2pPr marL="0" indent="0" algn="l" defTabSz="514317" rtl="0" eaLnBrk="1" latinLnBrk="0" hangingPunct="1">
        <a:lnSpc>
          <a:spcPct val="150000"/>
        </a:lnSpc>
        <a:spcBef>
          <a:spcPts val="281"/>
        </a:spcBef>
        <a:buFont typeface="Arial" panose="020B0604020202020204" pitchFamily="34" charset="0"/>
        <a:buNone/>
        <a:defRPr sz="1013" kern="1200">
          <a:solidFill>
            <a:schemeClr val="tx1"/>
          </a:solidFill>
          <a:latin typeface="+mn-lt"/>
          <a:ea typeface="+mn-ea"/>
          <a:cs typeface="+mn-cs"/>
        </a:defRPr>
      </a:lvl2pPr>
      <a:lvl3pPr marL="0" indent="0" algn="l" defTabSz="514317" rtl="0" eaLnBrk="1" latinLnBrk="0" hangingPunct="1">
        <a:lnSpc>
          <a:spcPct val="150000"/>
        </a:lnSpc>
        <a:spcBef>
          <a:spcPts val="281"/>
        </a:spcBef>
        <a:buFont typeface="Arial" panose="020B0604020202020204" pitchFamily="34" charset="0"/>
        <a:buNone/>
        <a:defRPr sz="675" kern="1200">
          <a:solidFill>
            <a:schemeClr val="tx1"/>
          </a:solidFill>
          <a:latin typeface="+mn-lt"/>
          <a:ea typeface="+mn-ea"/>
          <a:cs typeface="+mn-cs"/>
        </a:defRPr>
      </a:lvl3pPr>
      <a:lvl4pPr marL="0" indent="0" algn="l" defTabSz="514317" rtl="0" eaLnBrk="1" latinLnBrk="0" hangingPunct="1">
        <a:lnSpc>
          <a:spcPct val="150000"/>
        </a:lnSpc>
        <a:spcBef>
          <a:spcPts val="281"/>
        </a:spcBef>
        <a:buFont typeface="Arial" panose="020B0604020202020204" pitchFamily="34" charset="0"/>
        <a:buNone/>
        <a:defRPr sz="563" kern="1200">
          <a:solidFill>
            <a:schemeClr val="tx1">
              <a:alpha val="70000"/>
            </a:schemeClr>
          </a:solidFill>
          <a:latin typeface="+mn-lt"/>
          <a:ea typeface="+mn-ea"/>
          <a:cs typeface="+mn-cs"/>
        </a:defRPr>
      </a:lvl4pPr>
      <a:lvl5pPr marL="0" indent="0" algn="l" defTabSz="514317" rtl="0" eaLnBrk="1" latinLnBrk="0" hangingPunct="1">
        <a:lnSpc>
          <a:spcPct val="150000"/>
        </a:lnSpc>
        <a:spcBef>
          <a:spcPts val="281"/>
        </a:spcBef>
        <a:buFont typeface="Arial" panose="020B0604020202020204" pitchFamily="34" charset="0"/>
        <a:buNone/>
        <a:defRPr sz="563" kern="1200" baseline="0">
          <a:solidFill>
            <a:schemeClr val="tx1">
              <a:alpha val="50000"/>
            </a:schemeClr>
          </a:solidFill>
          <a:latin typeface="+mn-lt"/>
          <a:ea typeface="+mn-ea"/>
          <a:cs typeface="+mn-cs"/>
        </a:defRPr>
      </a:lvl5pPr>
      <a:lvl6pPr marL="1414371" indent="-128579" algn="l" defTabSz="51431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30" indent="-128579" algn="l" defTabSz="51431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87" indent="-128579" algn="l" defTabSz="51431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45" indent="-128579" algn="l" defTabSz="51431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17" rtl="0" eaLnBrk="1" latinLnBrk="0" hangingPunct="1">
        <a:defRPr sz="1013" kern="1200">
          <a:solidFill>
            <a:schemeClr val="tx1"/>
          </a:solidFill>
          <a:latin typeface="+mn-lt"/>
          <a:ea typeface="+mn-ea"/>
          <a:cs typeface="+mn-cs"/>
        </a:defRPr>
      </a:lvl1pPr>
      <a:lvl2pPr marL="257158" algn="l" defTabSz="514317" rtl="0" eaLnBrk="1" latinLnBrk="0" hangingPunct="1">
        <a:defRPr sz="1013" kern="1200">
          <a:solidFill>
            <a:schemeClr val="tx1"/>
          </a:solidFill>
          <a:latin typeface="+mn-lt"/>
          <a:ea typeface="+mn-ea"/>
          <a:cs typeface="+mn-cs"/>
        </a:defRPr>
      </a:lvl2pPr>
      <a:lvl3pPr marL="514317" algn="l" defTabSz="514317" rtl="0" eaLnBrk="1" latinLnBrk="0" hangingPunct="1">
        <a:defRPr sz="1013" kern="1200">
          <a:solidFill>
            <a:schemeClr val="tx1"/>
          </a:solidFill>
          <a:latin typeface="+mn-lt"/>
          <a:ea typeface="+mn-ea"/>
          <a:cs typeface="+mn-cs"/>
        </a:defRPr>
      </a:lvl3pPr>
      <a:lvl4pPr marL="771474" algn="l" defTabSz="514317" rtl="0" eaLnBrk="1" latinLnBrk="0" hangingPunct="1">
        <a:defRPr sz="1013" kern="1200">
          <a:solidFill>
            <a:schemeClr val="tx1"/>
          </a:solidFill>
          <a:latin typeface="+mn-lt"/>
          <a:ea typeface="+mn-ea"/>
          <a:cs typeface="+mn-cs"/>
        </a:defRPr>
      </a:lvl4pPr>
      <a:lvl5pPr marL="1028634" algn="l" defTabSz="514317" rtl="0" eaLnBrk="1" latinLnBrk="0" hangingPunct="1">
        <a:defRPr sz="1013" kern="1200">
          <a:solidFill>
            <a:schemeClr val="tx1"/>
          </a:solidFill>
          <a:latin typeface="+mn-lt"/>
          <a:ea typeface="+mn-ea"/>
          <a:cs typeface="+mn-cs"/>
        </a:defRPr>
      </a:lvl5pPr>
      <a:lvl6pPr marL="1285791" algn="l" defTabSz="514317" rtl="0" eaLnBrk="1" latinLnBrk="0" hangingPunct="1">
        <a:defRPr sz="1013" kern="1200">
          <a:solidFill>
            <a:schemeClr val="tx1"/>
          </a:solidFill>
          <a:latin typeface="+mn-lt"/>
          <a:ea typeface="+mn-ea"/>
          <a:cs typeface="+mn-cs"/>
        </a:defRPr>
      </a:lvl6pPr>
      <a:lvl7pPr marL="1542949" algn="l" defTabSz="514317" rtl="0" eaLnBrk="1" latinLnBrk="0" hangingPunct="1">
        <a:defRPr sz="1013" kern="1200">
          <a:solidFill>
            <a:schemeClr val="tx1"/>
          </a:solidFill>
          <a:latin typeface="+mn-lt"/>
          <a:ea typeface="+mn-ea"/>
          <a:cs typeface="+mn-cs"/>
        </a:defRPr>
      </a:lvl7pPr>
      <a:lvl8pPr marL="1800109" algn="l" defTabSz="514317" rtl="0" eaLnBrk="1" latinLnBrk="0" hangingPunct="1">
        <a:defRPr sz="1013" kern="1200">
          <a:solidFill>
            <a:schemeClr val="tx1"/>
          </a:solidFill>
          <a:latin typeface="+mn-lt"/>
          <a:ea typeface="+mn-ea"/>
          <a:cs typeface="+mn-cs"/>
        </a:defRPr>
      </a:lvl8pPr>
      <a:lvl9pPr marL="2057267" algn="l" defTabSz="51431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60" userDrawn="1">
          <p15:clr>
            <a:srgbClr val="F26B43"/>
          </p15:clr>
        </p15:guide>
        <p15:guide id="1" orient="horz" pos="3120" userDrawn="1">
          <p15:clr>
            <a:srgbClr val="F26B43"/>
          </p15:clr>
        </p15:guide>
        <p15:guide id="14" orient="horz" pos="500" userDrawn="1">
          <p15:clr>
            <a:srgbClr val="F26B43"/>
          </p15:clr>
        </p15:guide>
        <p15:guide id="27" orient="horz" pos="5708" userDrawn="1">
          <p15:clr>
            <a:srgbClr val="F26B43"/>
          </p15:clr>
        </p15:guide>
        <p15:guide id="28" pos="361" userDrawn="1">
          <p15:clr>
            <a:srgbClr val="F26B43"/>
          </p15:clr>
        </p15:guide>
        <p15:guide id="29" pos="3959" userDrawn="1">
          <p15:clr>
            <a:srgbClr val="F26B43"/>
          </p15:clr>
        </p15:guide>
        <p15:guide id="44" userDrawn="1">
          <p15:clr>
            <a:srgbClr val="F26B43"/>
          </p15:clr>
        </p15:guide>
        <p15:guide id="45" pos="4320" userDrawn="1">
          <p15:clr>
            <a:srgbClr val="F26B43"/>
          </p15:clr>
        </p15:guide>
        <p15:guide id="46" orient="horz" userDrawn="1">
          <p15:clr>
            <a:srgbClr val="F26B43"/>
          </p15:clr>
        </p15:guide>
        <p15:guide id="47" orient="horz" pos="6240" userDrawn="1">
          <p15:clr>
            <a:srgbClr val="F26B43"/>
          </p15:clr>
        </p15:guide>
        <p15:guide id="48" pos="718" userDrawn="1">
          <p15:clr>
            <a:srgbClr val="F26B43"/>
          </p15:clr>
        </p15:guide>
        <p15:guide id="51" orient="horz" pos="1024" userDrawn="1">
          <p15:clr>
            <a:srgbClr val="F26B43"/>
          </p15:clr>
        </p15:guide>
        <p15:guide id="52" pos="10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hyperlink" Target="https://apps.who.int/gpmb/assets/annual_report/GPMB_Annual_Report_Spanish.pdf" TargetMode="External"/><Relationship Id="rId3" Type="http://schemas.openxmlformats.org/officeDocument/2006/relationships/hyperlink" Target="http://www.millennium-project.org/publications-2-3/#sof1997" TargetMode="External"/><Relationship Id="rId7" Type="http://schemas.openxmlformats.org/officeDocument/2006/relationships/hyperlink" Target="https://isbn.cloud/9786074601909/los-futuros-de-la-salud-en-mexico-2050/" TargetMode="External"/><Relationship Id="rId2" Type="http://schemas.openxmlformats.org/officeDocument/2006/relationships/hyperlink" Target="https://comunidades.cepal.org/ilpes/es/grupos/discusion/el-rol-de-la-prospectiva-frente-al-covid-19-y-la-etapa-de-pospandemia" TargetMode="External"/><Relationship Id="rId1" Type="http://schemas.openxmlformats.org/officeDocument/2006/relationships/slideLayout" Target="../slideLayouts/slideLayout4.xml"/><Relationship Id="rId6" Type="http://schemas.openxmlformats.org/officeDocument/2006/relationships/hyperlink" Target="http://community.iknowfutures.org/pg/file/popper/view/11841/iknow-policy-alerts-2011" TargetMode="External"/><Relationship Id="rId5" Type="http://schemas.openxmlformats.org/officeDocument/2006/relationships/hyperlink" Target="https://assets.publishing.service.gov.uk/government/uploads/system/uploads/attachment_data/file/294243/06-760-infectious-diseases-report.pdf" TargetMode="External"/><Relationship Id="rId4" Type="http://schemas.openxmlformats.org/officeDocument/2006/relationships/hyperlink" Target="https://www.files.ethz.ch/isn/94769/2008_11_global_trends_2025.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political.co/en/solution_article/today-policy-makers-decide-the-fate-of-generations-to-come" TargetMode="External"/><Relationship Id="rId2" Type="http://schemas.openxmlformats.org/officeDocument/2006/relationships/hyperlink" Target="https://apps.who.int/gpmb/assets/annual_report/GPMB_Annual_Report_Spanish.pdf" TargetMode="External"/><Relationship Id="rId1" Type="http://schemas.openxmlformats.org/officeDocument/2006/relationships/slideLayout" Target="../slideLayouts/slideLayout7.xml"/><Relationship Id="rId6" Type="http://schemas.openxmlformats.org/officeDocument/2006/relationships/hyperlink" Target="https://rafaelpopper.wordpress.com/2020/03/20/what-if-the-european-union-would-have-acted-upon-the-results-of-its-own-research-on-wild-cards-which-foresaw-a-coronavirus-like-scenario-10-years-ago/" TargetMode="External"/><Relationship Id="rId5" Type="http://schemas.openxmlformats.org/officeDocument/2006/relationships/hyperlink" Target="https://www.cepal.org/es/publicaciones/5490-manual-prospectiva-decision-estrategica-bases-teoricas-instrumentos-america" TargetMode="External"/><Relationship Id="rId4" Type="http://schemas.openxmlformats.org/officeDocument/2006/relationships/hyperlink" Target="http://es.laprospective.fr/dyn/francais/ouvrages/la_prospective_strategique/t1-manuel-de-prospective-strategique-dunod-2007.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mapainversionescr.mideplan.go.cr/" TargetMode="External"/><Relationship Id="rId2" Type="http://schemas.openxmlformats.org/officeDocument/2006/relationships/hyperlink" Target="https://www.cepal.org/es/temas/covid-19"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repositorio.cepal.org/bitstream/handle/11362/46731/1/S2100024_es.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mcanelones.gub.uy/sites/default/files/pagina_sitio/archivos_adjuntos/pec_iv_-_futuros_canarios.pdf" TargetMode="External"/><Relationship Id="rId2" Type="http://schemas.openxmlformats.org/officeDocument/2006/relationships/hyperlink" Target="https://apolitical.co/en/solution_article/today-policy-makers-decide-the-fate-of-generations-to-come"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observatorioplanificacion.cepal.org/es/planes/estrategia-nacional-de-desarrollo-2010-2030-un-viaje-de-transformacion-hacia-un-pais-mejor"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congresofuturo.senado.cl/" TargetMode="External"/><Relationship Id="rId2" Type="http://schemas.openxmlformats.org/officeDocument/2006/relationships/hyperlink" Target="https://www.uexternado.edu.co/administracion-de-empresas/centro-pensamiento-estrategico-prospectiva/acerca-del-centro/" TargetMode="External"/><Relationship Id="rId1" Type="http://schemas.openxmlformats.org/officeDocument/2006/relationships/slideLayout" Target="../slideLayouts/slideLayout7.xml"/><Relationship Id="rId4" Type="http://schemas.openxmlformats.org/officeDocument/2006/relationships/hyperlink" Target="https://futuresconference.fi/"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losandes.com.ar/article/view/?slug=gobernar-la-complejidad-por-miguel-angel-gutierrez" TargetMode="External"/><Relationship Id="rId2" Type="http://schemas.openxmlformats.org/officeDocument/2006/relationships/hyperlink" Target="https://www.cepal.org/es/publicaciones/5490-manual-prospectiva-decision-estrategica-bases-teoricas-instrumentos-america"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https://ec.europa.eu/info/strategy/strategic-planning/strategic-foresight/2020-strategic-foresight-report_en"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cuadernosdeadministracion.univalle.edu.co/index.php/cuadernos_de_administracion/article/view/9807/13274"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sk.sagepub.com/reference/hdbk_pubadmin/n18.xml" TargetMode="External"/><Relationship Id="rId2" Type="http://schemas.openxmlformats.org/officeDocument/2006/relationships/hyperlink" Target="https://www.researchgate.net/publication/281092998_Implementing_Public_Policy_Governance_in_Theory_and_Practice" TargetMode="External"/><Relationship Id="rId1" Type="http://schemas.openxmlformats.org/officeDocument/2006/relationships/slideLayout" Target="../slideLayouts/slideLayout4.xml"/><Relationship Id="rId5" Type="http://schemas.openxmlformats.org/officeDocument/2006/relationships/hyperlink" Target="https://www.researchgate.net/publication/272814906_La_nueva_gestion_publica" TargetMode="External"/><Relationship Id="rId4" Type="http://schemas.openxmlformats.org/officeDocument/2006/relationships/hyperlink" Target="https://www.worldcat.org/title/modernizing-government-accountability-a-framework-for-reform/oclc/6136140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cuadernosdeadministracion.univalle.edu.co/index.php/cuadernos_de_administracion/article/view/9807/13274" TargetMode="External"/><Relationship Id="rId2" Type="http://schemas.openxmlformats.org/officeDocument/2006/relationships/hyperlink" Target="https://revistaepe.utem.cl/wp-content/uploads/sites/7/2018/07/revista-epe-vol6-n1-2018-Schuff-Gonza%CC%81lez.pdf" TargetMode="Externa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rafaelpopper.wordpress.com/2020/03/20/what-if-the-european-union-would-have-acted-upon-the-results-of-its-own-research-on-wild-cards-which-foresaw-a-coronavirus-like-scenario-10-years-ago/" TargetMode="External"/><Relationship Id="rId2" Type="http://schemas.openxmlformats.org/officeDocument/2006/relationships/hyperlink" Target="https://apolitical.co/en/solution_article/today-policy-makers-decide-the-fate-of-generations-to-come" TargetMode="External"/><Relationship Id="rId1" Type="http://schemas.openxmlformats.org/officeDocument/2006/relationships/slideLayout" Target="../slideLayouts/slideLayout4.xml"/><Relationship Id="rId4" Type="http://schemas.openxmlformats.org/officeDocument/2006/relationships/hyperlink" Target="https://www.shell.com/promos/forty-years-of-shell-scenarios/_jcr_content.stream/1448557479375/a0e75f042fee5322b72780ee36e5ba17c35a4fc6/shell-scenarios-40yearsbook080213.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hyperlink" Target="https://comunidades.cepal.org/ilpes/es" TargetMode="External"/><Relationship Id="rId1" Type="http://schemas.openxmlformats.org/officeDocument/2006/relationships/slideLayout" Target="../slideLayouts/slideLayout6.xml"/><Relationship Id="rId6" Type="http://schemas.openxmlformats.org/officeDocument/2006/relationships/hyperlink" Target="https://www.cepal.org/es" TargetMode="External"/><Relationship Id="rId5" Type="http://schemas.openxmlformats.org/officeDocument/2006/relationships/image" Target="../media/image16.jpg"/><Relationship Id="rId4" Type="http://schemas.openxmlformats.org/officeDocument/2006/relationships/hyperlink" Target="https://www.aecid.es/EN"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0.xml"/><Relationship Id="rId5" Type="http://schemas.openxmlformats.org/officeDocument/2006/relationships/slide" Target="slide7.xml"/><Relationship Id="rId10" Type="http://schemas.openxmlformats.org/officeDocument/2006/relationships/slide" Target="slide23.xml"/><Relationship Id="rId4" Type="http://schemas.openxmlformats.org/officeDocument/2006/relationships/slide" Target="slide5.xml"/><Relationship Id="rId9" Type="http://schemas.openxmlformats.org/officeDocument/2006/relationships/slide" Target="slide16.xml"/></Relationships>
</file>

<file path=ppt/slides/_rels/slide4.xml.rels><?xml version="1.0" encoding="UTF-8" standalone="yes"?>
<Relationships xmlns="http://schemas.openxmlformats.org/package/2006/relationships"><Relationship Id="rId3" Type="http://schemas.openxmlformats.org/officeDocument/2006/relationships/hyperlink" Target="https://www.cepal.org/es" TargetMode="External"/><Relationship Id="rId2" Type="http://schemas.openxmlformats.org/officeDocument/2006/relationships/hyperlink" Target="https://comunidades.cepal.org/ilpes/es" TargetMode="External"/><Relationship Id="rId1" Type="http://schemas.openxmlformats.org/officeDocument/2006/relationships/slideLayout" Target="../slideLayouts/slideLayout5.xml"/><Relationship Id="rId6" Type="http://schemas.openxmlformats.org/officeDocument/2006/relationships/hyperlink" Target="https://comunidades.cepal.org/ilpes/es/grupos/discusion/el-rol-de-la-prospectiva-frente-al-covid-19-y-la-etapa-de-pospandemia" TargetMode="External"/><Relationship Id="rId5" Type="http://schemas.openxmlformats.org/officeDocument/2006/relationships/image" Target="../media/image4.jpeg"/><Relationship Id="rId4" Type="http://schemas.openxmlformats.org/officeDocument/2006/relationships/hyperlink" Target="https://www.aecid.es/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 Id="rId5" Type="http://schemas.openxmlformats.org/officeDocument/2006/relationships/hyperlink" Target="https://www.cepal.org/es/publicaciones/45527-desafio-social-tiempos-covid-19" TargetMode="External"/><Relationship Id="rId4" Type="http://schemas.openxmlformats.org/officeDocument/2006/relationships/hyperlink" Target="https://www.cepal.org/es/publicaciones/46501-balance-preliminar-economias-america-latina-caribe-20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 Id="rId4" Type="http://schemas.openxmlformats.org/officeDocument/2006/relationships/hyperlink" Target="https://www.cepal.org/es/publicaciones/46682-construir-un-futuro-mejor-acciones-fortalecer-la-agenda-2030-desarrollo" TargetMode="Externa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Picture Placeholder 5">
            <a:extLst>
              <a:ext uri="{FF2B5EF4-FFF2-40B4-BE49-F238E27FC236}">
                <a16:creationId xmlns:a16="http://schemas.microsoft.com/office/drawing/2014/main" id="{164B963F-CA92-495D-B5B5-53D727CF7BCA}"/>
              </a:ext>
            </a:extLst>
          </p:cNvPr>
          <p:cNvPicPr>
            <a:picLocks noChangeAspect="1"/>
          </p:cNvPicPr>
          <p:nvPr/>
        </p:nvPicPr>
        <p:blipFill rotWithShape="1">
          <a:blip r:embed="rId3">
            <a:extLst>
              <a:ext uri="{28A0092B-C50C-407E-A947-70E740481C1C}">
                <a14:useLocalDpi xmlns:a14="http://schemas.microsoft.com/office/drawing/2010/main" val="0"/>
              </a:ext>
            </a:extLst>
          </a:blip>
          <a:srcRect l="26977" t="13890" r="26977" b="10062"/>
          <a:stretch/>
        </p:blipFill>
        <p:spPr>
          <a:xfrm>
            <a:off x="0" y="1088735"/>
            <a:ext cx="6870664" cy="6738009"/>
          </a:xfrm>
          <a:prstGeom prst="rect">
            <a:avLst/>
          </a:prstGeom>
        </p:spPr>
      </p:pic>
      <p:sp>
        <p:nvSpPr>
          <p:cNvPr id="309" name="TextBox 308">
            <a:extLst>
              <a:ext uri="{FF2B5EF4-FFF2-40B4-BE49-F238E27FC236}">
                <a16:creationId xmlns:a16="http://schemas.microsoft.com/office/drawing/2014/main" id="{0A3625D3-789D-4BCD-994A-8E8FCD228949}"/>
              </a:ext>
            </a:extLst>
          </p:cNvPr>
          <p:cNvSpPr txBox="1"/>
          <p:nvPr/>
        </p:nvSpPr>
        <p:spPr>
          <a:xfrm>
            <a:off x="457201" y="2515890"/>
            <a:ext cx="5697974" cy="1200329"/>
          </a:xfrm>
          <a:prstGeom prst="rect">
            <a:avLst/>
          </a:prstGeom>
          <a:noFill/>
        </p:spPr>
        <p:txBody>
          <a:bodyPr wrap="square" rtlCol="0" anchor="ctr">
            <a:spAutoFit/>
          </a:bodyPr>
          <a:lstStyle/>
          <a:p>
            <a:r>
              <a:rPr lang="es-419" sz="3600" b="1" dirty="0">
                <a:solidFill>
                  <a:srgbClr val="FFFFFF"/>
                </a:solidFill>
                <a:latin typeface="Roboto" pitchFamily="2" charset="0"/>
                <a:ea typeface="Roboto" pitchFamily="2" charset="0"/>
                <a:cs typeface="Calibri" panose="020F0502020204030204" pitchFamily="34" charset="0"/>
              </a:rPr>
              <a:t>Prospectiva y la pandemia</a:t>
            </a:r>
          </a:p>
          <a:p>
            <a:r>
              <a:rPr lang="es-419" sz="3600" b="1" dirty="0">
                <a:solidFill>
                  <a:srgbClr val="FFFFFF"/>
                </a:solidFill>
                <a:latin typeface="Roboto" pitchFamily="2" charset="0"/>
                <a:ea typeface="Roboto" pitchFamily="2" charset="0"/>
                <a:cs typeface="Calibri" panose="020F0502020204030204" pitchFamily="34" charset="0"/>
              </a:rPr>
              <a:t>del COVID-19 </a:t>
            </a:r>
            <a:endParaRPr lang="en-US" sz="3600" b="1" dirty="0">
              <a:solidFill>
                <a:srgbClr val="FFFFFF"/>
              </a:solidFill>
              <a:latin typeface="Roboto" pitchFamily="2" charset="0"/>
              <a:ea typeface="Roboto" pitchFamily="2" charset="0"/>
              <a:cs typeface="Calibri" panose="020F0502020204030204" pitchFamily="34" charset="0"/>
            </a:endParaRPr>
          </a:p>
        </p:txBody>
      </p:sp>
      <p:sp>
        <p:nvSpPr>
          <p:cNvPr id="369" name="Blue shape">
            <a:extLst>
              <a:ext uri="{FF2B5EF4-FFF2-40B4-BE49-F238E27FC236}">
                <a16:creationId xmlns:a16="http://schemas.microsoft.com/office/drawing/2014/main" id="{86379DFC-1CC1-49C8-8AB1-78C693537B36}"/>
              </a:ext>
            </a:extLst>
          </p:cNvPr>
          <p:cNvSpPr/>
          <p:nvPr/>
        </p:nvSpPr>
        <p:spPr>
          <a:xfrm>
            <a:off x="507537" y="4285961"/>
            <a:ext cx="131101" cy="122544"/>
          </a:xfrm>
          <a:prstGeom prst="roundRect">
            <a:avLst>
              <a:gd name="adj" fmla="val 50000"/>
            </a:avLst>
          </a:prstGeom>
          <a:solidFill>
            <a:schemeClr val="tx2">
              <a:alpha val="12000"/>
            </a:schemeClr>
          </a:solidFill>
          <a:ln>
            <a:noFill/>
          </a:ln>
          <a:effectLst>
            <a:glow rad="228600">
              <a:schemeClr val="tx2">
                <a:alpha val="40000"/>
              </a:schemeClr>
            </a:glow>
            <a:outerShdw blurRad="381000" dist="127000" dir="5400000" algn="t" rotWithShape="0">
              <a:schemeClr val="accent1">
                <a:alpha val="4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100" b="1" dirty="0">
              <a:solidFill>
                <a:srgbClr val="FFFFFF"/>
              </a:solidFill>
              <a:latin typeface="Calibri" panose="020F0502020204030204" pitchFamily="34" charset="0"/>
              <a:cs typeface="Calibri" panose="020F0502020204030204" pitchFamily="34" charset="0"/>
            </a:endParaRPr>
          </a:p>
        </p:txBody>
      </p:sp>
      <p:grpSp>
        <p:nvGrpSpPr>
          <p:cNvPr id="370" name="Dot shape">
            <a:extLst>
              <a:ext uri="{FF2B5EF4-FFF2-40B4-BE49-F238E27FC236}">
                <a16:creationId xmlns:a16="http://schemas.microsoft.com/office/drawing/2014/main" id="{E6EB967C-4EC3-49C0-ABDC-AA2FC6C6A53C}"/>
              </a:ext>
            </a:extLst>
          </p:cNvPr>
          <p:cNvGrpSpPr/>
          <p:nvPr/>
        </p:nvGrpSpPr>
        <p:grpSpPr>
          <a:xfrm rot="940708" flipH="1">
            <a:off x="3994021" y="6237495"/>
            <a:ext cx="360000" cy="72000"/>
            <a:chOff x="1773521" y="4054733"/>
            <a:chExt cx="369904" cy="64008"/>
          </a:xfrm>
        </p:grpSpPr>
        <p:sp>
          <p:nvSpPr>
            <p:cNvPr id="371" name="Rectangle 370">
              <a:extLst>
                <a:ext uri="{FF2B5EF4-FFF2-40B4-BE49-F238E27FC236}">
                  <a16:creationId xmlns:a16="http://schemas.microsoft.com/office/drawing/2014/main" id="{FBE91F5F-6EA1-400D-9EE9-BF88F293102B}"/>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72" name="Oval 371">
              <a:extLst>
                <a:ext uri="{FF2B5EF4-FFF2-40B4-BE49-F238E27FC236}">
                  <a16:creationId xmlns:a16="http://schemas.microsoft.com/office/drawing/2014/main" id="{547190A4-BC64-4E41-AAD3-F20EB783BBFF}"/>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grpSp>
        <p:nvGrpSpPr>
          <p:cNvPr id="380" name="Dot shape">
            <a:extLst>
              <a:ext uri="{FF2B5EF4-FFF2-40B4-BE49-F238E27FC236}">
                <a16:creationId xmlns:a16="http://schemas.microsoft.com/office/drawing/2014/main" id="{6CA9A65F-739F-42C0-9CD8-F4142E3BBD93}"/>
              </a:ext>
            </a:extLst>
          </p:cNvPr>
          <p:cNvGrpSpPr/>
          <p:nvPr/>
        </p:nvGrpSpPr>
        <p:grpSpPr>
          <a:xfrm>
            <a:off x="1730627" y="6595785"/>
            <a:ext cx="360000" cy="72000"/>
            <a:chOff x="1773521" y="4054733"/>
            <a:chExt cx="369904" cy="64008"/>
          </a:xfrm>
        </p:grpSpPr>
        <p:sp>
          <p:nvSpPr>
            <p:cNvPr id="381" name="Rectangle 380">
              <a:extLst>
                <a:ext uri="{FF2B5EF4-FFF2-40B4-BE49-F238E27FC236}">
                  <a16:creationId xmlns:a16="http://schemas.microsoft.com/office/drawing/2014/main" id="{6E231A0B-3932-41DC-8297-875FB1CCDBA1}"/>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82" name="Oval 381">
              <a:extLst>
                <a:ext uri="{FF2B5EF4-FFF2-40B4-BE49-F238E27FC236}">
                  <a16:creationId xmlns:a16="http://schemas.microsoft.com/office/drawing/2014/main" id="{18515A9F-B35D-41BB-8F8B-8DE14B58B753}"/>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37" name="Blue shape">
            <a:extLst>
              <a:ext uri="{FF2B5EF4-FFF2-40B4-BE49-F238E27FC236}">
                <a16:creationId xmlns:a16="http://schemas.microsoft.com/office/drawing/2014/main" id="{900953DE-9ADB-49A4-8EB1-383D9FE77970}"/>
              </a:ext>
            </a:extLst>
          </p:cNvPr>
          <p:cNvSpPr/>
          <p:nvPr/>
        </p:nvSpPr>
        <p:spPr>
          <a:xfrm>
            <a:off x="326100" y="5738241"/>
            <a:ext cx="131101" cy="122544"/>
          </a:xfrm>
          <a:prstGeom prst="roundRect">
            <a:avLst>
              <a:gd name="adj" fmla="val 50000"/>
            </a:avLst>
          </a:prstGeom>
          <a:solidFill>
            <a:schemeClr val="tx2">
              <a:alpha val="12000"/>
            </a:schemeClr>
          </a:solidFill>
          <a:ln>
            <a:noFill/>
          </a:ln>
          <a:effectLst>
            <a:glow rad="228600">
              <a:schemeClr val="tx2">
                <a:alpha val="40000"/>
              </a:schemeClr>
            </a:glow>
            <a:outerShdw blurRad="381000" dist="127000" dir="5400000" algn="t" rotWithShape="0">
              <a:schemeClr val="accent1">
                <a:alpha val="4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100" b="1" dirty="0">
              <a:solidFill>
                <a:srgbClr val="FFFFFF"/>
              </a:solidFill>
              <a:latin typeface="Calibri" panose="020F0502020204030204" pitchFamily="34" charset="0"/>
              <a:cs typeface="Calibri" panose="020F0502020204030204" pitchFamily="34" charset="0"/>
            </a:endParaRPr>
          </a:p>
        </p:txBody>
      </p:sp>
      <p:sp>
        <p:nvSpPr>
          <p:cNvPr id="39" name="Blue shape">
            <a:extLst>
              <a:ext uri="{FF2B5EF4-FFF2-40B4-BE49-F238E27FC236}">
                <a16:creationId xmlns:a16="http://schemas.microsoft.com/office/drawing/2014/main" id="{042CE5F0-ED2B-4733-A3E1-8EAC836E687D}"/>
              </a:ext>
            </a:extLst>
          </p:cNvPr>
          <p:cNvSpPr/>
          <p:nvPr/>
        </p:nvSpPr>
        <p:spPr>
          <a:xfrm>
            <a:off x="4921511" y="5587665"/>
            <a:ext cx="131101" cy="122544"/>
          </a:xfrm>
          <a:prstGeom prst="roundRect">
            <a:avLst>
              <a:gd name="adj" fmla="val 50000"/>
            </a:avLst>
          </a:prstGeom>
          <a:solidFill>
            <a:schemeClr val="tx2">
              <a:alpha val="12000"/>
            </a:schemeClr>
          </a:solidFill>
          <a:ln>
            <a:noFill/>
          </a:ln>
          <a:effectLst>
            <a:glow rad="228600">
              <a:schemeClr val="tx2">
                <a:alpha val="40000"/>
              </a:schemeClr>
            </a:glow>
            <a:outerShdw blurRad="381000" dist="127000" dir="5400000" algn="t" rotWithShape="0">
              <a:schemeClr val="accent1">
                <a:alpha val="4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100" b="1" dirty="0">
              <a:solidFill>
                <a:srgbClr val="FFFFFF"/>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8D311D53-FFD3-4977-A4C9-A4A301E2FFF4}"/>
              </a:ext>
            </a:extLst>
          </p:cNvPr>
          <p:cNvGrpSpPr/>
          <p:nvPr/>
        </p:nvGrpSpPr>
        <p:grpSpPr>
          <a:xfrm>
            <a:off x="4894696" y="6075336"/>
            <a:ext cx="1456868" cy="1400300"/>
            <a:chOff x="4492903" y="6130756"/>
            <a:chExt cx="971356" cy="933640"/>
          </a:xfrm>
        </p:grpSpPr>
        <p:sp>
          <p:nvSpPr>
            <p:cNvPr id="40" name="Freeform 176">
              <a:extLst>
                <a:ext uri="{FF2B5EF4-FFF2-40B4-BE49-F238E27FC236}">
                  <a16:creationId xmlns:a16="http://schemas.microsoft.com/office/drawing/2014/main" id="{8AACB586-B8A8-47D9-B461-FCCD4A358B99}"/>
                </a:ext>
              </a:extLst>
            </p:cNvPr>
            <p:cNvSpPr>
              <a:spLocks noEditPoints="1"/>
            </p:cNvSpPr>
            <p:nvPr/>
          </p:nvSpPr>
          <p:spPr bwMode="auto">
            <a:xfrm>
              <a:off x="4492903" y="6130756"/>
              <a:ext cx="466758" cy="439621"/>
            </a:xfrm>
            <a:custGeom>
              <a:avLst/>
              <a:gdLst>
                <a:gd name="T0" fmla="*/ 76 w 160"/>
                <a:gd name="T1" fmla="*/ 80 h 149"/>
                <a:gd name="T2" fmla="*/ 58 w 160"/>
                <a:gd name="T3" fmla="*/ 121 h 149"/>
                <a:gd name="T4" fmla="*/ 102 w 160"/>
                <a:gd name="T5" fmla="*/ 116 h 149"/>
                <a:gd name="T6" fmla="*/ 88 w 160"/>
                <a:gd name="T7" fmla="*/ 41 h 149"/>
                <a:gd name="T8" fmla="*/ 81 w 160"/>
                <a:gd name="T9" fmla="*/ 0 h 149"/>
                <a:gd name="T10" fmla="*/ 67 w 160"/>
                <a:gd name="T11" fmla="*/ 34 h 149"/>
                <a:gd name="T12" fmla="*/ 53 w 160"/>
                <a:gd name="T13" fmla="*/ 70 h 149"/>
                <a:gd name="T14" fmla="*/ 58 w 160"/>
                <a:gd name="T15" fmla="*/ 67 h 149"/>
                <a:gd name="T16" fmla="*/ 78 w 160"/>
                <a:gd name="T17" fmla="*/ 53 h 149"/>
                <a:gd name="T18" fmla="*/ 96 w 160"/>
                <a:gd name="T19" fmla="*/ 51 h 149"/>
                <a:gd name="T20" fmla="*/ 72 w 160"/>
                <a:gd name="T21" fmla="*/ 67 h 149"/>
                <a:gd name="T22" fmla="*/ 88 w 160"/>
                <a:gd name="T23" fmla="*/ 72 h 149"/>
                <a:gd name="T24" fmla="*/ 95 w 160"/>
                <a:gd name="T25" fmla="*/ 27 h 149"/>
                <a:gd name="T26" fmla="*/ 66 w 160"/>
                <a:gd name="T27" fmla="*/ 26 h 149"/>
                <a:gd name="T28" fmla="*/ 68 w 160"/>
                <a:gd name="T29" fmla="*/ 18 h 149"/>
                <a:gd name="T30" fmla="*/ 93 w 160"/>
                <a:gd name="T31" fmla="*/ 17 h 149"/>
                <a:gd name="T32" fmla="*/ 86 w 160"/>
                <a:gd name="T33" fmla="*/ 11 h 149"/>
                <a:gd name="T34" fmla="*/ 77 w 160"/>
                <a:gd name="T35" fmla="*/ 45 h 149"/>
                <a:gd name="T36" fmla="*/ 83 w 160"/>
                <a:gd name="T37" fmla="*/ 44 h 149"/>
                <a:gd name="T38" fmla="*/ 71 w 160"/>
                <a:gd name="T39" fmla="*/ 23 h 149"/>
                <a:gd name="T40" fmla="*/ 151 w 160"/>
                <a:gd name="T41" fmla="*/ 124 h 149"/>
                <a:gd name="T42" fmla="*/ 151 w 160"/>
                <a:gd name="T43" fmla="*/ 99 h 149"/>
                <a:gd name="T44" fmla="*/ 116 w 160"/>
                <a:gd name="T45" fmla="*/ 99 h 149"/>
                <a:gd name="T46" fmla="*/ 115 w 160"/>
                <a:gd name="T47" fmla="*/ 124 h 149"/>
                <a:gd name="T48" fmla="*/ 117 w 160"/>
                <a:gd name="T49" fmla="*/ 147 h 149"/>
                <a:gd name="T50" fmla="*/ 117 w 160"/>
                <a:gd name="T51" fmla="*/ 129 h 149"/>
                <a:gd name="T52" fmla="*/ 135 w 160"/>
                <a:gd name="T53" fmla="*/ 130 h 149"/>
                <a:gd name="T54" fmla="*/ 155 w 160"/>
                <a:gd name="T55" fmla="*/ 144 h 149"/>
                <a:gd name="T56" fmla="*/ 123 w 160"/>
                <a:gd name="T57" fmla="*/ 149 h 149"/>
                <a:gd name="T58" fmla="*/ 160 w 160"/>
                <a:gd name="T59" fmla="*/ 138 h 149"/>
                <a:gd name="T60" fmla="*/ 147 w 160"/>
                <a:gd name="T61" fmla="*/ 106 h 149"/>
                <a:gd name="T62" fmla="*/ 119 w 160"/>
                <a:gd name="T63" fmla="*/ 103 h 149"/>
                <a:gd name="T64" fmla="*/ 121 w 160"/>
                <a:gd name="T65" fmla="*/ 96 h 149"/>
                <a:gd name="T66" fmla="*/ 121 w 160"/>
                <a:gd name="T67" fmla="*/ 94 h 149"/>
                <a:gd name="T68" fmla="*/ 145 w 160"/>
                <a:gd name="T69" fmla="*/ 96 h 149"/>
                <a:gd name="T70" fmla="*/ 121 w 160"/>
                <a:gd name="T71" fmla="*/ 96 h 149"/>
                <a:gd name="T72" fmla="*/ 132 w 160"/>
                <a:gd name="T73" fmla="*/ 120 h 149"/>
                <a:gd name="T74" fmla="*/ 132 w 160"/>
                <a:gd name="T75" fmla="*/ 115 h 149"/>
                <a:gd name="T76" fmla="*/ 142 w 160"/>
                <a:gd name="T77" fmla="*/ 100 h 149"/>
                <a:gd name="T78" fmla="*/ 35 w 160"/>
                <a:gd name="T79" fmla="*/ 118 h 149"/>
                <a:gd name="T80" fmla="*/ 28 w 160"/>
                <a:gd name="T81" fmla="*/ 77 h 149"/>
                <a:gd name="T82" fmla="*/ 14 w 160"/>
                <a:gd name="T83" fmla="*/ 111 h 149"/>
                <a:gd name="T84" fmla="*/ 0 w 160"/>
                <a:gd name="T85" fmla="*/ 147 h 149"/>
                <a:gd name="T86" fmla="*/ 5 w 160"/>
                <a:gd name="T87" fmla="*/ 144 h 149"/>
                <a:gd name="T88" fmla="*/ 25 w 160"/>
                <a:gd name="T89" fmla="*/ 130 h 149"/>
                <a:gd name="T90" fmla="*/ 43 w 160"/>
                <a:gd name="T91" fmla="*/ 129 h 149"/>
                <a:gd name="T92" fmla="*/ 19 w 160"/>
                <a:gd name="T93" fmla="*/ 144 h 149"/>
                <a:gd name="T94" fmla="*/ 35 w 160"/>
                <a:gd name="T95" fmla="*/ 149 h 149"/>
                <a:gd name="T96" fmla="*/ 41 w 160"/>
                <a:gd name="T97" fmla="*/ 103 h 149"/>
                <a:gd name="T98" fmla="*/ 13 w 160"/>
                <a:gd name="T99" fmla="*/ 106 h 149"/>
                <a:gd name="T100" fmla="*/ 15 w 160"/>
                <a:gd name="T101" fmla="*/ 96 h 149"/>
                <a:gd name="T102" fmla="*/ 15 w 160"/>
                <a:gd name="T103" fmla="*/ 96 h 149"/>
                <a:gd name="T104" fmla="*/ 28 w 160"/>
                <a:gd name="T105" fmla="*/ 82 h 149"/>
                <a:gd name="T106" fmla="*/ 35 w 160"/>
                <a:gd name="T107" fmla="*/ 90 h 149"/>
                <a:gd name="T108" fmla="*/ 27 w 160"/>
                <a:gd name="T109" fmla="*/ 124 h 149"/>
                <a:gd name="T110" fmla="*/ 30 w 160"/>
                <a:gd name="T111" fmla="*/ 120 h 149"/>
                <a:gd name="T112" fmla="*/ 18 w 160"/>
                <a:gd name="T113" fmla="*/ 101 h 149"/>
                <a:gd name="T114" fmla="*/ 28 w 160"/>
                <a:gd name="T115"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49">
                  <a:moveTo>
                    <a:pt x="102" y="116"/>
                  </a:moveTo>
                  <a:cubicBezTo>
                    <a:pt x="81" y="104"/>
                    <a:pt x="81" y="104"/>
                    <a:pt x="81" y="104"/>
                  </a:cubicBezTo>
                  <a:cubicBezTo>
                    <a:pt x="81" y="80"/>
                    <a:pt x="81" y="80"/>
                    <a:pt x="81" y="80"/>
                  </a:cubicBezTo>
                  <a:cubicBezTo>
                    <a:pt x="81" y="79"/>
                    <a:pt x="80" y="78"/>
                    <a:pt x="79" y="78"/>
                  </a:cubicBezTo>
                  <a:cubicBezTo>
                    <a:pt x="77" y="78"/>
                    <a:pt x="76" y="79"/>
                    <a:pt x="76" y="80"/>
                  </a:cubicBezTo>
                  <a:cubicBezTo>
                    <a:pt x="76" y="104"/>
                    <a:pt x="76" y="104"/>
                    <a:pt x="76" y="104"/>
                  </a:cubicBezTo>
                  <a:cubicBezTo>
                    <a:pt x="55" y="116"/>
                    <a:pt x="55" y="116"/>
                    <a:pt x="55" y="116"/>
                  </a:cubicBezTo>
                  <a:cubicBezTo>
                    <a:pt x="54" y="117"/>
                    <a:pt x="54" y="119"/>
                    <a:pt x="54" y="120"/>
                  </a:cubicBezTo>
                  <a:cubicBezTo>
                    <a:pt x="55" y="121"/>
                    <a:pt x="56" y="121"/>
                    <a:pt x="57" y="121"/>
                  </a:cubicBezTo>
                  <a:cubicBezTo>
                    <a:pt x="57" y="121"/>
                    <a:pt x="57" y="121"/>
                    <a:pt x="58" y="121"/>
                  </a:cubicBezTo>
                  <a:cubicBezTo>
                    <a:pt x="79" y="109"/>
                    <a:pt x="79" y="109"/>
                    <a:pt x="79" y="109"/>
                  </a:cubicBezTo>
                  <a:cubicBezTo>
                    <a:pt x="100" y="121"/>
                    <a:pt x="100" y="121"/>
                    <a:pt x="100" y="121"/>
                  </a:cubicBezTo>
                  <a:cubicBezTo>
                    <a:pt x="100" y="121"/>
                    <a:pt x="100" y="121"/>
                    <a:pt x="101" y="121"/>
                  </a:cubicBezTo>
                  <a:cubicBezTo>
                    <a:pt x="102" y="121"/>
                    <a:pt x="103" y="121"/>
                    <a:pt x="103" y="120"/>
                  </a:cubicBezTo>
                  <a:cubicBezTo>
                    <a:pt x="104" y="119"/>
                    <a:pt x="103" y="117"/>
                    <a:pt x="102" y="116"/>
                  </a:cubicBezTo>
                  <a:close/>
                  <a:moveTo>
                    <a:pt x="107" y="70"/>
                  </a:moveTo>
                  <a:cubicBezTo>
                    <a:pt x="107" y="61"/>
                    <a:pt x="107" y="61"/>
                    <a:pt x="107" y="61"/>
                  </a:cubicBezTo>
                  <a:cubicBezTo>
                    <a:pt x="107" y="50"/>
                    <a:pt x="99" y="47"/>
                    <a:pt x="98" y="47"/>
                  </a:cubicBezTo>
                  <a:cubicBezTo>
                    <a:pt x="88" y="43"/>
                    <a:pt x="88" y="43"/>
                    <a:pt x="88" y="43"/>
                  </a:cubicBezTo>
                  <a:cubicBezTo>
                    <a:pt x="88" y="41"/>
                    <a:pt x="88" y="41"/>
                    <a:pt x="88" y="41"/>
                  </a:cubicBezTo>
                  <a:cubicBezTo>
                    <a:pt x="91" y="40"/>
                    <a:pt x="93" y="37"/>
                    <a:pt x="94" y="34"/>
                  </a:cubicBezTo>
                  <a:cubicBezTo>
                    <a:pt x="97" y="34"/>
                    <a:pt x="100" y="31"/>
                    <a:pt x="100" y="27"/>
                  </a:cubicBezTo>
                  <a:cubicBezTo>
                    <a:pt x="100" y="25"/>
                    <a:pt x="99" y="23"/>
                    <a:pt x="98" y="21"/>
                  </a:cubicBezTo>
                  <a:cubicBezTo>
                    <a:pt x="98" y="17"/>
                    <a:pt x="98" y="17"/>
                    <a:pt x="98" y="17"/>
                  </a:cubicBezTo>
                  <a:cubicBezTo>
                    <a:pt x="98" y="8"/>
                    <a:pt x="90" y="0"/>
                    <a:pt x="81" y="0"/>
                  </a:cubicBezTo>
                  <a:cubicBezTo>
                    <a:pt x="80" y="0"/>
                    <a:pt x="80" y="0"/>
                    <a:pt x="80" y="0"/>
                  </a:cubicBezTo>
                  <a:cubicBezTo>
                    <a:pt x="70" y="0"/>
                    <a:pt x="63" y="8"/>
                    <a:pt x="63" y="17"/>
                  </a:cubicBezTo>
                  <a:cubicBezTo>
                    <a:pt x="63" y="21"/>
                    <a:pt x="63" y="21"/>
                    <a:pt x="63" y="21"/>
                  </a:cubicBezTo>
                  <a:cubicBezTo>
                    <a:pt x="61" y="23"/>
                    <a:pt x="60" y="25"/>
                    <a:pt x="60" y="27"/>
                  </a:cubicBezTo>
                  <a:cubicBezTo>
                    <a:pt x="60" y="31"/>
                    <a:pt x="63" y="34"/>
                    <a:pt x="67" y="34"/>
                  </a:cubicBezTo>
                  <a:cubicBezTo>
                    <a:pt x="68" y="37"/>
                    <a:pt x="70" y="40"/>
                    <a:pt x="72" y="41"/>
                  </a:cubicBezTo>
                  <a:cubicBezTo>
                    <a:pt x="72" y="43"/>
                    <a:pt x="72" y="43"/>
                    <a:pt x="72" y="43"/>
                  </a:cubicBezTo>
                  <a:cubicBezTo>
                    <a:pt x="62" y="47"/>
                    <a:pt x="62" y="47"/>
                    <a:pt x="62" y="47"/>
                  </a:cubicBezTo>
                  <a:cubicBezTo>
                    <a:pt x="61" y="47"/>
                    <a:pt x="53" y="50"/>
                    <a:pt x="53" y="61"/>
                  </a:cubicBezTo>
                  <a:cubicBezTo>
                    <a:pt x="53" y="70"/>
                    <a:pt x="53" y="70"/>
                    <a:pt x="53" y="70"/>
                  </a:cubicBezTo>
                  <a:cubicBezTo>
                    <a:pt x="53" y="71"/>
                    <a:pt x="54" y="72"/>
                    <a:pt x="56" y="72"/>
                  </a:cubicBezTo>
                  <a:cubicBezTo>
                    <a:pt x="62" y="72"/>
                    <a:pt x="62" y="72"/>
                    <a:pt x="62" y="72"/>
                  </a:cubicBezTo>
                  <a:cubicBezTo>
                    <a:pt x="63" y="72"/>
                    <a:pt x="65" y="71"/>
                    <a:pt x="65" y="70"/>
                  </a:cubicBezTo>
                  <a:cubicBezTo>
                    <a:pt x="65" y="68"/>
                    <a:pt x="63" y="67"/>
                    <a:pt x="62" y="67"/>
                  </a:cubicBezTo>
                  <a:cubicBezTo>
                    <a:pt x="58" y="67"/>
                    <a:pt x="58" y="67"/>
                    <a:pt x="58" y="67"/>
                  </a:cubicBezTo>
                  <a:cubicBezTo>
                    <a:pt x="58" y="61"/>
                    <a:pt x="58" y="61"/>
                    <a:pt x="58" y="61"/>
                  </a:cubicBezTo>
                  <a:cubicBezTo>
                    <a:pt x="58" y="54"/>
                    <a:pt x="64" y="52"/>
                    <a:pt x="64" y="51"/>
                  </a:cubicBezTo>
                  <a:cubicBezTo>
                    <a:pt x="64" y="51"/>
                    <a:pt x="64" y="51"/>
                    <a:pt x="64" y="51"/>
                  </a:cubicBezTo>
                  <a:cubicBezTo>
                    <a:pt x="73" y="48"/>
                    <a:pt x="73" y="48"/>
                    <a:pt x="73" y="48"/>
                  </a:cubicBezTo>
                  <a:cubicBezTo>
                    <a:pt x="78" y="53"/>
                    <a:pt x="78" y="53"/>
                    <a:pt x="78" y="53"/>
                  </a:cubicBezTo>
                  <a:cubicBezTo>
                    <a:pt x="79" y="53"/>
                    <a:pt x="79" y="53"/>
                    <a:pt x="80" y="53"/>
                  </a:cubicBezTo>
                  <a:cubicBezTo>
                    <a:pt x="80" y="53"/>
                    <a:pt x="80" y="53"/>
                    <a:pt x="80" y="53"/>
                  </a:cubicBezTo>
                  <a:cubicBezTo>
                    <a:pt x="81" y="53"/>
                    <a:pt x="82" y="53"/>
                    <a:pt x="82" y="53"/>
                  </a:cubicBezTo>
                  <a:cubicBezTo>
                    <a:pt x="87" y="48"/>
                    <a:pt x="87" y="48"/>
                    <a:pt x="87" y="48"/>
                  </a:cubicBezTo>
                  <a:cubicBezTo>
                    <a:pt x="96" y="51"/>
                    <a:pt x="96" y="51"/>
                    <a:pt x="96" y="51"/>
                  </a:cubicBezTo>
                  <a:cubicBezTo>
                    <a:pt x="96" y="51"/>
                    <a:pt x="96" y="51"/>
                    <a:pt x="96" y="51"/>
                  </a:cubicBezTo>
                  <a:cubicBezTo>
                    <a:pt x="97" y="52"/>
                    <a:pt x="102" y="54"/>
                    <a:pt x="102" y="61"/>
                  </a:cubicBezTo>
                  <a:cubicBezTo>
                    <a:pt x="102" y="67"/>
                    <a:pt x="102" y="67"/>
                    <a:pt x="102" y="67"/>
                  </a:cubicBezTo>
                  <a:cubicBezTo>
                    <a:pt x="88" y="67"/>
                    <a:pt x="88" y="67"/>
                    <a:pt x="88" y="67"/>
                  </a:cubicBezTo>
                  <a:cubicBezTo>
                    <a:pt x="72" y="67"/>
                    <a:pt x="72" y="67"/>
                    <a:pt x="72" y="67"/>
                  </a:cubicBezTo>
                  <a:cubicBezTo>
                    <a:pt x="70" y="67"/>
                    <a:pt x="70" y="67"/>
                    <a:pt x="70" y="67"/>
                  </a:cubicBezTo>
                  <a:cubicBezTo>
                    <a:pt x="69" y="67"/>
                    <a:pt x="67" y="68"/>
                    <a:pt x="67" y="70"/>
                  </a:cubicBezTo>
                  <a:cubicBezTo>
                    <a:pt x="67" y="71"/>
                    <a:pt x="69" y="72"/>
                    <a:pt x="70" y="72"/>
                  </a:cubicBezTo>
                  <a:cubicBezTo>
                    <a:pt x="72" y="72"/>
                    <a:pt x="72" y="72"/>
                    <a:pt x="72" y="72"/>
                  </a:cubicBezTo>
                  <a:cubicBezTo>
                    <a:pt x="88" y="72"/>
                    <a:pt x="88" y="72"/>
                    <a:pt x="88" y="72"/>
                  </a:cubicBezTo>
                  <a:cubicBezTo>
                    <a:pt x="105" y="72"/>
                    <a:pt x="105" y="72"/>
                    <a:pt x="105" y="72"/>
                  </a:cubicBezTo>
                  <a:cubicBezTo>
                    <a:pt x="106" y="72"/>
                    <a:pt x="107" y="71"/>
                    <a:pt x="107" y="70"/>
                  </a:cubicBezTo>
                  <a:close/>
                  <a:moveTo>
                    <a:pt x="94" y="25"/>
                  </a:moveTo>
                  <a:cubicBezTo>
                    <a:pt x="95" y="25"/>
                    <a:pt x="95" y="25"/>
                    <a:pt x="95" y="26"/>
                  </a:cubicBezTo>
                  <a:cubicBezTo>
                    <a:pt x="95" y="26"/>
                    <a:pt x="95" y="26"/>
                    <a:pt x="95" y="27"/>
                  </a:cubicBezTo>
                  <a:cubicBezTo>
                    <a:pt x="95" y="28"/>
                    <a:pt x="95" y="28"/>
                    <a:pt x="94" y="29"/>
                  </a:cubicBezTo>
                  <a:lnTo>
                    <a:pt x="94" y="25"/>
                  </a:lnTo>
                  <a:close/>
                  <a:moveTo>
                    <a:pt x="66" y="29"/>
                  </a:moveTo>
                  <a:cubicBezTo>
                    <a:pt x="65" y="28"/>
                    <a:pt x="65" y="28"/>
                    <a:pt x="65" y="27"/>
                  </a:cubicBezTo>
                  <a:cubicBezTo>
                    <a:pt x="65" y="26"/>
                    <a:pt x="65" y="26"/>
                    <a:pt x="66" y="26"/>
                  </a:cubicBezTo>
                  <a:cubicBezTo>
                    <a:pt x="66" y="26"/>
                    <a:pt x="66" y="26"/>
                    <a:pt x="66" y="25"/>
                  </a:cubicBezTo>
                  <a:cubicBezTo>
                    <a:pt x="66" y="29"/>
                    <a:pt x="66" y="29"/>
                    <a:pt x="66" y="29"/>
                  </a:cubicBezTo>
                  <a:close/>
                  <a:moveTo>
                    <a:pt x="68" y="18"/>
                  </a:moveTo>
                  <a:cubicBezTo>
                    <a:pt x="68" y="18"/>
                    <a:pt x="68" y="18"/>
                    <a:pt x="68" y="18"/>
                  </a:cubicBezTo>
                  <a:cubicBezTo>
                    <a:pt x="68" y="18"/>
                    <a:pt x="68" y="18"/>
                    <a:pt x="68" y="18"/>
                  </a:cubicBezTo>
                  <a:cubicBezTo>
                    <a:pt x="68" y="18"/>
                    <a:pt x="68" y="18"/>
                    <a:pt x="68" y="19"/>
                  </a:cubicBezTo>
                  <a:cubicBezTo>
                    <a:pt x="68" y="17"/>
                    <a:pt x="68" y="17"/>
                    <a:pt x="68" y="17"/>
                  </a:cubicBezTo>
                  <a:cubicBezTo>
                    <a:pt x="68" y="10"/>
                    <a:pt x="73" y="5"/>
                    <a:pt x="80" y="5"/>
                  </a:cubicBezTo>
                  <a:cubicBezTo>
                    <a:pt x="81" y="5"/>
                    <a:pt x="81" y="5"/>
                    <a:pt x="81" y="5"/>
                  </a:cubicBezTo>
                  <a:cubicBezTo>
                    <a:pt x="87" y="5"/>
                    <a:pt x="93" y="10"/>
                    <a:pt x="93" y="17"/>
                  </a:cubicBezTo>
                  <a:cubicBezTo>
                    <a:pt x="93" y="19"/>
                    <a:pt x="93" y="19"/>
                    <a:pt x="93" y="19"/>
                  </a:cubicBezTo>
                  <a:cubicBezTo>
                    <a:pt x="93" y="19"/>
                    <a:pt x="93" y="19"/>
                    <a:pt x="93" y="19"/>
                  </a:cubicBezTo>
                  <a:cubicBezTo>
                    <a:pt x="93" y="19"/>
                    <a:pt x="92" y="19"/>
                    <a:pt x="92" y="19"/>
                  </a:cubicBezTo>
                  <a:cubicBezTo>
                    <a:pt x="89" y="18"/>
                    <a:pt x="88" y="13"/>
                    <a:pt x="88" y="13"/>
                  </a:cubicBezTo>
                  <a:cubicBezTo>
                    <a:pt x="88" y="12"/>
                    <a:pt x="87" y="11"/>
                    <a:pt x="86" y="11"/>
                  </a:cubicBezTo>
                  <a:cubicBezTo>
                    <a:pt x="85" y="11"/>
                    <a:pt x="84" y="11"/>
                    <a:pt x="83" y="12"/>
                  </a:cubicBezTo>
                  <a:cubicBezTo>
                    <a:pt x="79" y="18"/>
                    <a:pt x="69" y="18"/>
                    <a:pt x="68" y="18"/>
                  </a:cubicBezTo>
                  <a:close/>
                  <a:moveTo>
                    <a:pt x="83" y="44"/>
                  </a:moveTo>
                  <a:cubicBezTo>
                    <a:pt x="80" y="47"/>
                    <a:pt x="80" y="47"/>
                    <a:pt x="80" y="47"/>
                  </a:cubicBezTo>
                  <a:cubicBezTo>
                    <a:pt x="77" y="45"/>
                    <a:pt x="77" y="45"/>
                    <a:pt x="77" y="45"/>
                  </a:cubicBezTo>
                  <a:cubicBezTo>
                    <a:pt x="77" y="43"/>
                    <a:pt x="77" y="43"/>
                    <a:pt x="77" y="43"/>
                  </a:cubicBezTo>
                  <a:cubicBezTo>
                    <a:pt x="78" y="43"/>
                    <a:pt x="79" y="43"/>
                    <a:pt x="79" y="43"/>
                  </a:cubicBezTo>
                  <a:cubicBezTo>
                    <a:pt x="81" y="43"/>
                    <a:pt x="81" y="43"/>
                    <a:pt x="81" y="43"/>
                  </a:cubicBezTo>
                  <a:cubicBezTo>
                    <a:pt x="82" y="43"/>
                    <a:pt x="82" y="43"/>
                    <a:pt x="83" y="43"/>
                  </a:cubicBezTo>
                  <a:cubicBezTo>
                    <a:pt x="83" y="44"/>
                    <a:pt x="83" y="44"/>
                    <a:pt x="83" y="44"/>
                  </a:cubicBezTo>
                  <a:close/>
                  <a:moveTo>
                    <a:pt x="81" y="38"/>
                  </a:moveTo>
                  <a:cubicBezTo>
                    <a:pt x="79" y="38"/>
                    <a:pt x="79" y="38"/>
                    <a:pt x="79" y="38"/>
                  </a:cubicBezTo>
                  <a:cubicBezTo>
                    <a:pt x="75" y="38"/>
                    <a:pt x="71" y="34"/>
                    <a:pt x="71" y="30"/>
                  </a:cubicBezTo>
                  <a:cubicBezTo>
                    <a:pt x="71" y="23"/>
                    <a:pt x="71" y="23"/>
                    <a:pt x="71" y="23"/>
                  </a:cubicBezTo>
                  <a:cubicBezTo>
                    <a:pt x="71" y="23"/>
                    <a:pt x="71" y="23"/>
                    <a:pt x="71" y="23"/>
                  </a:cubicBezTo>
                  <a:cubicBezTo>
                    <a:pt x="74" y="23"/>
                    <a:pt x="80" y="22"/>
                    <a:pt x="85" y="18"/>
                  </a:cubicBezTo>
                  <a:cubicBezTo>
                    <a:pt x="86" y="20"/>
                    <a:pt x="87" y="22"/>
                    <a:pt x="89" y="23"/>
                  </a:cubicBezTo>
                  <a:cubicBezTo>
                    <a:pt x="89" y="30"/>
                    <a:pt x="89" y="30"/>
                    <a:pt x="89" y="30"/>
                  </a:cubicBezTo>
                  <a:cubicBezTo>
                    <a:pt x="89" y="34"/>
                    <a:pt x="86" y="38"/>
                    <a:pt x="81" y="38"/>
                  </a:cubicBezTo>
                  <a:close/>
                  <a:moveTo>
                    <a:pt x="151" y="124"/>
                  </a:moveTo>
                  <a:cubicBezTo>
                    <a:pt x="141" y="120"/>
                    <a:pt x="141" y="120"/>
                    <a:pt x="141" y="120"/>
                  </a:cubicBezTo>
                  <a:cubicBezTo>
                    <a:pt x="141" y="118"/>
                    <a:pt x="141" y="118"/>
                    <a:pt x="141" y="118"/>
                  </a:cubicBezTo>
                  <a:cubicBezTo>
                    <a:pt x="144" y="117"/>
                    <a:pt x="146" y="114"/>
                    <a:pt x="147" y="111"/>
                  </a:cubicBezTo>
                  <a:cubicBezTo>
                    <a:pt x="150" y="111"/>
                    <a:pt x="153" y="108"/>
                    <a:pt x="153" y="104"/>
                  </a:cubicBezTo>
                  <a:cubicBezTo>
                    <a:pt x="153" y="102"/>
                    <a:pt x="152" y="100"/>
                    <a:pt x="151" y="99"/>
                  </a:cubicBezTo>
                  <a:cubicBezTo>
                    <a:pt x="151" y="94"/>
                    <a:pt x="151" y="94"/>
                    <a:pt x="151" y="94"/>
                  </a:cubicBezTo>
                  <a:cubicBezTo>
                    <a:pt x="151" y="85"/>
                    <a:pt x="143" y="77"/>
                    <a:pt x="134" y="77"/>
                  </a:cubicBezTo>
                  <a:cubicBezTo>
                    <a:pt x="133" y="77"/>
                    <a:pt x="133" y="77"/>
                    <a:pt x="133" y="77"/>
                  </a:cubicBezTo>
                  <a:cubicBezTo>
                    <a:pt x="123" y="77"/>
                    <a:pt x="116" y="85"/>
                    <a:pt x="116" y="94"/>
                  </a:cubicBezTo>
                  <a:cubicBezTo>
                    <a:pt x="116" y="99"/>
                    <a:pt x="116" y="99"/>
                    <a:pt x="116" y="99"/>
                  </a:cubicBezTo>
                  <a:cubicBezTo>
                    <a:pt x="114" y="100"/>
                    <a:pt x="113" y="102"/>
                    <a:pt x="113" y="104"/>
                  </a:cubicBezTo>
                  <a:cubicBezTo>
                    <a:pt x="113" y="108"/>
                    <a:pt x="116" y="111"/>
                    <a:pt x="120" y="111"/>
                  </a:cubicBezTo>
                  <a:cubicBezTo>
                    <a:pt x="121" y="114"/>
                    <a:pt x="123" y="117"/>
                    <a:pt x="125" y="118"/>
                  </a:cubicBezTo>
                  <a:cubicBezTo>
                    <a:pt x="125" y="120"/>
                    <a:pt x="125" y="120"/>
                    <a:pt x="125" y="120"/>
                  </a:cubicBezTo>
                  <a:cubicBezTo>
                    <a:pt x="115" y="124"/>
                    <a:pt x="115" y="124"/>
                    <a:pt x="115" y="124"/>
                  </a:cubicBezTo>
                  <a:cubicBezTo>
                    <a:pt x="114" y="124"/>
                    <a:pt x="106" y="127"/>
                    <a:pt x="106" y="138"/>
                  </a:cubicBezTo>
                  <a:cubicBezTo>
                    <a:pt x="106" y="147"/>
                    <a:pt x="106" y="147"/>
                    <a:pt x="106" y="147"/>
                  </a:cubicBezTo>
                  <a:cubicBezTo>
                    <a:pt x="106" y="148"/>
                    <a:pt x="107" y="149"/>
                    <a:pt x="109" y="149"/>
                  </a:cubicBezTo>
                  <a:cubicBezTo>
                    <a:pt x="115" y="149"/>
                    <a:pt x="115" y="149"/>
                    <a:pt x="115" y="149"/>
                  </a:cubicBezTo>
                  <a:cubicBezTo>
                    <a:pt x="116" y="149"/>
                    <a:pt x="117" y="148"/>
                    <a:pt x="117" y="147"/>
                  </a:cubicBezTo>
                  <a:cubicBezTo>
                    <a:pt x="117" y="145"/>
                    <a:pt x="116" y="144"/>
                    <a:pt x="115" y="144"/>
                  </a:cubicBezTo>
                  <a:cubicBezTo>
                    <a:pt x="111" y="144"/>
                    <a:pt x="111" y="144"/>
                    <a:pt x="111" y="144"/>
                  </a:cubicBezTo>
                  <a:cubicBezTo>
                    <a:pt x="111" y="138"/>
                    <a:pt x="111" y="138"/>
                    <a:pt x="111" y="138"/>
                  </a:cubicBezTo>
                  <a:cubicBezTo>
                    <a:pt x="111" y="131"/>
                    <a:pt x="117" y="129"/>
                    <a:pt x="117" y="129"/>
                  </a:cubicBezTo>
                  <a:cubicBezTo>
                    <a:pt x="117" y="129"/>
                    <a:pt x="117" y="129"/>
                    <a:pt x="117" y="129"/>
                  </a:cubicBezTo>
                  <a:cubicBezTo>
                    <a:pt x="126" y="125"/>
                    <a:pt x="126" y="125"/>
                    <a:pt x="126" y="125"/>
                  </a:cubicBezTo>
                  <a:cubicBezTo>
                    <a:pt x="131" y="130"/>
                    <a:pt x="131" y="130"/>
                    <a:pt x="131" y="130"/>
                  </a:cubicBezTo>
                  <a:cubicBezTo>
                    <a:pt x="132" y="130"/>
                    <a:pt x="132" y="131"/>
                    <a:pt x="133" y="131"/>
                  </a:cubicBezTo>
                  <a:cubicBezTo>
                    <a:pt x="133" y="131"/>
                    <a:pt x="133" y="131"/>
                    <a:pt x="133" y="131"/>
                  </a:cubicBezTo>
                  <a:cubicBezTo>
                    <a:pt x="134" y="131"/>
                    <a:pt x="134" y="130"/>
                    <a:pt x="135" y="130"/>
                  </a:cubicBezTo>
                  <a:cubicBezTo>
                    <a:pt x="140" y="125"/>
                    <a:pt x="140" y="125"/>
                    <a:pt x="140" y="125"/>
                  </a:cubicBezTo>
                  <a:cubicBezTo>
                    <a:pt x="149" y="129"/>
                    <a:pt x="149" y="129"/>
                    <a:pt x="149" y="129"/>
                  </a:cubicBezTo>
                  <a:cubicBezTo>
                    <a:pt x="149" y="129"/>
                    <a:pt x="149" y="129"/>
                    <a:pt x="149" y="129"/>
                  </a:cubicBezTo>
                  <a:cubicBezTo>
                    <a:pt x="149" y="129"/>
                    <a:pt x="155" y="131"/>
                    <a:pt x="155" y="138"/>
                  </a:cubicBezTo>
                  <a:cubicBezTo>
                    <a:pt x="155" y="144"/>
                    <a:pt x="155" y="144"/>
                    <a:pt x="155" y="144"/>
                  </a:cubicBezTo>
                  <a:cubicBezTo>
                    <a:pt x="141" y="144"/>
                    <a:pt x="141" y="144"/>
                    <a:pt x="141" y="144"/>
                  </a:cubicBezTo>
                  <a:cubicBezTo>
                    <a:pt x="125" y="144"/>
                    <a:pt x="125" y="144"/>
                    <a:pt x="125" y="144"/>
                  </a:cubicBezTo>
                  <a:cubicBezTo>
                    <a:pt x="123" y="144"/>
                    <a:pt x="123" y="144"/>
                    <a:pt x="123" y="144"/>
                  </a:cubicBezTo>
                  <a:cubicBezTo>
                    <a:pt x="122" y="144"/>
                    <a:pt x="120" y="145"/>
                    <a:pt x="120" y="147"/>
                  </a:cubicBezTo>
                  <a:cubicBezTo>
                    <a:pt x="120" y="148"/>
                    <a:pt x="122" y="149"/>
                    <a:pt x="123" y="149"/>
                  </a:cubicBezTo>
                  <a:cubicBezTo>
                    <a:pt x="125" y="149"/>
                    <a:pt x="125" y="149"/>
                    <a:pt x="125" y="149"/>
                  </a:cubicBezTo>
                  <a:cubicBezTo>
                    <a:pt x="141" y="149"/>
                    <a:pt x="141" y="149"/>
                    <a:pt x="141" y="149"/>
                  </a:cubicBezTo>
                  <a:cubicBezTo>
                    <a:pt x="157" y="149"/>
                    <a:pt x="157" y="149"/>
                    <a:pt x="157" y="149"/>
                  </a:cubicBezTo>
                  <a:cubicBezTo>
                    <a:pt x="159" y="149"/>
                    <a:pt x="160" y="148"/>
                    <a:pt x="160" y="147"/>
                  </a:cubicBezTo>
                  <a:cubicBezTo>
                    <a:pt x="160" y="138"/>
                    <a:pt x="160" y="138"/>
                    <a:pt x="160" y="138"/>
                  </a:cubicBezTo>
                  <a:cubicBezTo>
                    <a:pt x="160" y="128"/>
                    <a:pt x="152" y="124"/>
                    <a:pt x="151" y="124"/>
                  </a:cubicBezTo>
                  <a:close/>
                  <a:moveTo>
                    <a:pt x="147" y="103"/>
                  </a:moveTo>
                  <a:cubicBezTo>
                    <a:pt x="147" y="103"/>
                    <a:pt x="148" y="103"/>
                    <a:pt x="148" y="103"/>
                  </a:cubicBezTo>
                  <a:cubicBezTo>
                    <a:pt x="148" y="103"/>
                    <a:pt x="148" y="104"/>
                    <a:pt x="148" y="104"/>
                  </a:cubicBezTo>
                  <a:cubicBezTo>
                    <a:pt x="148" y="105"/>
                    <a:pt x="148" y="105"/>
                    <a:pt x="147" y="106"/>
                  </a:cubicBezTo>
                  <a:lnTo>
                    <a:pt x="147" y="103"/>
                  </a:lnTo>
                  <a:close/>
                  <a:moveTo>
                    <a:pt x="119" y="106"/>
                  </a:moveTo>
                  <a:cubicBezTo>
                    <a:pt x="118" y="105"/>
                    <a:pt x="118" y="105"/>
                    <a:pt x="118" y="104"/>
                  </a:cubicBezTo>
                  <a:cubicBezTo>
                    <a:pt x="118" y="104"/>
                    <a:pt x="118" y="103"/>
                    <a:pt x="118" y="103"/>
                  </a:cubicBezTo>
                  <a:cubicBezTo>
                    <a:pt x="119" y="103"/>
                    <a:pt x="119" y="103"/>
                    <a:pt x="119" y="103"/>
                  </a:cubicBezTo>
                  <a:cubicBezTo>
                    <a:pt x="119" y="106"/>
                    <a:pt x="119" y="106"/>
                    <a:pt x="119" y="106"/>
                  </a:cubicBezTo>
                  <a:close/>
                  <a:moveTo>
                    <a:pt x="121" y="96"/>
                  </a:moveTo>
                  <a:cubicBezTo>
                    <a:pt x="121" y="96"/>
                    <a:pt x="121" y="96"/>
                    <a:pt x="121" y="96"/>
                  </a:cubicBezTo>
                  <a:cubicBezTo>
                    <a:pt x="121" y="96"/>
                    <a:pt x="121" y="96"/>
                    <a:pt x="121" y="96"/>
                  </a:cubicBezTo>
                  <a:cubicBezTo>
                    <a:pt x="121" y="96"/>
                    <a:pt x="121" y="96"/>
                    <a:pt x="121" y="96"/>
                  </a:cubicBezTo>
                  <a:cubicBezTo>
                    <a:pt x="121" y="96"/>
                    <a:pt x="121" y="96"/>
                    <a:pt x="121" y="96"/>
                  </a:cubicBezTo>
                  <a:cubicBezTo>
                    <a:pt x="121" y="96"/>
                    <a:pt x="121" y="96"/>
                    <a:pt x="121" y="96"/>
                  </a:cubicBezTo>
                  <a:cubicBezTo>
                    <a:pt x="121" y="96"/>
                    <a:pt x="121" y="96"/>
                    <a:pt x="121" y="96"/>
                  </a:cubicBezTo>
                  <a:cubicBezTo>
                    <a:pt x="121" y="96"/>
                    <a:pt x="121" y="96"/>
                    <a:pt x="121" y="96"/>
                  </a:cubicBezTo>
                  <a:cubicBezTo>
                    <a:pt x="121" y="94"/>
                    <a:pt x="121" y="94"/>
                    <a:pt x="121" y="94"/>
                  </a:cubicBezTo>
                  <a:cubicBezTo>
                    <a:pt x="121" y="88"/>
                    <a:pt x="126" y="82"/>
                    <a:pt x="133" y="82"/>
                  </a:cubicBezTo>
                  <a:cubicBezTo>
                    <a:pt x="134" y="82"/>
                    <a:pt x="134" y="82"/>
                    <a:pt x="134" y="82"/>
                  </a:cubicBezTo>
                  <a:cubicBezTo>
                    <a:pt x="140" y="82"/>
                    <a:pt x="146" y="88"/>
                    <a:pt x="146" y="94"/>
                  </a:cubicBezTo>
                  <a:cubicBezTo>
                    <a:pt x="146" y="96"/>
                    <a:pt x="146" y="96"/>
                    <a:pt x="146" y="96"/>
                  </a:cubicBezTo>
                  <a:cubicBezTo>
                    <a:pt x="146" y="96"/>
                    <a:pt x="146" y="96"/>
                    <a:pt x="145" y="96"/>
                  </a:cubicBezTo>
                  <a:cubicBezTo>
                    <a:pt x="145" y="96"/>
                    <a:pt x="145" y="96"/>
                    <a:pt x="145" y="96"/>
                  </a:cubicBezTo>
                  <a:cubicBezTo>
                    <a:pt x="142" y="95"/>
                    <a:pt x="141" y="90"/>
                    <a:pt x="141" y="90"/>
                  </a:cubicBezTo>
                  <a:cubicBezTo>
                    <a:pt x="141" y="89"/>
                    <a:pt x="140" y="88"/>
                    <a:pt x="139" y="88"/>
                  </a:cubicBezTo>
                  <a:cubicBezTo>
                    <a:pt x="138" y="88"/>
                    <a:pt x="137" y="88"/>
                    <a:pt x="136" y="89"/>
                  </a:cubicBezTo>
                  <a:cubicBezTo>
                    <a:pt x="132" y="96"/>
                    <a:pt x="122" y="96"/>
                    <a:pt x="121" y="96"/>
                  </a:cubicBezTo>
                  <a:close/>
                  <a:moveTo>
                    <a:pt x="136" y="122"/>
                  </a:moveTo>
                  <a:cubicBezTo>
                    <a:pt x="133" y="124"/>
                    <a:pt x="133" y="124"/>
                    <a:pt x="133" y="124"/>
                  </a:cubicBezTo>
                  <a:cubicBezTo>
                    <a:pt x="130" y="122"/>
                    <a:pt x="130" y="122"/>
                    <a:pt x="130" y="122"/>
                  </a:cubicBezTo>
                  <a:cubicBezTo>
                    <a:pt x="130" y="120"/>
                    <a:pt x="130" y="120"/>
                    <a:pt x="130" y="120"/>
                  </a:cubicBezTo>
                  <a:cubicBezTo>
                    <a:pt x="131" y="120"/>
                    <a:pt x="131" y="120"/>
                    <a:pt x="132" y="120"/>
                  </a:cubicBezTo>
                  <a:cubicBezTo>
                    <a:pt x="134" y="120"/>
                    <a:pt x="134" y="120"/>
                    <a:pt x="134" y="120"/>
                  </a:cubicBezTo>
                  <a:cubicBezTo>
                    <a:pt x="135" y="120"/>
                    <a:pt x="135" y="120"/>
                    <a:pt x="136" y="120"/>
                  </a:cubicBezTo>
                  <a:cubicBezTo>
                    <a:pt x="136" y="122"/>
                    <a:pt x="136" y="122"/>
                    <a:pt x="136" y="122"/>
                  </a:cubicBezTo>
                  <a:close/>
                  <a:moveTo>
                    <a:pt x="134" y="115"/>
                  </a:moveTo>
                  <a:cubicBezTo>
                    <a:pt x="132" y="115"/>
                    <a:pt x="132" y="115"/>
                    <a:pt x="132" y="115"/>
                  </a:cubicBezTo>
                  <a:cubicBezTo>
                    <a:pt x="128" y="115"/>
                    <a:pt x="124" y="112"/>
                    <a:pt x="124" y="107"/>
                  </a:cubicBezTo>
                  <a:cubicBezTo>
                    <a:pt x="124" y="101"/>
                    <a:pt x="124" y="101"/>
                    <a:pt x="124" y="101"/>
                  </a:cubicBezTo>
                  <a:cubicBezTo>
                    <a:pt x="124" y="101"/>
                    <a:pt x="124" y="101"/>
                    <a:pt x="124" y="101"/>
                  </a:cubicBezTo>
                  <a:cubicBezTo>
                    <a:pt x="127" y="100"/>
                    <a:pt x="133" y="99"/>
                    <a:pt x="137" y="95"/>
                  </a:cubicBezTo>
                  <a:cubicBezTo>
                    <a:pt x="138" y="97"/>
                    <a:pt x="140" y="99"/>
                    <a:pt x="142" y="100"/>
                  </a:cubicBezTo>
                  <a:cubicBezTo>
                    <a:pt x="142" y="107"/>
                    <a:pt x="142" y="107"/>
                    <a:pt x="142" y="107"/>
                  </a:cubicBezTo>
                  <a:cubicBezTo>
                    <a:pt x="142" y="112"/>
                    <a:pt x="139" y="115"/>
                    <a:pt x="134" y="115"/>
                  </a:cubicBezTo>
                  <a:close/>
                  <a:moveTo>
                    <a:pt x="45" y="124"/>
                  </a:moveTo>
                  <a:cubicBezTo>
                    <a:pt x="35" y="120"/>
                    <a:pt x="35" y="120"/>
                    <a:pt x="35" y="120"/>
                  </a:cubicBezTo>
                  <a:cubicBezTo>
                    <a:pt x="35" y="118"/>
                    <a:pt x="35" y="118"/>
                    <a:pt x="35" y="118"/>
                  </a:cubicBezTo>
                  <a:cubicBezTo>
                    <a:pt x="38" y="117"/>
                    <a:pt x="40" y="114"/>
                    <a:pt x="41" y="111"/>
                  </a:cubicBezTo>
                  <a:cubicBezTo>
                    <a:pt x="44" y="111"/>
                    <a:pt x="47" y="108"/>
                    <a:pt x="47" y="104"/>
                  </a:cubicBezTo>
                  <a:cubicBezTo>
                    <a:pt x="47" y="102"/>
                    <a:pt x="46" y="100"/>
                    <a:pt x="45" y="99"/>
                  </a:cubicBezTo>
                  <a:cubicBezTo>
                    <a:pt x="45" y="94"/>
                    <a:pt x="45" y="94"/>
                    <a:pt x="45" y="94"/>
                  </a:cubicBezTo>
                  <a:cubicBezTo>
                    <a:pt x="45" y="85"/>
                    <a:pt x="37" y="77"/>
                    <a:pt x="28" y="77"/>
                  </a:cubicBezTo>
                  <a:cubicBezTo>
                    <a:pt x="27" y="77"/>
                    <a:pt x="27" y="77"/>
                    <a:pt x="27" y="77"/>
                  </a:cubicBezTo>
                  <a:cubicBezTo>
                    <a:pt x="17" y="77"/>
                    <a:pt x="10" y="85"/>
                    <a:pt x="10" y="94"/>
                  </a:cubicBezTo>
                  <a:cubicBezTo>
                    <a:pt x="10" y="99"/>
                    <a:pt x="10" y="99"/>
                    <a:pt x="10" y="99"/>
                  </a:cubicBezTo>
                  <a:cubicBezTo>
                    <a:pt x="8" y="100"/>
                    <a:pt x="7" y="102"/>
                    <a:pt x="7" y="104"/>
                  </a:cubicBezTo>
                  <a:cubicBezTo>
                    <a:pt x="7" y="108"/>
                    <a:pt x="10" y="111"/>
                    <a:pt x="14" y="111"/>
                  </a:cubicBezTo>
                  <a:cubicBezTo>
                    <a:pt x="15" y="114"/>
                    <a:pt x="17" y="117"/>
                    <a:pt x="19" y="118"/>
                  </a:cubicBezTo>
                  <a:cubicBezTo>
                    <a:pt x="19" y="120"/>
                    <a:pt x="19" y="120"/>
                    <a:pt x="19" y="120"/>
                  </a:cubicBezTo>
                  <a:cubicBezTo>
                    <a:pt x="9" y="124"/>
                    <a:pt x="9" y="124"/>
                    <a:pt x="9" y="124"/>
                  </a:cubicBezTo>
                  <a:cubicBezTo>
                    <a:pt x="8" y="124"/>
                    <a:pt x="0" y="127"/>
                    <a:pt x="0" y="138"/>
                  </a:cubicBezTo>
                  <a:cubicBezTo>
                    <a:pt x="0" y="147"/>
                    <a:pt x="0" y="147"/>
                    <a:pt x="0" y="147"/>
                  </a:cubicBezTo>
                  <a:cubicBezTo>
                    <a:pt x="0" y="148"/>
                    <a:pt x="1" y="149"/>
                    <a:pt x="3" y="149"/>
                  </a:cubicBezTo>
                  <a:cubicBezTo>
                    <a:pt x="9" y="149"/>
                    <a:pt x="9" y="149"/>
                    <a:pt x="9" y="149"/>
                  </a:cubicBezTo>
                  <a:cubicBezTo>
                    <a:pt x="10" y="149"/>
                    <a:pt x="11" y="148"/>
                    <a:pt x="11" y="147"/>
                  </a:cubicBezTo>
                  <a:cubicBezTo>
                    <a:pt x="11" y="145"/>
                    <a:pt x="10" y="144"/>
                    <a:pt x="9" y="144"/>
                  </a:cubicBezTo>
                  <a:cubicBezTo>
                    <a:pt x="5" y="144"/>
                    <a:pt x="5" y="144"/>
                    <a:pt x="5" y="144"/>
                  </a:cubicBezTo>
                  <a:cubicBezTo>
                    <a:pt x="5" y="138"/>
                    <a:pt x="5" y="138"/>
                    <a:pt x="5" y="138"/>
                  </a:cubicBezTo>
                  <a:cubicBezTo>
                    <a:pt x="5" y="131"/>
                    <a:pt x="11" y="129"/>
                    <a:pt x="11" y="129"/>
                  </a:cubicBezTo>
                  <a:cubicBezTo>
                    <a:pt x="11" y="129"/>
                    <a:pt x="11" y="129"/>
                    <a:pt x="11" y="129"/>
                  </a:cubicBezTo>
                  <a:cubicBezTo>
                    <a:pt x="20" y="125"/>
                    <a:pt x="20" y="125"/>
                    <a:pt x="20" y="125"/>
                  </a:cubicBezTo>
                  <a:cubicBezTo>
                    <a:pt x="25" y="130"/>
                    <a:pt x="25" y="130"/>
                    <a:pt x="25" y="130"/>
                  </a:cubicBezTo>
                  <a:cubicBezTo>
                    <a:pt x="26" y="130"/>
                    <a:pt x="26" y="131"/>
                    <a:pt x="27" y="131"/>
                  </a:cubicBezTo>
                  <a:cubicBezTo>
                    <a:pt x="27" y="131"/>
                    <a:pt x="27" y="131"/>
                    <a:pt x="27" y="131"/>
                  </a:cubicBezTo>
                  <a:cubicBezTo>
                    <a:pt x="28" y="131"/>
                    <a:pt x="28" y="130"/>
                    <a:pt x="29" y="130"/>
                  </a:cubicBezTo>
                  <a:cubicBezTo>
                    <a:pt x="34" y="125"/>
                    <a:pt x="34" y="125"/>
                    <a:pt x="34" y="125"/>
                  </a:cubicBezTo>
                  <a:cubicBezTo>
                    <a:pt x="43" y="129"/>
                    <a:pt x="43" y="129"/>
                    <a:pt x="43" y="129"/>
                  </a:cubicBezTo>
                  <a:cubicBezTo>
                    <a:pt x="43" y="129"/>
                    <a:pt x="43" y="129"/>
                    <a:pt x="43" y="129"/>
                  </a:cubicBezTo>
                  <a:cubicBezTo>
                    <a:pt x="43" y="129"/>
                    <a:pt x="49" y="131"/>
                    <a:pt x="49" y="138"/>
                  </a:cubicBezTo>
                  <a:cubicBezTo>
                    <a:pt x="49" y="144"/>
                    <a:pt x="49" y="144"/>
                    <a:pt x="49" y="144"/>
                  </a:cubicBezTo>
                  <a:cubicBezTo>
                    <a:pt x="35" y="144"/>
                    <a:pt x="35" y="144"/>
                    <a:pt x="35" y="144"/>
                  </a:cubicBezTo>
                  <a:cubicBezTo>
                    <a:pt x="19" y="144"/>
                    <a:pt x="19" y="144"/>
                    <a:pt x="19" y="144"/>
                  </a:cubicBezTo>
                  <a:cubicBezTo>
                    <a:pt x="17" y="144"/>
                    <a:pt x="17" y="144"/>
                    <a:pt x="17" y="144"/>
                  </a:cubicBezTo>
                  <a:cubicBezTo>
                    <a:pt x="16" y="144"/>
                    <a:pt x="14" y="145"/>
                    <a:pt x="14" y="147"/>
                  </a:cubicBezTo>
                  <a:cubicBezTo>
                    <a:pt x="14" y="148"/>
                    <a:pt x="16" y="149"/>
                    <a:pt x="17" y="149"/>
                  </a:cubicBezTo>
                  <a:cubicBezTo>
                    <a:pt x="19" y="149"/>
                    <a:pt x="19" y="149"/>
                    <a:pt x="19" y="149"/>
                  </a:cubicBezTo>
                  <a:cubicBezTo>
                    <a:pt x="35" y="149"/>
                    <a:pt x="35" y="149"/>
                    <a:pt x="35" y="149"/>
                  </a:cubicBezTo>
                  <a:cubicBezTo>
                    <a:pt x="51" y="149"/>
                    <a:pt x="51" y="149"/>
                    <a:pt x="51" y="149"/>
                  </a:cubicBezTo>
                  <a:cubicBezTo>
                    <a:pt x="53" y="149"/>
                    <a:pt x="54" y="148"/>
                    <a:pt x="54" y="147"/>
                  </a:cubicBezTo>
                  <a:cubicBezTo>
                    <a:pt x="54" y="138"/>
                    <a:pt x="54" y="138"/>
                    <a:pt x="54" y="138"/>
                  </a:cubicBezTo>
                  <a:cubicBezTo>
                    <a:pt x="54" y="128"/>
                    <a:pt x="46" y="124"/>
                    <a:pt x="45" y="124"/>
                  </a:cubicBezTo>
                  <a:close/>
                  <a:moveTo>
                    <a:pt x="41" y="103"/>
                  </a:moveTo>
                  <a:cubicBezTo>
                    <a:pt x="41" y="103"/>
                    <a:pt x="42" y="103"/>
                    <a:pt x="42" y="103"/>
                  </a:cubicBezTo>
                  <a:cubicBezTo>
                    <a:pt x="42" y="103"/>
                    <a:pt x="42" y="104"/>
                    <a:pt x="42" y="104"/>
                  </a:cubicBezTo>
                  <a:cubicBezTo>
                    <a:pt x="42" y="105"/>
                    <a:pt x="42" y="105"/>
                    <a:pt x="41" y="106"/>
                  </a:cubicBezTo>
                  <a:lnTo>
                    <a:pt x="41" y="103"/>
                  </a:lnTo>
                  <a:close/>
                  <a:moveTo>
                    <a:pt x="13" y="106"/>
                  </a:moveTo>
                  <a:cubicBezTo>
                    <a:pt x="12" y="105"/>
                    <a:pt x="12" y="105"/>
                    <a:pt x="12" y="104"/>
                  </a:cubicBezTo>
                  <a:cubicBezTo>
                    <a:pt x="12" y="104"/>
                    <a:pt x="12" y="103"/>
                    <a:pt x="12" y="103"/>
                  </a:cubicBezTo>
                  <a:cubicBezTo>
                    <a:pt x="13" y="103"/>
                    <a:pt x="13" y="103"/>
                    <a:pt x="13" y="103"/>
                  </a:cubicBezTo>
                  <a:cubicBezTo>
                    <a:pt x="13" y="106"/>
                    <a:pt x="13" y="106"/>
                    <a:pt x="13" y="106"/>
                  </a:cubicBezTo>
                  <a:close/>
                  <a:moveTo>
                    <a:pt x="15" y="96"/>
                  </a:move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5" y="94"/>
                    <a:pt x="15" y="94"/>
                    <a:pt x="15" y="94"/>
                  </a:cubicBezTo>
                  <a:cubicBezTo>
                    <a:pt x="15" y="88"/>
                    <a:pt x="20" y="82"/>
                    <a:pt x="27" y="82"/>
                  </a:cubicBezTo>
                  <a:cubicBezTo>
                    <a:pt x="28" y="82"/>
                    <a:pt x="28" y="82"/>
                    <a:pt x="28" y="82"/>
                  </a:cubicBezTo>
                  <a:cubicBezTo>
                    <a:pt x="34" y="82"/>
                    <a:pt x="40" y="88"/>
                    <a:pt x="40" y="94"/>
                  </a:cubicBezTo>
                  <a:cubicBezTo>
                    <a:pt x="40" y="96"/>
                    <a:pt x="40" y="96"/>
                    <a:pt x="40" y="96"/>
                  </a:cubicBezTo>
                  <a:cubicBezTo>
                    <a:pt x="40" y="96"/>
                    <a:pt x="40" y="96"/>
                    <a:pt x="39" y="96"/>
                  </a:cubicBezTo>
                  <a:cubicBezTo>
                    <a:pt x="39" y="96"/>
                    <a:pt x="39" y="96"/>
                    <a:pt x="39" y="96"/>
                  </a:cubicBezTo>
                  <a:cubicBezTo>
                    <a:pt x="36" y="95"/>
                    <a:pt x="35" y="90"/>
                    <a:pt x="35" y="90"/>
                  </a:cubicBezTo>
                  <a:cubicBezTo>
                    <a:pt x="35" y="89"/>
                    <a:pt x="34" y="88"/>
                    <a:pt x="33" y="88"/>
                  </a:cubicBezTo>
                  <a:cubicBezTo>
                    <a:pt x="32" y="88"/>
                    <a:pt x="31" y="88"/>
                    <a:pt x="30" y="89"/>
                  </a:cubicBezTo>
                  <a:cubicBezTo>
                    <a:pt x="26" y="96"/>
                    <a:pt x="16" y="96"/>
                    <a:pt x="15" y="96"/>
                  </a:cubicBezTo>
                  <a:close/>
                  <a:moveTo>
                    <a:pt x="30" y="122"/>
                  </a:moveTo>
                  <a:cubicBezTo>
                    <a:pt x="27" y="124"/>
                    <a:pt x="27" y="124"/>
                    <a:pt x="27" y="124"/>
                  </a:cubicBezTo>
                  <a:cubicBezTo>
                    <a:pt x="24" y="122"/>
                    <a:pt x="24" y="122"/>
                    <a:pt x="24" y="122"/>
                  </a:cubicBezTo>
                  <a:cubicBezTo>
                    <a:pt x="24" y="120"/>
                    <a:pt x="24" y="120"/>
                    <a:pt x="24" y="120"/>
                  </a:cubicBezTo>
                  <a:cubicBezTo>
                    <a:pt x="25" y="120"/>
                    <a:pt x="25" y="120"/>
                    <a:pt x="26" y="120"/>
                  </a:cubicBezTo>
                  <a:cubicBezTo>
                    <a:pt x="28" y="120"/>
                    <a:pt x="28" y="120"/>
                    <a:pt x="28" y="120"/>
                  </a:cubicBezTo>
                  <a:cubicBezTo>
                    <a:pt x="29" y="120"/>
                    <a:pt x="29" y="120"/>
                    <a:pt x="30" y="120"/>
                  </a:cubicBezTo>
                  <a:cubicBezTo>
                    <a:pt x="30" y="122"/>
                    <a:pt x="30" y="122"/>
                    <a:pt x="30" y="122"/>
                  </a:cubicBezTo>
                  <a:close/>
                  <a:moveTo>
                    <a:pt x="28" y="115"/>
                  </a:moveTo>
                  <a:cubicBezTo>
                    <a:pt x="26" y="115"/>
                    <a:pt x="26" y="115"/>
                    <a:pt x="26" y="115"/>
                  </a:cubicBezTo>
                  <a:cubicBezTo>
                    <a:pt x="22" y="115"/>
                    <a:pt x="18" y="112"/>
                    <a:pt x="18" y="107"/>
                  </a:cubicBezTo>
                  <a:cubicBezTo>
                    <a:pt x="18" y="101"/>
                    <a:pt x="18" y="101"/>
                    <a:pt x="18" y="101"/>
                  </a:cubicBezTo>
                  <a:cubicBezTo>
                    <a:pt x="18" y="101"/>
                    <a:pt x="18" y="101"/>
                    <a:pt x="18" y="101"/>
                  </a:cubicBezTo>
                  <a:cubicBezTo>
                    <a:pt x="21" y="100"/>
                    <a:pt x="27" y="99"/>
                    <a:pt x="31" y="95"/>
                  </a:cubicBezTo>
                  <a:cubicBezTo>
                    <a:pt x="32" y="97"/>
                    <a:pt x="34" y="99"/>
                    <a:pt x="36" y="100"/>
                  </a:cubicBezTo>
                  <a:cubicBezTo>
                    <a:pt x="36" y="107"/>
                    <a:pt x="36" y="107"/>
                    <a:pt x="36" y="107"/>
                  </a:cubicBezTo>
                  <a:cubicBezTo>
                    <a:pt x="36" y="112"/>
                    <a:pt x="33" y="115"/>
                    <a:pt x="28" y="11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217">
              <a:extLst>
                <a:ext uri="{FF2B5EF4-FFF2-40B4-BE49-F238E27FC236}">
                  <a16:creationId xmlns:a16="http://schemas.microsoft.com/office/drawing/2014/main" id="{EB9BA77E-E846-460E-8E86-9E4997C728B0}"/>
                </a:ext>
              </a:extLst>
            </p:cNvPr>
            <p:cNvSpPr>
              <a:spLocks noEditPoints="1"/>
            </p:cNvSpPr>
            <p:nvPr/>
          </p:nvSpPr>
          <p:spPr bwMode="auto">
            <a:xfrm>
              <a:off x="5067328" y="6645748"/>
              <a:ext cx="396931" cy="418648"/>
            </a:xfrm>
            <a:custGeom>
              <a:avLst/>
              <a:gdLst>
                <a:gd name="T0" fmla="*/ 93 w 153"/>
                <a:gd name="T1" fmla="*/ 65 h 160"/>
                <a:gd name="T2" fmla="*/ 84 w 153"/>
                <a:gd name="T3" fmla="*/ 55 h 160"/>
                <a:gd name="T4" fmla="*/ 53 w 153"/>
                <a:gd name="T5" fmla="*/ 72 h 160"/>
                <a:gd name="T6" fmla="*/ 53 w 153"/>
                <a:gd name="T7" fmla="*/ 88 h 160"/>
                <a:gd name="T8" fmla="*/ 53 w 153"/>
                <a:gd name="T9" fmla="*/ 72 h 160"/>
                <a:gd name="T10" fmla="*/ 81 w 153"/>
                <a:gd name="T11" fmla="*/ 104 h 160"/>
                <a:gd name="T12" fmla="*/ 94 w 153"/>
                <a:gd name="T13" fmla="*/ 100 h 160"/>
                <a:gd name="T14" fmla="*/ 144 w 153"/>
                <a:gd name="T15" fmla="*/ 109 h 160"/>
                <a:gd name="T16" fmla="*/ 119 w 153"/>
                <a:gd name="T17" fmla="*/ 99 h 160"/>
                <a:gd name="T18" fmla="*/ 119 w 153"/>
                <a:gd name="T19" fmla="*/ 61 h 160"/>
                <a:gd name="T20" fmla="*/ 144 w 153"/>
                <a:gd name="T21" fmla="*/ 51 h 160"/>
                <a:gd name="T22" fmla="*/ 134 w 153"/>
                <a:gd name="T23" fmla="*/ 41 h 160"/>
                <a:gd name="T24" fmla="*/ 110 w 153"/>
                <a:gd name="T25" fmla="*/ 51 h 160"/>
                <a:gd name="T26" fmla="*/ 86 w 153"/>
                <a:gd name="T27" fmla="*/ 41 h 160"/>
                <a:gd name="T28" fmla="*/ 76 w 153"/>
                <a:gd name="T29" fmla="*/ 0 h 160"/>
                <a:gd name="T30" fmla="*/ 67 w 153"/>
                <a:gd name="T31" fmla="*/ 41 h 160"/>
                <a:gd name="T32" fmla="*/ 43 w 153"/>
                <a:gd name="T33" fmla="*/ 51 h 160"/>
                <a:gd name="T34" fmla="*/ 19 w 153"/>
                <a:gd name="T35" fmla="*/ 41 h 160"/>
                <a:gd name="T36" fmla="*/ 9 w 153"/>
                <a:gd name="T37" fmla="*/ 51 h 160"/>
                <a:gd name="T38" fmla="*/ 34 w 153"/>
                <a:gd name="T39" fmla="*/ 61 h 160"/>
                <a:gd name="T40" fmla="*/ 34 w 153"/>
                <a:gd name="T41" fmla="*/ 99 h 160"/>
                <a:gd name="T42" fmla="*/ 9 w 153"/>
                <a:gd name="T43" fmla="*/ 109 h 160"/>
                <a:gd name="T44" fmla="*/ 19 w 153"/>
                <a:gd name="T45" fmla="*/ 119 h 160"/>
                <a:gd name="T46" fmla="*/ 43 w 153"/>
                <a:gd name="T47" fmla="*/ 109 h 160"/>
                <a:gd name="T48" fmla="*/ 67 w 153"/>
                <a:gd name="T49" fmla="*/ 119 h 160"/>
                <a:gd name="T50" fmla="*/ 76 w 153"/>
                <a:gd name="T51" fmla="*/ 160 h 160"/>
                <a:gd name="T52" fmla="*/ 86 w 153"/>
                <a:gd name="T53" fmla="*/ 119 h 160"/>
                <a:gd name="T54" fmla="*/ 110 w 153"/>
                <a:gd name="T55" fmla="*/ 109 h 160"/>
                <a:gd name="T56" fmla="*/ 134 w 153"/>
                <a:gd name="T57" fmla="*/ 119 h 160"/>
                <a:gd name="T58" fmla="*/ 144 w 153"/>
                <a:gd name="T59" fmla="*/ 109 h 160"/>
                <a:gd name="T60" fmla="*/ 144 w 153"/>
                <a:gd name="T61" fmla="*/ 46 h 160"/>
                <a:gd name="T62" fmla="*/ 9 w 153"/>
                <a:gd name="T63" fmla="*/ 46 h 160"/>
                <a:gd name="T64" fmla="*/ 14 w 153"/>
                <a:gd name="T65" fmla="*/ 41 h 160"/>
                <a:gd name="T66" fmla="*/ 5 w 153"/>
                <a:gd name="T67" fmla="*/ 119 h 160"/>
                <a:gd name="T68" fmla="*/ 9 w 153"/>
                <a:gd name="T69" fmla="*/ 123 h 160"/>
                <a:gd name="T70" fmla="*/ 110 w 153"/>
                <a:gd name="T71" fmla="*/ 65 h 160"/>
                <a:gd name="T72" fmla="*/ 76 w 153"/>
                <a:gd name="T73" fmla="*/ 37 h 160"/>
                <a:gd name="T74" fmla="*/ 72 w 153"/>
                <a:gd name="T75" fmla="*/ 41 h 160"/>
                <a:gd name="T76" fmla="*/ 43 w 153"/>
                <a:gd name="T77" fmla="*/ 56 h 160"/>
                <a:gd name="T78" fmla="*/ 39 w 153"/>
                <a:gd name="T79" fmla="*/ 61 h 160"/>
                <a:gd name="T80" fmla="*/ 43 w 153"/>
                <a:gd name="T81" fmla="*/ 95 h 160"/>
                <a:gd name="T82" fmla="*/ 76 w 153"/>
                <a:gd name="T83" fmla="*/ 123 h 160"/>
                <a:gd name="T84" fmla="*/ 81 w 153"/>
                <a:gd name="T85" fmla="*/ 119 h 160"/>
                <a:gd name="T86" fmla="*/ 101 w 153"/>
                <a:gd name="T87" fmla="*/ 102 h 160"/>
                <a:gd name="T88" fmla="*/ 70 w 153"/>
                <a:gd name="T89" fmla="*/ 112 h 160"/>
                <a:gd name="T90" fmla="*/ 45 w 153"/>
                <a:gd name="T91" fmla="*/ 90 h 160"/>
                <a:gd name="T92" fmla="*/ 52 w 153"/>
                <a:gd name="T93" fmla="*/ 58 h 160"/>
                <a:gd name="T94" fmla="*/ 83 w 153"/>
                <a:gd name="T95" fmla="*/ 48 h 160"/>
                <a:gd name="T96" fmla="*/ 107 w 153"/>
                <a:gd name="T97" fmla="*/ 70 h 160"/>
                <a:gd name="T98" fmla="*/ 110 w 153"/>
                <a:gd name="T99" fmla="*/ 104 h 160"/>
                <a:gd name="T100" fmla="*/ 114 w 153"/>
                <a:gd name="T101" fmla="*/ 99 h 160"/>
                <a:gd name="T102" fmla="*/ 139 w 153"/>
                <a:gd name="T103" fmla="*/ 119 h 160"/>
                <a:gd name="T104" fmla="*/ 144 w 153"/>
                <a:gd name="T105" fmla="*/ 12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160">
                  <a:moveTo>
                    <a:pt x="82" y="59"/>
                  </a:moveTo>
                  <a:cubicBezTo>
                    <a:pt x="92" y="65"/>
                    <a:pt x="92" y="65"/>
                    <a:pt x="92" y="65"/>
                  </a:cubicBezTo>
                  <a:cubicBezTo>
                    <a:pt x="92" y="65"/>
                    <a:pt x="93" y="65"/>
                    <a:pt x="93" y="65"/>
                  </a:cubicBezTo>
                  <a:cubicBezTo>
                    <a:pt x="94" y="65"/>
                    <a:pt x="95" y="65"/>
                    <a:pt x="95" y="64"/>
                  </a:cubicBezTo>
                  <a:cubicBezTo>
                    <a:pt x="96" y="63"/>
                    <a:pt x="96" y="61"/>
                    <a:pt x="94" y="60"/>
                  </a:cubicBezTo>
                  <a:cubicBezTo>
                    <a:pt x="84" y="55"/>
                    <a:pt x="84" y="55"/>
                    <a:pt x="84" y="55"/>
                  </a:cubicBezTo>
                  <a:cubicBezTo>
                    <a:pt x="83" y="54"/>
                    <a:pt x="82" y="54"/>
                    <a:pt x="81" y="56"/>
                  </a:cubicBezTo>
                  <a:cubicBezTo>
                    <a:pt x="80" y="57"/>
                    <a:pt x="81" y="58"/>
                    <a:pt x="82" y="59"/>
                  </a:cubicBezTo>
                  <a:close/>
                  <a:moveTo>
                    <a:pt x="53" y="72"/>
                  </a:moveTo>
                  <a:cubicBezTo>
                    <a:pt x="52" y="72"/>
                    <a:pt x="51" y="73"/>
                    <a:pt x="51" y="74"/>
                  </a:cubicBezTo>
                  <a:cubicBezTo>
                    <a:pt x="51" y="86"/>
                    <a:pt x="51" y="86"/>
                    <a:pt x="51" y="86"/>
                  </a:cubicBezTo>
                  <a:cubicBezTo>
                    <a:pt x="51" y="87"/>
                    <a:pt x="52" y="88"/>
                    <a:pt x="53" y="88"/>
                  </a:cubicBezTo>
                  <a:cubicBezTo>
                    <a:pt x="55" y="88"/>
                    <a:pt x="56" y="87"/>
                    <a:pt x="56" y="86"/>
                  </a:cubicBezTo>
                  <a:cubicBezTo>
                    <a:pt x="56" y="74"/>
                    <a:pt x="56" y="74"/>
                    <a:pt x="56" y="74"/>
                  </a:cubicBezTo>
                  <a:cubicBezTo>
                    <a:pt x="56" y="73"/>
                    <a:pt x="55" y="72"/>
                    <a:pt x="53" y="72"/>
                  </a:cubicBezTo>
                  <a:close/>
                  <a:moveTo>
                    <a:pt x="92" y="95"/>
                  </a:moveTo>
                  <a:cubicBezTo>
                    <a:pt x="82" y="101"/>
                    <a:pt x="82" y="101"/>
                    <a:pt x="82" y="101"/>
                  </a:cubicBezTo>
                  <a:cubicBezTo>
                    <a:pt x="81" y="102"/>
                    <a:pt x="80" y="103"/>
                    <a:pt x="81" y="104"/>
                  </a:cubicBezTo>
                  <a:cubicBezTo>
                    <a:pt x="81" y="105"/>
                    <a:pt x="82" y="106"/>
                    <a:pt x="83" y="106"/>
                  </a:cubicBezTo>
                  <a:cubicBezTo>
                    <a:pt x="84" y="106"/>
                    <a:pt x="84" y="106"/>
                    <a:pt x="84" y="105"/>
                  </a:cubicBezTo>
                  <a:cubicBezTo>
                    <a:pt x="94" y="100"/>
                    <a:pt x="94" y="100"/>
                    <a:pt x="94" y="100"/>
                  </a:cubicBezTo>
                  <a:cubicBezTo>
                    <a:pt x="96" y="99"/>
                    <a:pt x="96" y="97"/>
                    <a:pt x="95" y="96"/>
                  </a:cubicBezTo>
                  <a:cubicBezTo>
                    <a:pt x="95" y="95"/>
                    <a:pt x="93" y="94"/>
                    <a:pt x="92" y="95"/>
                  </a:cubicBezTo>
                  <a:close/>
                  <a:moveTo>
                    <a:pt x="144" y="109"/>
                  </a:moveTo>
                  <a:cubicBezTo>
                    <a:pt x="141" y="109"/>
                    <a:pt x="139" y="110"/>
                    <a:pt x="137" y="112"/>
                  </a:cubicBezTo>
                  <a:cubicBezTo>
                    <a:pt x="119" y="102"/>
                    <a:pt x="119" y="102"/>
                    <a:pt x="119" y="102"/>
                  </a:cubicBezTo>
                  <a:cubicBezTo>
                    <a:pt x="119" y="101"/>
                    <a:pt x="119" y="100"/>
                    <a:pt x="119" y="99"/>
                  </a:cubicBezTo>
                  <a:cubicBezTo>
                    <a:pt x="119" y="95"/>
                    <a:pt x="116" y="91"/>
                    <a:pt x="113" y="90"/>
                  </a:cubicBezTo>
                  <a:cubicBezTo>
                    <a:pt x="113" y="70"/>
                    <a:pt x="113" y="70"/>
                    <a:pt x="113" y="70"/>
                  </a:cubicBezTo>
                  <a:cubicBezTo>
                    <a:pt x="116" y="69"/>
                    <a:pt x="119" y="65"/>
                    <a:pt x="119" y="61"/>
                  </a:cubicBezTo>
                  <a:cubicBezTo>
                    <a:pt x="119" y="60"/>
                    <a:pt x="119" y="59"/>
                    <a:pt x="119" y="58"/>
                  </a:cubicBezTo>
                  <a:cubicBezTo>
                    <a:pt x="137" y="48"/>
                    <a:pt x="137" y="48"/>
                    <a:pt x="137" y="48"/>
                  </a:cubicBezTo>
                  <a:cubicBezTo>
                    <a:pt x="139" y="50"/>
                    <a:pt x="141" y="51"/>
                    <a:pt x="144" y="51"/>
                  </a:cubicBezTo>
                  <a:cubicBezTo>
                    <a:pt x="149" y="51"/>
                    <a:pt x="153" y="46"/>
                    <a:pt x="153" y="41"/>
                  </a:cubicBezTo>
                  <a:cubicBezTo>
                    <a:pt x="153" y="36"/>
                    <a:pt x="149" y="32"/>
                    <a:pt x="144" y="32"/>
                  </a:cubicBezTo>
                  <a:cubicBezTo>
                    <a:pt x="138" y="32"/>
                    <a:pt x="134" y="36"/>
                    <a:pt x="134" y="41"/>
                  </a:cubicBezTo>
                  <a:cubicBezTo>
                    <a:pt x="134" y="42"/>
                    <a:pt x="134" y="43"/>
                    <a:pt x="134" y="44"/>
                  </a:cubicBezTo>
                  <a:cubicBezTo>
                    <a:pt x="116" y="54"/>
                    <a:pt x="116" y="54"/>
                    <a:pt x="116" y="54"/>
                  </a:cubicBezTo>
                  <a:cubicBezTo>
                    <a:pt x="115" y="52"/>
                    <a:pt x="112" y="51"/>
                    <a:pt x="110" y="51"/>
                  </a:cubicBezTo>
                  <a:cubicBezTo>
                    <a:pt x="107" y="51"/>
                    <a:pt x="105" y="52"/>
                    <a:pt x="103" y="54"/>
                  </a:cubicBezTo>
                  <a:cubicBezTo>
                    <a:pt x="86" y="44"/>
                    <a:pt x="86" y="44"/>
                    <a:pt x="86" y="44"/>
                  </a:cubicBezTo>
                  <a:cubicBezTo>
                    <a:pt x="86" y="43"/>
                    <a:pt x="86" y="42"/>
                    <a:pt x="86" y="41"/>
                  </a:cubicBezTo>
                  <a:cubicBezTo>
                    <a:pt x="86" y="37"/>
                    <a:pt x="83" y="33"/>
                    <a:pt x="79" y="32"/>
                  </a:cubicBezTo>
                  <a:cubicBezTo>
                    <a:pt x="79" y="3"/>
                    <a:pt x="79" y="3"/>
                    <a:pt x="79" y="3"/>
                  </a:cubicBezTo>
                  <a:cubicBezTo>
                    <a:pt x="79" y="1"/>
                    <a:pt x="78" y="0"/>
                    <a:pt x="76" y="0"/>
                  </a:cubicBezTo>
                  <a:cubicBezTo>
                    <a:pt x="75" y="0"/>
                    <a:pt x="74" y="1"/>
                    <a:pt x="74" y="3"/>
                  </a:cubicBezTo>
                  <a:cubicBezTo>
                    <a:pt x="74" y="32"/>
                    <a:pt x="74" y="32"/>
                    <a:pt x="74" y="32"/>
                  </a:cubicBezTo>
                  <a:cubicBezTo>
                    <a:pt x="70" y="33"/>
                    <a:pt x="67" y="37"/>
                    <a:pt x="67" y="41"/>
                  </a:cubicBezTo>
                  <a:cubicBezTo>
                    <a:pt x="67" y="42"/>
                    <a:pt x="67" y="43"/>
                    <a:pt x="67" y="44"/>
                  </a:cubicBezTo>
                  <a:cubicBezTo>
                    <a:pt x="49" y="54"/>
                    <a:pt x="49" y="54"/>
                    <a:pt x="49" y="54"/>
                  </a:cubicBezTo>
                  <a:cubicBezTo>
                    <a:pt x="48" y="52"/>
                    <a:pt x="45" y="51"/>
                    <a:pt x="43" y="51"/>
                  </a:cubicBezTo>
                  <a:cubicBezTo>
                    <a:pt x="40" y="51"/>
                    <a:pt x="38" y="52"/>
                    <a:pt x="36" y="54"/>
                  </a:cubicBezTo>
                  <a:cubicBezTo>
                    <a:pt x="18" y="44"/>
                    <a:pt x="18" y="44"/>
                    <a:pt x="18" y="44"/>
                  </a:cubicBezTo>
                  <a:cubicBezTo>
                    <a:pt x="19" y="43"/>
                    <a:pt x="19" y="42"/>
                    <a:pt x="19" y="41"/>
                  </a:cubicBezTo>
                  <a:cubicBezTo>
                    <a:pt x="19" y="36"/>
                    <a:pt x="15" y="32"/>
                    <a:pt x="9" y="32"/>
                  </a:cubicBezTo>
                  <a:cubicBezTo>
                    <a:pt x="4" y="32"/>
                    <a:pt x="0" y="36"/>
                    <a:pt x="0" y="41"/>
                  </a:cubicBezTo>
                  <a:cubicBezTo>
                    <a:pt x="0" y="46"/>
                    <a:pt x="4" y="51"/>
                    <a:pt x="9" y="51"/>
                  </a:cubicBezTo>
                  <a:cubicBezTo>
                    <a:pt x="12" y="51"/>
                    <a:pt x="14" y="50"/>
                    <a:pt x="16" y="48"/>
                  </a:cubicBezTo>
                  <a:cubicBezTo>
                    <a:pt x="34" y="58"/>
                    <a:pt x="34" y="58"/>
                    <a:pt x="34" y="58"/>
                  </a:cubicBezTo>
                  <a:cubicBezTo>
                    <a:pt x="34" y="59"/>
                    <a:pt x="34" y="60"/>
                    <a:pt x="34" y="61"/>
                  </a:cubicBezTo>
                  <a:cubicBezTo>
                    <a:pt x="34" y="65"/>
                    <a:pt x="36" y="69"/>
                    <a:pt x="40" y="70"/>
                  </a:cubicBezTo>
                  <a:cubicBezTo>
                    <a:pt x="40" y="90"/>
                    <a:pt x="40" y="90"/>
                    <a:pt x="40" y="90"/>
                  </a:cubicBezTo>
                  <a:cubicBezTo>
                    <a:pt x="36" y="91"/>
                    <a:pt x="34" y="95"/>
                    <a:pt x="34" y="99"/>
                  </a:cubicBezTo>
                  <a:cubicBezTo>
                    <a:pt x="34" y="100"/>
                    <a:pt x="34" y="101"/>
                    <a:pt x="34" y="102"/>
                  </a:cubicBezTo>
                  <a:cubicBezTo>
                    <a:pt x="16" y="112"/>
                    <a:pt x="16" y="112"/>
                    <a:pt x="16" y="112"/>
                  </a:cubicBezTo>
                  <a:cubicBezTo>
                    <a:pt x="14" y="110"/>
                    <a:pt x="12" y="109"/>
                    <a:pt x="9" y="109"/>
                  </a:cubicBezTo>
                  <a:cubicBezTo>
                    <a:pt x="4" y="109"/>
                    <a:pt x="0" y="114"/>
                    <a:pt x="0" y="119"/>
                  </a:cubicBezTo>
                  <a:cubicBezTo>
                    <a:pt x="0" y="124"/>
                    <a:pt x="4" y="128"/>
                    <a:pt x="9" y="128"/>
                  </a:cubicBezTo>
                  <a:cubicBezTo>
                    <a:pt x="15" y="128"/>
                    <a:pt x="19" y="124"/>
                    <a:pt x="19" y="119"/>
                  </a:cubicBezTo>
                  <a:cubicBezTo>
                    <a:pt x="19" y="118"/>
                    <a:pt x="19" y="117"/>
                    <a:pt x="18" y="116"/>
                  </a:cubicBezTo>
                  <a:cubicBezTo>
                    <a:pt x="36" y="106"/>
                    <a:pt x="36" y="106"/>
                    <a:pt x="36" y="106"/>
                  </a:cubicBezTo>
                  <a:cubicBezTo>
                    <a:pt x="38" y="108"/>
                    <a:pt x="40" y="109"/>
                    <a:pt x="43" y="109"/>
                  </a:cubicBezTo>
                  <a:cubicBezTo>
                    <a:pt x="45" y="109"/>
                    <a:pt x="48" y="108"/>
                    <a:pt x="49" y="106"/>
                  </a:cubicBezTo>
                  <a:cubicBezTo>
                    <a:pt x="67" y="116"/>
                    <a:pt x="67" y="116"/>
                    <a:pt x="67" y="116"/>
                  </a:cubicBezTo>
                  <a:cubicBezTo>
                    <a:pt x="67" y="117"/>
                    <a:pt x="67" y="118"/>
                    <a:pt x="67" y="119"/>
                  </a:cubicBezTo>
                  <a:cubicBezTo>
                    <a:pt x="67" y="123"/>
                    <a:pt x="70" y="127"/>
                    <a:pt x="74" y="128"/>
                  </a:cubicBezTo>
                  <a:cubicBezTo>
                    <a:pt x="74" y="157"/>
                    <a:pt x="74" y="157"/>
                    <a:pt x="74" y="157"/>
                  </a:cubicBezTo>
                  <a:cubicBezTo>
                    <a:pt x="74" y="159"/>
                    <a:pt x="75" y="160"/>
                    <a:pt x="76" y="160"/>
                  </a:cubicBezTo>
                  <a:cubicBezTo>
                    <a:pt x="78" y="160"/>
                    <a:pt x="79" y="159"/>
                    <a:pt x="79" y="157"/>
                  </a:cubicBezTo>
                  <a:cubicBezTo>
                    <a:pt x="79" y="128"/>
                    <a:pt x="79" y="128"/>
                    <a:pt x="79" y="128"/>
                  </a:cubicBezTo>
                  <a:cubicBezTo>
                    <a:pt x="83" y="127"/>
                    <a:pt x="86" y="123"/>
                    <a:pt x="86" y="119"/>
                  </a:cubicBezTo>
                  <a:cubicBezTo>
                    <a:pt x="86" y="118"/>
                    <a:pt x="86" y="117"/>
                    <a:pt x="86" y="116"/>
                  </a:cubicBezTo>
                  <a:cubicBezTo>
                    <a:pt x="103" y="106"/>
                    <a:pt x="103" y="106"/>
                    <a:pt x="103" y="106"/>
                  </a:cubicBezTo>
                  <a:cubicBezTo>
                    <a:pt x="105" y="108"/>
                    <a:pt x="107" y="109"/>
                    <a:pt x="110" y="109"/>
                  </a:cubicBezTo>
                  <a:cubicBezTo>
                    <a:pt x="113" y="109"/>
                    <a:pt x="115" y="108"/>
                    <a:pt x="116" y="106"/>
                  </a:cubicBezTo>
                  <a:cubicBezTo>
                    <a:pt x="134" y="116"/>
                    <a:pt x="134" y="116"/>
                    <a:pt x="134" y="116"/>
                  </a:cubicBezTo>
                  <a:cubicBezTo>
                    <a:pt x="134" y="117"/>
                    <a:pt x="134" y="118"/>
                    <a:pt x="134" y="119"/>
                  </a:cubicBezTo>
                  <a:cubicBezTo>
                    <a:pt x="134" y="124"/>
                    <a:pt x="138" y="128"/>
                    <a:pt x="144" y="128"/>
                  </a:cubicBezTo>
                  <a:cubicBezTo>
                    <a:pt x="149" y="128"/>
                    <a:pt x="153" y="124"/>
                    <a:pt x="153" y="119"/>
                  </a:cubicBezTo>
                  <a:cubicBezTo>
                    <a:pt x="153" y="114"/>
                    <a:pt x="149" y="109"/>
                    <a:pt x="144" y="109"/>
                  </a:cubicBezTo>
                  <a:close/>
                  <a:moveTo>
                    <a:pt x="144" y="37"/>
                  </a:moveTo>
                  <a:cubicBezTo>
                    <a:pt x="146" y="37"/>
                    <a:pt x="148" y="39"/>
                    <a:pt x="148" y="41"/>
                  </a:cubicBezTo>
                  <a:cubicBezTo>
                    <a:pt x="148" y="44"/>
                    <a:pt x="146" y="46"/>
                    <a:pt x="144" y="46"/>
                  </a:cubicBezTo>
                  <a:cubicBezTo>
                    <a:pt x="141" y="46"/>
                    <a:pt x="139" y="44"/>
                    <a:pt x="139" y="41"/>
                  </a:cubicBezTo>
                  <a:cubicBezTo>
                    <a:pt x="139" y="39"/>
                    <a:pt x="141" y="37"/>
                    <a:pt x="144" y="37"/>
                  </a:cubicBezTo>
                  <a:close/>
                  <a:moveTo>
                    <a:pt x="9" y="46"/>
                  </a:moveTo>
                  <a:cubicBezTo>
                    <a:pt x="7" y="46"/>
                    <a:pt x="5" y="44"/>
                    <a:pt x="5" y="41"/>
                  </a:cubicBezTo>
                  <a:cubicBezTo>
                    <a:pt x="5" y="39"/>
                    <a:pt x="7" y="37"/>
                    <a:pt x="9" y="37"/>
                  </a:cubicBezTo>
                  <a:cubicBezTo>
                    <a:pt x="12" y="37"/>
                    <a:pt x="14" y="39"/>
                    <a:pt x="14" y="41"/>
                  </a:cubicBezTo>
                  <a:cubicBezTo>
                    <a:pt x="14" y="44"/>
                    <a:pt x="12" y="46"/>
                    <a:pt x="9" y="46"/>
                  </a:cubicBezTo>
                  <a:close/>
                  <a:moveTo>
                    <a:pt x="9" y="123"/>
                  </a:moveTo>
                  <a:cubicBezTo>
                    <a:pt x="7" y="123"/>
                    <a:pt x="5" y="121"/>
                    <a:pt x="5" y="119"/>
                  </a:cubicBezTo>
                  <a:cubicBezTo>
                    <a:pt x="5" y="116"/>
                    <a:pt x="7" y="114"/>
                    <a:pt x="9" y="114"/>
                  </a:cubicBezTo>
                  <a:cubicBezTo>
                    <a:pt x="12" y="114"/>
                    <a:pt x="14" y="116"/>
                    <a:pt x="14" y="119"/>
                  </a:cubicBezTo>
                  <a:cubicBezTo>
                    <a:pt x="14" y="121"/>
                    <a:pt x="12" y="123"/>
                    <a:pt x="9" y="123"/>
                  </a:cubicBezTo>
                  <a:close/>
                  <a:moveTo>
                    <a:pt x="110" y="56"/>
                  </a:moveTo>
                  <a:cubicBezTo>
                    <a:pt x="112" y="56"/>
                    <a:pt x="114" y="58"/>
                    <a:pt x="114" y="61"/>
                  </a:cubicBezTo>
                  <a:cubicBezTo>
                    <a:pt x="114" y="63"/>
                    <a:pt x="112" y="65"/>
                    <a:pt x="110" y="65"/>
                  </a:cubicBezTo>
                  <a:cubicBezTo>
                    <a:pt x="108" y="65"/>
                    <a:pt x="106" y="63"/>
                    <a:pt x="106" y="61"/>
                  </a:cubicBezTo>
                  <a:cubicBezTo>
                    <a:pt x="106" y="58"/>
                    <a:pt x="108" y="56"/>
                    <a:pt x="110" y="56"/>
                  </a:cubicBezTo>
                  <a:close/>
                  <a:moveTo>
                    <a:pt x="76" y="37"/>
                  </a:moveTo>
                  <a:cubicBezTo>
                    <a:pt x="79" y="37"/>
                    <a:pt x="81" y="39"/>
                    <a:pt x="81" y="41"/>
                  </a:cubicBezTo>
                  <a:cubicBezTo>
                    <a:pt x="81" y="44"/>
                    <a:pt x="79" y="46"/>
                    <a:pt x="76" y="46"/>
                  </a:cubicBezTo>
                  <a:cubicBezTo>
                    <a:pt x="74" y="46"/>
                    <a:pt x="72" y="44"/>
                    <a:pt x="72" y="41"/>
                  </a:cubicBezTo>
                  <a:cubicBezTo>
                    <a:pt x="72" y="39"/>
                    <a:pt x="74" y="37"/>
                    <a:pt x="76" y="37"/>
                  </a:cubicBezTo>
                  <a:close/>
                  <a:moveTo>
                    <a:pt x="39" y="61"/>
                  </a:moveTo>
                  <a:cubicBezTo>
                    <a:pt x="39" y="58"/>
                    <a:pt x="41" y="56"/>
                    <a:pt x="43" y="56"/>
                  </a:cubicBezTo>
                  <a:cubicBezTo>
                    <a:pt x="45" y="56"/>
                    <a:pt x="47" y="58"/>
                    <a:pt x="47" y="61"/>
                  </a:cubicBezTo>
                  <a:cubicBezTo>
                    <a:pt x="47" y="63"/>
                    <a:pt x="45" y="65"/>
                    <a:pt x="43" y="65"/>
                  </a:cubicBezTo>
                  <a:cubicBezTo>
                    <a:pt x="41" y="65"/>
                    <a:pt x="39" y="63"/>
                    <a:pt x="39" y="61"/>
                  </a:cubicBezTo>
                  <a:close/>
                  <a:moveTo>
                    <a:pt x="43" y="104"/>
                  </a:moveTo>
                  <a:cubicBezTo>
                    <a:pt x="41" y="104"/>
                    <a:pt x="39" y="102"/>
                    <a:pt x="39" y="99"/>
                  </a:cubicBezTo>
                  <a:cubicBezTo>
                    <a:pt x="39" y="97"/>
                    <a:pt x="41" y="95"/>
                    <a:pt x="43" y="95"/>
                  </a:cubicBezTo>
                  <a:cubicBezTo>
                    <a:pt x="45" y="95"/>
                    <a:pt x="47" y="97"/>
                    <a:pt x="47" y="99"/>
                  </a:cubicBezTo>
                  <a:cubicBezTo>
                    <a:pt x="47" y="102"/>
                    <a:pt x="45" y="104"/>
                    <a:pt x="43" y="104"/>
                  </a:cubicBezTo>
                  <a:close/>
                  <a:moveTo>
                    <a:pt x="76" y="123"/>
                  </a:moveTo>
                  <a:cubicBezTo>
                    <a:pt x="74" y="123"/>
                    <a:pt x="72" y="121"/>
                    <a:pt x="72" y="119"/>
                  </a:cubicBezTo>
                  <a:cubicBezTo>
                    <a:pt x="72" y="116"/>
                    <a:pt x="74" y="114"/>
                    <a:pt x="76" y="114"/>
                  </a:cubicBezTo>
                  <a:cubicBezTo>
                    <a:pt x="79" y="114"/>
                    <a:pt x="81" y="116"/>
                    <a:pt x="81" y="119"/>
                  </a:cubicBezTo>
                  <a:cubicBezTo>
                    <a:pt x="81" y="121"/>
                    <a:pt x="79" y="123"/>
                    <a:pt x="76" y="123"/>
                  </a:cubicBezTo>
                  <a:close/>
                  <a:moveTo>
                    <a:pt x="101" y="99"/>
                  </a:moveTo>
                  <a:cubicBezTo>
                    <a:pt x="101" y="100"/>
                    <a:pt x="101" y="101"/>
                    <a:pt x="101" y="102"/>
                  </a:cubicBezTo>
                  <a:cubicBezTo>
                    <a:pt x="83" y="112"/>
                    <a:pt x="83" y="112"/>
                    <a:pt x="83" y="112"/>
                  </a:cubicBezTo>
                  <a:cubicBezTo>
                    <a:pt x="81" y="110"/>
                    <a:pt x="79" y="109"/>
                    <a:pt x="76" y="109"/>
                  </a:cubicBezTo>
                  <a:cubicBezTo>
                    <a:pt x="74" y="109"/>
                    <a:pt x="72" y="110"/>
                    <a:pt x="70" y="112"/>
                  </a:cubicBezTo>
                  <a:cubicBezTo>
                    <a:pt x="52" y="102"/>
                    <a:pt x="52" y="102"/>
                    <a:pt x="52" y="102"/>
                  </a:cubicBezTo>
                  <a:cubicBezTo>
                    <a:pt x="52" y="101"/>
                    <a:pt x="52" y="100"/>
                    <a:pt x="52" y="99"/>
                  </a:cubicBezTo>
                  <a:cubicBezTo>
                    <a:pt x="52" y="95"/>
                    <a:pt x="49" y="91"/>
                    <a:pt x="45" y="90"/>
                  </a:cubicBezTo>
                  <a:cubicBezTo>
                    <a:pt x="45" y="70"/>
                    <a:pt x="45" y="70"/>
                    <a:pt x="45" y="70"/>
                  </a:cubicBezTo>
                  <a:cubicBezTo>
                    <a:pt x="49" y="69"/>
                    <a:pt x="52" y="65"/>
                    <a:pt x="52" y="61"/>
                  </a:cubicBezTo>
                  <a:cubicBezTo>
                    <a:pt x="52" y="60"/>
                    <a:pt x="52" y="59"/>
                    <a:pt x="52" y="58"/>
                  </a:cubicBezTo>
                  <a:cubicBezTo>
                    <a:pt x="70" y="48"/>
                    <a:pt x="70" y="48"/>
                    <a:pt x="70" y="48"/>
                  </a:cubicBezTo>
                  <a:cubicBezTo>
                    <a:pt x="72" y="50"/>
                    <a:pt x="74" y="51"/>
                    <a:pt x="76" y="51"/>
                  </a:cubicBezTo>
                  <a:cubicBezTo>
                    <a:pt x="79" y="51"/>
                    <a:pt x="81" y="50"/>
                    <a:pt x="83" y="48"/>
                  </a:cubicBezTo>
                  <a:cubicBezTo>
                    <a:pt x="101" y="58"/>
                    <a:pt x="101" y="58"/>
                    <a:pt x="101" y="58"/>
                  </a:cubicBezTo>
                  <a:cubicBezTo>
                    <a:pt x="101" y="59"/>
                    <a:pt x="101" y="60"/>
                    <a:pt x="101" y="61"/>
                  </a:cubicBezTo>
                  <a:cubicBezTo>
                    <a:pt x="101" y="65"/>
                    <a:pt x="103" y="69"/>
                    <a:pt x="107" y="70"/>
                  </a:cubicBezTo>
                  <a:cubicBezTo>
                    <a:pt x="107" y="90"/>
                    <a:pt x="107" y="90"/>
                    <a:pt x="107" y="90"/>
                  </a:cubicBezTo>
                  <a:cubicBezTo>
                    <a:pt x="103" y="91"/>
                    <a:pt x="101" y="95"/>
                    <a:pt x="101" y="99"/>
                  </a:cubicBezTo>
                  <a:close/>
                  <a:moveTo>
                    <a:pt x="110" y="104"/>
                  </a:moveTo>
                  <a:cubicBezTo>
                    <a:pt x="108" y="104"/>
                    <a:pt x="106" y="102"/>
                    <a:pt x="106" y="99"/>
                  </a:cubicBezTo>
                  <a:cubicBezTo>
                    <a:pt x="106" y="97"/>
                    <a:pt x="108" y="95"/>
                    <a:pt x="110" y="95"/>
                  </a:cubicBezTo>
                  <a:cubicBezTo>
                    <a:pt x="112" y="95"/>
                    <a:pt x="114" y="97"/>
                    <a:pt x="114" y="99"/>
                  </a:cubicBezTo>
                  <a:cubicBezTo>
                    <a:pt x="114" y="102"/>
                    <a:pt x="112" y="104"/>
                    <a:pt x="110" y="104"/>
                  </a:cubicBezTo>
                  <a:close/>
                  <a:moveTo>
                    <a:pt x="144" y="123"/>
                  </a:moveTo>
                  <a:cubicBezTo>
                    <a:pt x="141" y="123"/>
                    <a:pt x="139" y="121"/>
                    <a:pt x="139" y="119"/>
                  </a:cubicBezTo>
                  <a:cubicBezTo>
                    <a:pt x="139" y="116"/>
                    <a:pt x="141" y="114"/>
                    <a:pt x="144" y="114"/>
                  </a:cubicBezTo>
                  <a:cubicBezTo>
                    <a:pt x="146" y="114"/>
                    <a:pt x="148" y="116"/>
                    <a:pt x="148" y="119"/>
                  </a:cubicBezTo>
                  <a:cubicBezTo>
                    <a:pt x="148" y="121"/>
                    <a:pt x="146" y="123"/>
                    <a:pt x="144" y="12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id="{90E851D2-F48E-4FC8-B9DC-E6C76AACFD9D}"/>
              </a:ext>
            </a:extLst>
          </p:cNvPr>
          <p:cNvGrpSpPr/>
          <p:nvPr/>
        </p:nvGrpSpPr>
        <p:grpSpPr>
          <a:xfrm>
            <a:off x="562379" y="4302003"/>
            <a:ext cx="1458647" cy="2718660"/>
            <a:chOff x="964485" y="4814511"/>
            <a:chExt cx="1056620" cy="1969353"/>
          </a:xfrm>
        </p:grpSpPr>
        <p:sp>
          <p:nvSpPr>
            <p:cNvPr id="383" name="Freeform 217">
              <a:extLst>
                <a:ext uri="{FF2B5EF4-FFF2-40B4-BE49-F238E27FC236}">
                  <a16:creationId xmlns:a16="http://schemas.microsoft.com/office/drawing/2014/main" id="{F7F74CC1-26CD-4572-9009-BB5FCE8FB8C6}"/>
                </a:ext>
              </a:extLst>
            </p:cNvPr>
            <p:cNvSpPr>
              <a:spLocks noEditPoints="1"/>
            </p:cNvSpPr>
            <p:nvPr/>
          </p:nvSpPr>
          <p:spPr bwMode="auto">
            <a:xfrm>
              <a:off x="1205413" y="6365216"/>
              <a:ext cx="396931" cy="418648"/>
            </a:xfrm>
            <a:custGeom>
              <a:avLst/>
              <a:gdLst>
                <a:gd name="T0" fmla="*/ 93 w 153"/>
                <a:gd name="T1" fmla="*/ 65 h 160"/>
                <a:gd name="T2" fmla="*/ 84 w 153"/>
                <a:gd name="T3" fmla="*/ 55 h 160"/>
                <a:gd name="T4" fmla="*/ 53 w 153"/>
                <a:gd name="T5" fmla="*/ 72 h 160"/>
                <a:gd name="T6" fmla="*/ 53 w 153"/>
                <a:gd name="T7" fmla="*/ 88 h 160"/>
                <a:gd name="T8" fmla="*/ 53 w 153"/>
                <a:gd name="T9" fmla="*/ 72 h 160"/>
                <a:gd name="T10" fmla="*/ 81 w 153"/>
                <a:gd name="T11" fmla="*/ 104 h 160"/>
                <a:gd name="T12" fmla="*/ 94 w 153"/>
                <a:gd name="T13" fmla="*/ 100 h 160"/>
                <a:gd name="T14" fmla="*/ 144 w 153"/>
                <a:gd name="T15" fmla="*/ 109 h 160"/>
                <a:gd name="T16" fmla="*/ 119 w 153"/>
                <a:gd name="T17" fmla="*/ 99 h 160"/>
                <a:gd name="T18" fmla="*/ 119 w 153"/>
                <a:gd name="T19" fmla="*/ 61 h 160"/>
                <a:gd name="T20" fmla="*/ 144 w 153"/>
                <a:gd name="T21" fmla="*/ 51 h 160"/>
                <a:gd name="T22" fmla="*/ 134 w 153"/>
                <a:gd name="T23" fmla="*/ 41 h 160"/>
                <a:gd name="T24" fmla="*/ 110 w 153"/>
                <a:gd name="T25" fmla="*/ 51 h 160"/>
                <a:gd name="T26" fmla="*/ 86 w 153"/>
                <a:gd name="T27" fmla="*/ 41 h 160"/>
                <a:gd name="T28" fmla="*/ 76 w 153"/>
                <a:gd name="T29" fmla="*/ 0 h 160"/>
                <a:gd name="T30" fmla="*/ 67 w 153"/>
                <a:gd name="T31" fmla="*/ 41 h 160"/>
                <a:gd name="T32" fmla="*/ 43 w 153"/>
                <a:gd name="T33" fmla="*/ 51 h 160"/>
                <a:gd name="T34" fmla="*/ 19 w 153"/>
                <a:gd name="T35" fmla="*/ 41 h 160"/>
                <a:gd name="T36" fmla="*/ 9 w 153"/>
                <a:gd name="T37" fmla="*/ 51 h 160"/>
                <a:gd name="T38" fmla="*/ 34 w 153"/>
                <a:gd name="T39" fmla="*/ 61 h 160"/>
                <a:gd name="T40" fmla="*/ 34 w 153"/>
                <a:gd name="T41" fmla="*/ 99 h 160"/>
                <a:gd name="T42" fmla="*/ 9 w 153"/>
                <a:gd name="T43" fmla="*/ 109 h 160"/>
                <a:gd name="T44" fmla="*/ 19 w 153"/>
                <a:gd name="T45" fmla="*/ 119 h 160"/>
                <a:gd name="T46" fmla="*/ 43 w 153"/>
                <a:gd name="T47" fmla="*/ 109 h 160"/>
                <a:gd name="T48" fmla="*/ 67 w 153"/>
                <a:gd name="T49" fmla="*/ 119 h 160"/>
                <a:gd name="T50" fmla="*/ 76 w 153"/>
                <a:gd name="T51" fmla="*/ 160 h 160"/>
                <a:gd name="T52" fmla="*/ 86 w 153"/>
                <a:gd name="T53" fmla="*/ 119 h 160"/>
                <a:gd name="T54" fmla="*/ 110 w 153"/>
                <a:gd name="T55" fmla="*/ 109 h 160"/>
                <a:gd name="T56" fmla="*/ 134 w 153"/>
                <a:gd name="T57" fmla="*/ 119 h 160"/>
                <a:gd name="T58" fmla="*/ 144 w 153"/>
                <a:gd name="T59" fmla="*/ 109 h 160"/>
                <a:gd name="T60" fmla="*/ 144 w 153"/>
                <a:gd name="T61" fmla="*/ 46 h 160"/>
                <a:gd name="T62" fmla="*/ 9 w 153"/>
                <a:gd name="T63" fmla="*/ 46 h 160"/>
                <a:gd name="T64" fmla="*/ 14 w 153"/>
                <a:gd name="T65" fmla="*/ 41 h 160"/>
                <a:gd name="T66" fmla="*/ 5 w 153"/>
                <a:gd name="T67" fmla="*/ 119 h 160"/>
                <a:gd name="T68" fmla="*/ 9 w 153"/>
                <a:gd name="T69" fmla="*/ 123 h 160"/>
                <a:gd name="T70" fmla="*/ 110 w 153"/>
                <a:gd name="T71" fmla="*/ 65 h 160"/>
                <a:gd name="T72" fmla="*/ 76 w 153"/>
                <a:gd name="T73" fmla="*/ 37 h 160"/>
                <a:gd name="T74" fmla="*/ 72 w 153"/>
                <a:gd name="T75" fmla="*/ 41 h 160"/>
                <a:gd name="T76" fmla="*/ 43 w 153"/>
                <a:gd name="T77" fmla="*/ 56 h 160"/>
                <a:gd name="T78" fmla="*/ 39 w 153"/>
                <a:gd name="T79" fmla="*/ 61 h 160"/>
                <a:gd name="T80" fmla="*/ 43 w 153"/>
                <a:gd name="T81" fmla="*/ 95 h 160"/>
                <a:gd name="T82" fmla="*/ 76 w 153"/>
                <a:gd name="T83" fmla="*/ 123 h 160"/>
                <a:gd name="T84" fmla="*/ 81 w 153"/>
                <a:gd name="T85" fmla="*/ 119 h 160"/>
                <a:gd name="T86" fmla="*/ 101 w 153"/>
                <a:gd name="T87" fmla="*/ 102 h 160"/>
                <a:gd name="T88" fmla="*/ 70 w 153"/>
                <a:gd name="T89" fmla="*/ 112 h 160"/>
                <a:gd name="T90" fmla="*/ 45 w 153"/>
                <a:gd name="T91" fmla="*/ 90 h 160"/>
                <a:gd name="T92" fmla="*/ 52 w 153"/>
                <a:gd name="T93" fmla="*/ 58 h 160"/>
                <a:gd name="T94" fmla="*/ 83 w 153"/>
                <a:gd name="T95" fmla="*/ 48 h 160"/>
                <a:gd name="T96" fmla="*/ 107 w 153"/>
                <a:gd name="T97" fmla="*/ 70 h 160"/>
                <a:gd name="T98" fmla="*/ 110 w 153"/>
                <a:gd name="T99" fmla="*/ 104 h 160"/>
                <a:gd name="T100" fmla="*/ 114 w 153"/>
                <a:gd name="T101" fmla="*/ 99 h 160"/>
                <a:gd name="T102" fmla="*/ 139 w 153"/>
                <a:gd name="T103" fmla="*/ 119 h 160"/>
                <a:gd name="T104" fmla="*/ 144 w 153"/>
                <a:gd name="T105" fmla="*/ 12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160">
                  <a:moveTo>
                    <a:pt x="82" y="59"/>
                  </a:moveTo>
                  <a:cubicBezTo>
                    <a:pt x="92" y="65"/>
                    <a:pt x="92" y="65"/>
                    <a:pt x="92" y="65"/>
                  </a:cubicBezTo>
                  <a:cubicBezTo>
                    <a:pt x="92" y="65"/>
                    <a:pt x="93" y="65"/>
                    <a:pt x="93" y="65"/>
                  </a:cubicBezTo>
                  <a:cubicBezTo>
                    <a:pt x="94" y="65"/>
                    <a:pt x="95" y="65"/>
                    <a:pt x="95" y="64"/>
                  </a:cubicBezTo>
                  <a:cubicBezTo>
                    <a:pt x="96" y="63"/>
                    <a:pt x="96" y="61"/>
                    <a:pt x="94" y="60"/>
                  </a:cubicBezTo>
                  <a:cubicBezTo>
                    <a:pt x="84" y="55"/>
                    <a:pt x="84" y="55"/>
                    <a:pt x="84" y="55"/>
                  </a:cubicBezTo>
                  <a:cubicBezTo>
                    <a:pt x="83" y="54"/>
                    <a:pt x="82" y="54"/>
                    <a:pt x="81" y="56"/>
                  </a:cubicBezTo>
                  <a:cubicBezTo>
                    <a:pt x="80" y="57"/>
                    <a:pt x="81" y="58"/>
                    <a:pt x="82" y="59"/>
                  </a:cubicBezTo>
                  <a:close/>
                  <a:moveTo>
                    <a:pt x="53" y="72"/>
                  </a:moveTo>
                  <a:cubicBezTo>
                    <a:pt x="52" y="72"/>
                    <a:pt x="51" y="73"/>
                    <a:pt x="51" y="74"/>
                  </a:cubicBezTo>
                  <a:cubicBezTo>
                    <a:pt x="51" y="86"/>
                    <a:pt x="51" y="86"/>
                    <a:pt x="51" y="86"/>
                  </a:cubicBezTo>
                  <a:cubicBezTo>
                    <a:pt x="51" y="87"/>
                    <a:pt x="52" y="88"/>
                    <a:pt x="53" y="88"/>
                  </a:cubicBezTo>
                  <a:cubicBezTo>
                    <a:pt x="55" y="88"/>
                    <a:pt x="56" y="87"/>
                    <a:pt x="56" y="86"/>
                  </a:cubicBezTo>
                  <a:cubicBezTo>
                    <a:pt x="56" y="74"/>
                    <a:pt x="56" y="74"/>
                    <a:pt x="56" y="74"/>
                  </a:cubicBezTo>
                  <a:cubicBezTo>
                    <a:pt x="56" y="73"/>
                    <a:pt x="55" y="72"/>
                    <a:pt x="53" y="72"/>
                  </a:cubicBezTo>
                  <a:close/>
                  <a:moveTo>
                    <a:pt x="92" y="95"/>
                  </a:moveTo>
                  <a:cubicBezTo>
                    <a:pt x="82" y="101"/>
                    <a:pt x="82" y="101"/>
                    <a:pt x="82" y="101"/>
                  </a:cubicBezTo>
                  <a:cubicBezTo>
                    <a:pt x="81" y="102"/>
                    <a:pt x="80" y="103"/>
                    <a:pt x="81" y="104"/>
                  </a:cubicBezTo>
                  <a:cubicBezTo>
                    <a:pt x="81" y="105"/>
                    <a:pt x="82" y="106"/>
                    <a:pt x="83" y="106"/>
                  </a:cubicBezTo>
                  <a:cubicBezTo>
                    <a:pt x="84" y="106"/>
                    <a:pt x="84" y="106"/>
                    <a:pt x="84" y="105"/>
                  </a:cubicBezTo>
                  <a:cubicBezTo>
                    <a:pt x="94" y="100"/>
                    <a:pt x="94" y="100"/>
                    <a:pt x="94" y="100"/>
                  </a:cubicBezTo>
                  <a:cubicBezTo>
                    <a:pt x="96" y="99"/>
                    <a:pt x="96" y="97"/>
                    <a:pt x="95" y="96"/>
                  </a:cubicBezTo>
                  <a:cubicBezTo>
                    <a:pt x="95" y="95"/>
                    <a:pt x="93" y="94"/>
                    <a:pt x="92" y="95"/>
                  </a:cubicBezTo>
                  <a:close/>
                  <a:moveTo>
                    <a:pt x="144" y="109"/>
                  </a:moveTo>
                  <a:cubicBezTo>
                    <a:pt x="141" y="109"/>
                    <a:pt x="139" y="110"/>
                    <a:pt x="137" y="112"/>
                  </a:cubicBezTo>
                  <a:cubicBezTo>
                    <a:pt x="119" y="102"/>
                    <a:pt x="119" y="102"/>
                    <a:pt x="119" y="102"/>
                  </a:cubicBezTo>
                  <a:cubicBezTo>
                    <a:pt x="119" y="101"/>
                    <a:pt x="119" y="100"/>
                    <a:pt x="119" y="99"/>
                  </a:cubicBezTo>
                  <a:cubicBezTo>
                    <a:pt x="119" y="95"/>
                    <a:pt x="116" y="91"/>
                    <a:pt x="113" y="90"/>
                  </a:cubicBezTo>
                  <a:cubicBezTo>
                    <a:pt x="113" y="70"/>
                    <a:pt x="113" y="70"/>
                    <a:pt x="113" y="70"/>
                  </a:cubicBezTo>
                  <a:cubicBezTo>
                    <a:pt x="116" y="69"/>
                    <a:pt x="119" y="65"/>
                    <a:pt x="119" y="61"/>
                  </a:cubicBezTo>
                  <a:cubicBezTo>
                    <a:pt x="119" y="60"/>
                    <a:pt x="119" y="59"/>
                    <a:pt x="119" y="58"/>
                  </a:cubicBezTo>
                  <a:cubicBezTo>
                    <a:pt x="137" y="48"/>
                    <a:pt x="137" y="48"/>
                    <a:pt x="137" y="48"/>
                  </a:cubicBezTo>
                  <a:cubicBezTo>
                    <a:pt x="139" y="50"/>
                    <a:pt x="141" y="51"/>
                    <a:pt x="144" y="51"/>
                  </a:cubicBezTo>
                  <a:cubicBezTo>
                    <a:pt x="149" y="51"/>
                    <a:pt x="153" y="46"/>
                    <a:pt x="153" y="41"/>
                  </a:cubicBezTo>
                  <a:cubicBezTo>
                    <a:pt x="153" y="36"/>
                    <a:pt x="149" y="32"/>
                    <a:pt x="144" y="32"/>
                  </a:cubicBezTo>
                  <a:cubicBezTo>
                    <a:pt x="138" y="32"/>
                    <a:pt x="134" y="36"/>
                    <a:pt x="134" y="41"/>
                  </a:cubicBezTo>
                  <a:cubicBezTo>
                    <a:pt x="134" y="42"/>
                    <a:pt x="134" y="43"/>
                    <a:pt x="134" y="44"/>
                  </a:cubicBezTo>
                  <a:cubicBezTo>
                    <a:pt x="116" y="54"/>
                    <a:pt x="116" y="54"/>
                    <a:pt x="116" y="54"/>
                  </a:cubicBezTo>
                  <a:cubicBezTo>
                    <a:pt x="115" y="52"/>
                    <a:pt x="112" y="51"/>
                    <a:pt x="110" y="51"/>
                  </a:cubicBezTo>
                  <a:cubicBezTo>
                    <a:pt x="107" y="51"/>
                    <a:pt x="105" y="52"/>
                    <a:pt x="103" y="54"/>
                  </a:cubicBezTo>
                  <a:cubicBezTo>
                    <a:pt x="86" y="44"/>
                    <a:pt x="86" y="44"/>
                    <a:pt x="86" y="44"/>
                  </a:cubicBezTo>
                  <a:cubicBezTo>
                    <a:pt x="86" y="43"/>
                    <a:pt x="86" y="42"/>
                    <a:pt x="86" y="41"/>
                  </a:cubicBezTo>
                  <a:cubicBezTo>
                    <a:pt x="86" y="37"/>
                    <a:pt x="83" y="33"/>
                    <a:pt x="79" y="32"/>
                  </a:cubicBezTo>
                  <a:cubicBezTo>
                    <a:pt x="79" y="3"/>
                    <a:pt x="79" y="3"/>
                    <a:pt x="79" y="3"/>
                  </a:cubicBezTo>
                  <a:cubicBezTo>
                    <a:pt x="79" y="1"/>
                    <a:pt x="78" y="0"/>
                    <a:pt x="76" y="0"/>
                  </a:cubicBezTo>
                  <a:cubicBezTo>
                    <a:pt x="75" y="0"/>
                    <a:pt x="74" y="1"/>
                    <a:pt x="74" y="3"/>
                  </a:cubicBezTo>
                  <a:cubicBezTo>
                    <a:pt x="74" y="32"/>
                    <a:pt x="74" y="32"/>
                    <a:pt x="74" y="32"/>
                  </a:cubicBezTo>
                  <a:cubicBezTo>
                    <a:pt x="70" y="33"/>
                    <a:pt x="67" y="37"/>
                    <a:pt x="67" y="41"/>
                  </a:cubicBezTo>
                  <a:cubicBezTo>
                    <a:pt x="67" y="42"/>
                    <a:pt x="67" y="43"/>
                    <a:pt x="67" y="44"/>
                  </a:cubicBezTo>
                  <a:cubicBezTo>
                    <a:pt x="49" y="54"/>
                    <a:pt x="49" y="54"/>
                    <a:pt x="49" y="54"/>
                  </a:cubicBezTo>
                  <a:cubicBezTo>
                    <a:pt x="48" y="52"/>
                    <a:pt x="45" y="51"/>
                    <a:pt x="43" y="51"/>
                  </a:cubicBezTo>
                  <a:cubicBezTo>
                    <a:pt x="40" y="51"/>
                    <a:pt x="38" y="52"/>
                    <a:pt x="36" y="54"/>
                  </a:cubicBezTo>
                  <a:cubicBezTo>
                    <a:pt x="18" y="44"/>
                    <a:pt x="18" y="44"/>
                    <a:pt x="18" y="44"/>
                  </a:cubicBezTo>
                  <a:cubicBezTo>
                    <a:pt x="19" y="43"/>
                    <a:pt x="19" y="42"/>
                    <a:pt x="19" y="41"/>
                  </a:cubicBezTo>
                  <a:cubicBezTo>
                    <a:pt x="19" y="36"/>
                    <a:pt x="15" y="32"/>
                    <a:pt x="9" y="32"/>
                  </a:cubicBezTo>
                  <a:cubicBezTo>
                    <a:pt x="4" y="32"/>
                    <a:pt x="0" y="36"/>
                    <a:pt x="0" y="41"/>
                  </a:cubicBezTo>
                  <a:cubicBezTo>
                    <a:pt x="0" y="46"/>
                    <a:pt x="4" y="51"/>
                    <a:pt x="9" y="51"/>
                  </a:cubicBezTo>
                  <a:cubicBezTo>
                    <a:pt x="12" y="51"/>
                    <a:pt x="14" y="50"/>
                    <a:pt x="16" y="48"/>
                  </a:cubicBezTo>
                  <a:cubicBezTo>
                    <a:pt x="34" y="58"/>
                    <a:pt x="34" y="58"/>
                    <a:pt x="34" y="58"/>
                  </a:cubicBezTo>
                  <a:cubicBezTo>
                    <a:pt x="34" y="59"/>
                    <a:pt x="34" y="60"/>
                    <a:pt x="34" y="61"/>
                  </a:cubicBezTo>
                  <a:cubicBezTo>
                    <a:pt x="34" y="65"/>
                    <a:pt x="36" y="69"/>
                    <a:pt x="40" y="70"/>
                  </a:cubicBezTo>
                  <a:cubicBezTo>
                    <a:pt x="40" y="90"/>
                    <a:pt x="40" y="90"/>
                    <a:pt x="40" y="90"/>
                  </a:cubicBezTo>
                  <a:cubicBezTo>
                    <a:pt x="36" y="91"/>
                    <a:pt x="34" y="95"/>
                    <a:pt x="34" y="99"/>
                  </a:cubicBezTo>
                  <a:cubicBezTo>
                    <a:pt x="34" y="100"/>
                    <a:pt x="34" y="101"/>
                    <a:pt x="34" y="102"/>
                  </a:cubicBezTo>
                  <a:cubicBezTo>
                    <a:pt x="16" y="112"/>
                    <a:pt x="16" y="112"/>
                    <a:pt x="16" y="112"/>
                  </a:cubicBezTo>
                  <a:cubicBezTo>
                    <a:pt x="14" y="110"/>
                    <a:pt x="12" y="109"/>
                    <a:pt x="9" y="109"/>
                  </a:cubicBezTo>
                  <a:cubicBezTo>
                    <a:pt x="4" y="109"/>
                    <a:pt x="0" y="114"/>
                    <a:pt x="0" y="119"/>
                  </a:cubicBezTo>
                  <a:cubicBezTo>
                    <a:pt x="0" y="124"/>
                    <a:pt x="4" y="128"/>
                    <a:pt x="9" y="128"/>
                  </a:cubicBezTo>
                  <a:cubicBezTo>
                    <a:pt x="15" y="128"/>
                    <a:pt x="19" y="124"/>
                    <a:pt x="19" y="119"/>
                  </a:cubicBezTo>
                  <a:cubicBezTo>
                    <a:pt x="19" y="118"/>
                    <a:pt x="19" y="117"/>
                    <a:pt x="18" y="116"/>
                  </a:cubicBezTo>
                  <a:cubicBezTo>
                    <a:pt x="36" y="106"/>
                    <a:pt x="36" y="106"/>
                    <a:pt x="36" y="106"/>
                  </a:cubicBezTo>
                  <a:cubicBezTo>
                    <a:pt x="38" y="108"/>
                    <a:pt x="40" y="109"/>
                    <a:pt x="43" y="109"/>
                  </a:cubicBezTo>
                  <a:cubicBezTo>
                    <a:pt x="45" y="109"/>
                    <a:pt x="48" y="108"/>
                    <a:pt x="49" y="106"/>
                  </a:cubicBezTo>
                  <a:cubicBezTo>
                    <a:pt x="67" y="116"/>
                    <a:pt x="67" y="116"/>
                    <a:pt x="67" y="116"/>
                  </a:cubicBezTo>
                  <a:cubicBezTo>
                    <a:pt x="67" y="117"/>
                    <a:pt x="67" y="118"/>
                    <a:pt x="67" y="119"/>
                  </a:cubicBezTo>
                  <a:cubicBezTo>
                    <a:pt x="67" y="123"/>
                    <a:pt x="70" y="127"/>
                    <a:pt x="74" y="128"/>
                  </a:cubicBezTo>
                  <a:cubicBezTo>
                    <a:pt x="74" y="157"/>
                    <a:pt x="74" y="157"/>
                    <a:pt x="74" y="157"/>
                  </a:cubicBezTo>
                  <a:cubicBezTo>
                    <a:pt x="74" y="159"/>
                    <a:pt x="75" y="160"/>
                    <a:pt x="76" y="160"/>
                  </a:cubicBezTo>
                  <a:cubicBezTo>
                    <a:pt x="78" y="160"/>
                    <a:pt x="79" y="159"/>
                    <a:pt x="79" y="157"/>
                  </a:cubicBezTo>
                  <a:cubicBezTo>
                    <a:pt x="79" y="128"/>
                    <a:pt x="79" y="128"/>
                    <a:pt x="79" y="128"/>
                  </a:cubicBezTo>
                  <a:cubicBezTo>
                    <a:pt x="83" y="127"/>
                    <a:pt x="86" y="123"/>
                    <a:pt x="86" y="119"/>
                  </a:cubicBezTo>
                  <a:cubicBezTo>
                    <a:pt x="86" y="118"/>
                    <a:pt x="86" y="117"/>
                    <a:pt x="86" y="116"/>
                  </a:cubicBezTo>
                  <a:cubicBezTo>
                    <a:pt x="103" y="106"/>
                    <a:pt x="103" y="106"/>
                    <a:pt x="103" y="106"/>
                  </a:cubicBezTo>
                  <a:cubicBezTo>
                    <a:pt x="105" y="108"/>
                    <a:pt x="107" y="109"/>
                    <a:pt x="110" y="109"/>
                  </a:cubicBezTo>
                  <a:cubicBezTo>
                    <a:pt x="113" y="109"/>
                    <a:pt x="115" y="108"/>
                    <a:pt x="116" y="106"/>
                  </a:cubicBezTo>
                  <a:cubicBezTo>
                    <a:pt x="134" y="116"/>
                    <a:pt x="134" y="116"/>
                    <a:pt x="134" y="116"/>
                  </a:cubicBezTo>
                  <a:cubicBezTo>
                    <a:pt x="134" y="117"/>
                    <a:pt x="134" y="118"/>
                    <a:pt x="134" y="119"/>
                  </a:cubicBezTo>
                  <a:cubicBezTo>
                    <a:pt x="134" y="124"/>
                    <a:pt x="138" y="128"/>
                    <a:pt x="144" y="128"/>
                  </a:cubicBezTo>
                  <a:cubicBezTo>
                    <a:pt x="149" y="128"/>
                    <a:pt x="153" y="124"/>
                    <a:pt x="153" y="119"/>
                  </a:cubicBezTo>
                  <a:cubicBezTo>
                    <a:pt x="153" y="114"/>
                    <a:pt x="149" y="109"/>
                    <a:pt x="144" y="109"/>
                  </a:cubicBezTo>
                  <a:close/>
                  <a:moveTo>
                    <a:pt x="144" y="37"/>
                  </a:moveTo>
                  <a:cubicBezTo>
                    <a:pt x="146" y="37"/>
                    <a:pt x="148" y="39"/>
                    <a:pt x="148" y="41"/>
                  </a:cubicBezTo>
                  <a:cubicBezTo>
                    <a:pt x="148" y="44"/>
                    <a:pt x="146" y="46"/>
                    <a:pt x="144" y="46"/>
                  </a:cubicBezTo>
                  <a:cubicBezTo>
                    <a:pt x="141" y="46"/>
                    <a:pt x="139" y="44"/>
                    <a:pt x="139" y="41"/>
                  </a:cubicBezTo>
                  <a:cubicBezTo>
                    <a:pt x="139" y="39"/>
                    <a:pt x="141" y="37"/>
                    <a:pt x="144" y="37"/>
                  </a:cubicBezTo>
                  <a:close/>
                  <a:moveTo>
                    <a:pt x="9" y="46"/>
                  </a:moveTo>
                  <a:cubicBezTo>
                    <a:pt x="7" y="46"/>
                    <a:pt x="5" y="44"/>
                    <a:pt x="5" y="41"/>
                  </a:cubicBezTo>
                  <a:cubicBezTo>
                    <a:pt x="5" y="39"/>
                    <a:pt x="7" y="37"/>
                    <a:pt x="9" y="37"/>
                  </a:cubicBezTo>
                  <a:cubicBezTo>
                    <a:pt x="12" y="37"/>
                    <a:pt x="14" y="39"/>
                    <a:pt x="14" y="41"/>
                  </a:cubicBezTo>
                  <a:cubicBezTo>
                    <a:pt x="14" y="44"/>
                    <a:pt x="12" y="46"/>
                    <a:pt x="9" y="46"/>
                  </a:cubicBezTo>
                  <a:close/>
                  <a:moveTo>
                    <a:pt x="9" y="123"/>
                  </a:moveTo>
                  <a:cubicBezTo>
                    <a:pt x="7" y="123"/>
                    <a:pt x="5" y="121"/>
                    <a:pt x="5" y="119"/>
                  </a:cubicBezTo>
                  <a:cubicBezTo>
                    <a:pt x="5" y="116"/>
                    <a:pt x="7" y="114"/>
                    <a:pt x="9" y="114"/>
                  </a:cubicBezTo>
                  <a:cubicBezTo>
                    <a:pt x="12" y="114"/>
                    <a:pt x="14" y="116"/>
                    <a:pt x="14" y="119"/>
                  </a:cubicBezTo>
                  <a:cubicBezTo>
                    <a:pt x="14" y="121"/>
                    <a:pt x="12" y="123"/>
                    <a:pt x="9" y="123"/>
                  </a:cubicBezTo>
                  <a:close/>
                  <a:moveTo>
                    <a:pt x="110" y="56"/>
                  </a:moveTo>
                  <a:cubicBezTo>
                    <a:pt x="112" y="56"/>
                    <a:pt x="114" y="58"/>
                    <a:pt x="114" y="61"/>
                  </a:cubicBezTo>
                  <a:cubicBezTo>
                    <a:pt x="114" y="63"/>
                    <a:pt x="112" y="65"/>
                    <a:pt x="110" y="65"/>
                  </a:cubicBezTo>
                  <a:cubicBezTo>
                    <a:pt x="108" y="65"/>
                    <a:pt x="106" y="63"/>
                    <a:pt x="106" y="61"/>
                  </a:cubicBezTo>
                  <a:cubicBezTo>
                    <a:pt x="106" y="58"/>
                    <a:pt x="108" y="56"/>
                    <a:pt x="110" y="56"/>
                  </a:cubicBezTo>
                  <a:close/>
                  <a:moveTo>
                    <a:pt x="76" y="37"/>
                  </a:moveTo>
                  <a:cubicBezTo>
                    <a:pt x="79" y="37"/>
                    <a:pt x="81" y="39"/>
                    <a:pt x="81" y="41"/>
                  </a:cubicBezTo>
                  <a:cubicBezTo>
                    <a:pt x="81" y="44"/>
                    <a:pt x="79" y="46"/>
                    <a:pt x="76" y="46"/>
                  </a:cubicBezTo>
                  <a:cubicBezTo>
                    <a:pt x="74" y="46"/>
                    <a:pt x="72" y="44"/>
                    <a:pt x="72" y="41"/>
                  </a:cubicBezTo>
                  <a:cubicBezTo>
                    <a:pt x="72" y="39"/>
                    <a:pt x="74" y="37"/>
                    <a:pt x="76" y="37"/>
                  </a:cubicBezTo>
                  <a:close/>
                  <a:moveTo>
                    <a:pt x="39" y="61"/>
                  </a:moveTo>
                  <a:cubicBezTo>
                    <a:pt x="39" y="58"/>
                    <a:pt x="41" y="56"/>
                    <a:pt x="43" y="56"/>
                  </a:cubicBezTo>
                  <a:cubicBezTo>
                    <a:pt x="45" y="56"/>
                    <a:pt x="47" y="58"/>
                    <a:pt x="47" y="61"/>
                  </a:cubicBezTo>
                  <a:cubicBezTo>
                    <a:pt x="47" y="63"/>
                    <a:pt x="45" y="65"/>
                    <a:pt x="43" y="65"/>
                  </a:cubicBezTo>
                  <a:cubicBezTo>
                    <a:pt x="41" y="65"/>
                    <a:pt x="39" y="63"/>
                    <a:pt x="39" y="61"/>
                  </a:cubicBezTo>
                  <a:close/>
                  <a:moveTo>
                    <a:pt x="43" y="104"/>
                  </a:moveTo>
                  <a:cubicBezTo>
                    <a:pt x="41" y="104"/>
                    <a:pt x="39" y="102"/>
                    <a:pt x="39" y="99"/>
                  </a:cubicBezTo>
                  <a:cubicBezTo>
                    <a:pt x="39" y="97"/>
                    <a:pt x="41" y="95"/>
                    <a:pt x="43" y="95"/>
                  </a:cubicBezTo>
                  <a:cubicBezTo>
                    <a:pt x="45" y="95"/>
                    <a:pt x="47" y="97"/>
                    <a:pt x="47" y="99"/>
                  </a:cubicBezTo>
                  <a:cubicBezTo>
                    <a:pt x="47" y="102"/>
                    <a:pt x="45" y="104"/>
                    <a:pt x="43" y="104"/>
                  </a:cubicBezTo>
                  <a:close/>
                  <a:moveTo>
                    <a:pt x="76" y="123"/>
                  </a:moveTo>
                  <a:cubicBezTo>
                    <a:pt x="74" y="123"/>
                    <a:pt x="72" y="121"/>
                    <a:pt x="72" y="119"/>
                  </a:cubicBezTo>
                  <a:cubicBezTo>
                    <a:pt x="72" y="116"/>
                    <a:pt x="74" y="114"/>
                    <a:pt x="76" y="114"/>
                  </a:cubicBezTo>
                  <a:cubicBezTo>
                    <a:pt x="79" y="114"/>
                    <a:pt x="81" y="116"/>
                    <a:pt x="81" y="119"/>
                  </a:cubicBezTo>
                  <a:cubicBezTo>
                    <a:pt x="81" y="121"/>
                    <a:pt x="79" y="123"/>
                    <a:pt x="76" y="123"/>
                  </a:cubicBezTo>
                  <a:close/>
                  <a:moveTo>
                    <a:pt x="101" y="99"/>
                  </a:moveTo>
                  <a:cubicBezTo>
                    <a:pt x="101" y="100"/>
                    <a:pt x="101" y="101"/>
                    <a:pt x="101" y="102"/>
                  </a:cubicBezTo>
                  <a:cubicBezTo>
                    <a:pt x="83" y="112"/>
                    <a:pt x="83" y="112"/>
                    <a:pt x="83" y="112"/>
                  </a:cubicBezTo>
                  <a:cubicBezTo>
                    <a:pt x="81" y="110"/>
                    <a:pt x="79" y="109"/>
                    <a:pt x="76" y="109"/>
                  </a:cubicBezTo>
                  <a:cubicBezTo>
                    <a:pt x="74" y="109"/>
                    <a:pt x="72" y="110"/>
                    <a:pt x="70" y="112"/>
                  </a:cubicBezTo>
                  <a:cubicBezTo>
                    <a:pt x="52" y="102"/>
                    <a:pt x="52" y="102"/>
                    <a:pt x="52" y="102"/>
                  </a:cubicBezTo>
                  <a:cubicBezTo>
                    <a:pt x="52" y="101"/>
                    <a:pt x="52" y="100"/>
                    <a:pt x="52" y="99"/>
                  </a:cubicBezTo>
                  <a:cubicBezTo>
                    <a:pt x="52" y="95"/>
                    <a:pt x="49" y="91"/>
                    <a:pt x="45" y="90"/>
                  </a:cubicBezTo>
                  <a:cubicBezTo>
                    <a:pt x="45" y="70"/>
                    <a:pt x="45" y="70"/>
                    <a:pt x="45" y="70"/>
                  </a:cubicBezTo>
                  <a:cubicBezTo>
                    <a:pt x="49" y="69"/>
                    <a:pt x="52" y="65"/>
                    <a:pt x="52" y="61"/>
                  </a:cubicBezTo>
                  <a:cubicBezTo>
                    <a:pt x="52" y="60"/>
                    <a:pt x="52" y="59"/>
                    <a:pt x="52" y="58"/>
                  </a:cubicBezTo>
                  <a:cubicBezTo>
                    <a:pt x="70" y="48"/>
                    <a:pt x="70" y="48"/>
                    <a:pt x="70" y="48"/>
                  </a:cubicBezTo>
                  <a:cubicBezTo>
                    <a:pt x="72" y="50"/>
                    <a:pt x="74" y="51"/>
                    <a:pt x="76" y="51"/>
                  </a:cubicBezTo>
                  <a:cubicBezTo>
                    <a:pt x="79" y="51"/>
                    <a:pt x="81" y="50"/>
                    <a:pt x="83" y="48"/>
                  </a:cubicBezTo>
                  <a:cubicBezTo>
                    <a:pt x="101" y="58"/>
                    <a:pt x="101" y="58"/>
                    <a:pt x="101" y="58"/>
                  </a:cubicBezTo>
                  <a:cubicBezTo>
                    <a:pt x="101" y="59"/>
                    <a:pt x="101" y="60"/>
                    <a:pt x="101" y="61"/>
                  </a:cubicBezTo>
                  <a:cubicBezTo>
                    <a:pt x="101" y="65"/>
                    <a:pt x="103" y="69"/>
                    <a:pt x="107" y="70"/>
                  </a:cubicBezTo>
                  <a:cubicBezTo>
                    <a:pt x="107" y="90"/>
                    <a:pt x="107" y="90"/>
                    <a:pt x="107" y="90"/>
                  </a:cubicBezTo>
                  <a:cubicBezTo>
                    <a:pt x="103" y="91"/>
                    <a:pt x="101" y="95"/>
                    <a:pt x="101" y="99"/>
                  </a:cubicBezTo>
                  <a:close/>
                  <a:moveTo>
                    <a:pt x="110" y="104"/>
                  </a:moveTo>
                  <a:cubicBezTo>
                    <a:pt x="108" y="104"/>
                    <a:pt x="106" y="102"/>
                    <a:pt x="106" y="99"/>
                  </a:cubicBezTo>
                  <a:cubicBezTo>
                    <a:pt x="106" y="97"/>
                    <a:pt x="108" y="95"/>
                    <a:pt x="110" y="95"/>
                  </a:cubicBezTo>
                  <a:cubicBezTo>
                    <a:pt x="112" y="95"/>
                    <a:pt x="114" y="97"/>
                    <a:pt x="114" y="99"/>
                  </a:cubicBezTo>
                  <a:cubicBezTo>
                    <a:pt x="114" y="102"/>
                    <a:pt x="112" y="104"/>
                    <a:pt x="110" y="104"/>
                  </a:cubicBezTo>
                  <a:close/>
                  <a:moveTo>
                    <a:pt x="144" y="123"/>
                  </a:moveTo>
                  <a:cubicBezTo>
                    <a:pt x="141" y="123"/>
                    <a:pt x="139" y="121"/>
                    <a:pt x="139" y="119"/>
                  </a:cubicBezTo>
                  <a:cubicBezTo>
                    <a:pt x="139" y="116"/>
                    <a:pt x="141" y="114"/>
                    <a:pt x="144" y="114"/>
                  </a:cubicBezTo>
                  <a:cubicBezTo>
                    <a:pt x="146" y="114"/>
                    <a:pt x="148" y="116"/>
                    <a:pt x="148" y="119"/>
                  </a:cubicBezTo>
                  <a:cubicBezTo>
                    <a:pt x="148" y="121"/>
                    <a:pt x="146" y="123"/>
                    <a:pt x="144" y="12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379" name="Freeform 176">
              <a:extLst>
                <a:ext uri="{FF2B5EF4-FFF2-40B4-BE49-F238E27FC236}">
                  <a16:creationId xmlns:a16="http://schemas.microsoft.com/office/drawing/2014/main" id="{28179FAF-C8C8-466D-A48E-CFBF4FCC4C51}"/>
                </a:ext>
              </a:extLst>
            </p:cNvPr>
            <p:cNvSpPr>
              <a:spLocks noEditPoints="1"/>
            </p:cNvSpPr>
            <p:nvPr/>
          </p:nvSpPr>
          <p:spPr bwMode="auto">
            <a:xfrm>
              <a:off x="964485" y="4814511"/>
              <a:ext cx="466758" cy="439621"/>
            </a:xfrm>
            <a:custGeom>
              <a:avLst/>
              <a:gdLst>
                <a:gd name="T0" fmla="*/ 76 w 160"/>
                <a:gd name="T1" fmla="*/ 80 h 149"/>
                <a:gd name="T2" fmla="*/ 58 w 160"/>
                <a:gd name="T3" fmla="*/ 121 h 149"/>
                <a:gd name="T4" fmla="*/ 102 w 160"/>
                <a:gd name="T5" fmla="*/ 116 h 149"/>
                <a:gd name="T6" fmla="*/ 88 w 160"/>
                <a:gd name="T7" fmla="*/ 41 h 149"/>
                <a:gd name="T8" fmla="*/ 81 w 160"/>
                <a:gd name="T9" fmla="*/ 0 h 149"/>
                <a:gd name="T10" fmla="*/ 67 w 160"/>
                <a:gd name="T11" fmla="*/ 34 h 149"/>
                <a:gd name="T12" fmla="*/ 53 w 160"/>
                <a:gd name="T13" fmla="*/ 70 h 149"/>
                <a:gd name="T14" fmla="*/ 58 w 160"/>
                <a:gd name="T15" fmla="*/ 67 h 149"/>
                <a:gd name="T16" fmla="*/ 78 w 160"/>
                <a:gd name="T17" fmla="*/ 53 h 149"/>
                <a:gd name="T18" fmla="*/ 96 w 160"/>
                <a:gd name="T19" fmla="*/ 51 h 149"/>
                <a:gd name="T20" fmla="*/ 72 w 160"/>
                <a:gd name="T21" fmla="*/ 67 h 149"/>
                <a:gd name="T22" fmla="*/ 88 w 160"/>
                <a:gd name="T23" fmla="*/ 72 h 149"/>
                <a:gd name="T24" fmla="*/ 95 w 160"/>
                <a:gd name="T25" fmla="*/ 27 h 149"/>
                <a:gd name="T26" fmla="*/ 66 w 160"/>
                <a:gd name="T27" fmla="*/ 26 h 149"/>
                <a:gd name="T28" fmla="*/ 68 w 160"/>
                <a:gd name="T29" fmla="*/ 18 h 149"/>
                <a:gd name="T30" fmla="*/ 93 w 160"/>
                <a:gd name="T31" fmla="*/ 17 h 149"/>
                <a:gd name="T32" fmla="*/ 86 w 160"/>
                <a:gd name="T33" fmla="*/ 11 h 149"/>
                <a:gd name="T34" fmla="*/ 77 w 160"/>
                <a:gd name="T35" fmla="*/ 45 h 149"/>
                <a:gd name="T36" fmla="*/ 83 w 160"/>
                <a:gd name="T37" fmla="*/ 44 h 149"/>
                <a:gd name="T38" fmla="*/ 71 w 160"/>
                <a:gd name="T39" fmla="*/ 23 h 149"/>
                <a:gd name="T40" fmla="*/ 151 w 160"/>
                <a:gd name="T41" fmla="*/ 124 h 149"/>
                <a:gd name="T42" fmla="*/ 151 w 160"/>
                <a:gd name="T43" fmla="*/ 99 h 149"/>
                <a:gd name="T44" fmla="*/ 116 w 160"/>
                <a:gd name="T45" fmla="*/ 99 h 149"/>
                <a:gd name="T46" fmla="*/ 115 w 160"/>
                <a:gd name="T47" fmla="*/ 124 h 149"/>
                <a:gd name="T48" fmla="*/ 117 w 160"/>
                <a:gd name="T49" fmla="*/ 147 h 149"/>
                <a:gd name="T50" fmla="*/ 117 w 160"/>
                <a:gd name="T51" fmla="*/ 129 h 149"/>
                <a:gd name="T52" fmla="*/ 135 w 160"/>
                <a:gd name="T53" fmla="*/ 130 h 149"/>
                <a:gd name="T54" fmla="*/ 155 w 160"/>
                <a:gd name="T55" fmla="*/ 144 h 149"/>
                <a:gd name="T56" fmla="*/ 123 w 160"/>
                <a:gd name="T57" fmla="*/ 149 h 149"/>
                <a:gd name="T58" fmla="*/ 160 w 160"/>
                <a:gd name="T59" fmla="*/ 138 h 149"/>
                <a:gd name="T60" fmla="*/ 147 w 160"/>
                <a:gd name="T61" fmla="*/ 106 h 149"/>
                <a:gd name="T62" fmla="*/ 119 w 160"/>
                <a:gd name="T63" fmla="*/ 103 h 149"/>
                <a:gd name="T64" fmla="*/ 121 w 160"/>
                <a:gd name="T65" fmla="*/ 96 h 149"/>
                <a:gd name="T66" fmla="*/ 121 w 160"/>
                <a:gd name="T67" fmla="*/ 94 h 149"/>
                <a:gd name="T68" fmla="*/ 145 w 160"/>
                <a:gd name="T69" fmla="*/ 96 h 149"/>
                <a:gd name="T70" fmla="*/ 121 w 160"/>
                <a:gd name="T71" fmla="*/ 96 h 149"/>
                <a:gd name="T72" fmla="*/ 132 w 160"/>
                <a:gd name="T73" fmla="*/ 120 h 149"/>
                <a:gd name="T74" fmla="*/ 132 w 160"/>
                <a:gd name="T75" fmla="*/ 115 h 149"/>
                <a:gd name="T76" fmla="*/ 142 w 160"/>
                <a:gd name="T77" fmla="*/ 100 h 149"/>
                <a:gd name="T78" fmla="*/ 35 w 160"/>
                <a:gd name="T79" fmla="*/ 118 h 149"/>
                <a:gd name="T80" fmla="*/ 28 w 160"/>
                <a:gd name="T81" fmla="*/ 77 h 149"/>
                <a:gd name="T82" fmla="*/ 14 w 160"/>
                <a:gd name="T83" fmla="*/ 111 h 149"/>
                <a:gd name="T84" fmla="*/ 0 w 160"/>
                <a:gd name="T85" fmla="*/ 147 h 149"/>
                <a:gd name="T86" fmla="*/ 5 w 160"/>
                <a:gd name="T87" fmla="*/ 144 h 149"/>
                <a:gd name="T88" fmla="*/ 25 w 160"/>
                <a:gd name="T89" fmla="*/ 130 h 149"/>
                <a:gd name="T90" fmla="*/ 43 w 160"/>
                <a:gd name="T91" fmla="*/ 129 h 149"/>
                <a:gd name="T92" fmla="*/ 19 w 160"/>
                <a:gd name="T93" fmla="*/ 144 h 149"/>
                <a:gd name="T94" fmla="*/ 35 w 160"/>
                <a:gd name="T95" fmla="*/ 149 h 149"/>
                <a:gd name="T96" fmla="*/ 41 w 160"/>
                <a:gd name="T97" fmla="*/ 103 h 149"/>
                <a:gd name="T98" fmla="*/ 13 w 160"/>
                <a:gd name="T99" fmla="*/ 106 h 149"/>
                <a:gd name="T100" fmla="*/ 15 w 160"/>
                <a:gd name="T101" fmla="*/ 96 h 149"/>
                <a:gd name="T102" fmla="*/ 15 w 160"/>
                <a:gd name="T103" fmla="*/ 96 h 149"/>
                <a:gd name="T104" fmla="*/ 28 w 160"/>
                <a:gd name="T105" fmla="*/ 82 h 149"/>
                <a:gd name="T106" fmla="*/ 35 w 160"/>
                <a:gd name="T107" fmla="*/ 90 h 149"/>
                <a:gd name="T108" fmla="*/ 27 w 160"/>
                <a:gd name="T109" fmla="*/ 124 h 149"/>
                <a:gd name="T110" fmla="*/ 30 w 160"/>
                <a:gd name="T111" fmla="*/ 120 h 149"/>
                <a:gd name="T112" fmla="*/ 18 w 160"/>
                <a:gd name="T113" fmla="*/ 101 h 149"/>
                <a:gd name="T114" fmla="*/ 28 w 160"/>
                <a:gd name="T115"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49">
                  <a:moveTo>
                    <a:pt x="102" y="116"/>
                  </a:moveTo>
                  <a:cubicBezTo>
                    <a:pt x="81" y="104"/>
                    <a:pt x="81" y="104"/>
                    <a:pt x="81" y="104"/>
                  </a:cubicBezTo>
                  <a:cubicBezTo>
                    <a:pt x="81" y="80"/>
                    <a:pt x="81" y="80"/>
                    <a:pt x="81" y="80"/>
                  </a:cubicBezTo>
                  <a:cubicBezTo>
                    <a:pt x="81" y="79"/>
                    <a:pt x="80" y="78"/>
                    <a:pt x="79" y="78"/>
                  </a:cubicBezTo>
                  <a:cubicBezTo>
                    <a:pt x="77" y="78"/>
                    <a:pt x="76" y="79"/>
                    <a:pt x="76" y="80"/>
                  </a:cubicBezTo>
                  <a:cubicBezTo>
                    <a:pt x="76" y="104"/>
                    <a:pt x="76" y="104"/>
                    <a:pt x="76" y="104"/>
                  </a:cubicBezTo>
                  <a:cubicBezTo>
                    <a:pt x="55" y="116"/>
                    <a:pt x="55" y="116"/>
                    <a:pt x="55" y="116"/>
                  </a:cubicBezTo>
                  <a:cubicBezTo>
                    <a:pt x="54" y="117"/>
                    <a:pt x="54" y="119"/>
                    <a:pt x="54" y="120"/>
                  </a:cubicBezTo>
                  <a:cubicBezTo>
                    <a:pt x="55" y="121"/>
                    <a:pt x="56" y="121"/>
                    <a:pt x="57" y="121"/>
                  </a:cubicBezTo>
                  <a:cubicBezTo>
                    <a:pt x="57" y="121"/>
                    <a:pt x="57" y="121"/>
                    <a:pt x="58" y="121"/>
                  </a:cubicBezTo>
                  <a:cubicBezTo>
                    <a:pt x="79" y="109"/>
                    <a:pt x="79" y="109"/>
                    <a:pt x="79" y="109"/>
                  </a:cubicBezTo>
                  <a:cubicBezTo>
                    <a:pt x="100" y="121"/>
                    <a:pt x="100" y="121"/>
                    <a:pt x="100" y="121"/>
                  </a:cubicBezTo>
                  <a:cubicBezTo>
                    <a:pt x="100" y="121"/>
                    <a:pt x="100" y="121"/>
                    <a:pt x="101" y="121"/>
                  </a:cubicBezTo>
                  <a:cubicBezTo>
                    <a:pt x="102" y="121"/>
                    <a:pt x="103" y="121"/>
                    <a:pt x="103" y="120"/>
                  </a:cubicBezTo>
                  <a:cubicBezTo>
                    <a:pt x="104" y="119"/>
                    <a:pt x="103" y="117"/>
                    <a:pt x="102" y="116"/>
                  </a:cubicBezTo>
                  <a:close/>
                  <a:moveTo>
                    <a:pt x="107" y="70"/>
                  </a:moveTo>
                  <a:cubicBezTo>
                    <a:pt x="107" y="61"/>
                    <a:pt x="107" y="61"/>
                    <a:pt x="107" y="61"/>
                  </a:cubicBezTo>
                  <a:cubicBezTo>
                    <a:pt x="107" y="50"/>
                    <a:pt x="99" y="47"/>
                    <a:pt x="98" y="47"/>
                  </a:cubicBezTo>
                  <a:cubicBezTo>
                    <a:pt x="88" y="43"/>
                    <a:pt x="88" y="43"/>
                    <a:pt x="88" y="43"/>
                  </a:cubicBezTo>
                  <a:cubicBezTo>
                    <a:pt x="88" y="41"/>
                    <a:pt x="88" y="41"/>
                    <a:pt x="88" y="41"/>
                  </a:cubicBezTo>
                  <a:cubicBezTo>
                    <a:pt x="91" y="40"/>
                    <a:pt x="93" y="37"/>
                    <a:pt x="94" y="34"/>
                  </a:cubicBezTo>
                  <a:cubicBezTo>
                    <a:pt x="97" y="34"/>
                    <a:pt x="100" y="31"/>
                    <a:pt x="100" y="27"/>
                  </a:cubicBezTo>
                  <a:cubicBezTo>
                    <a:pt x="100" y="25"/>
                    <a:pt x="99" y="23"/>
                    <a:pt x="98" y="21"/>
                  </a:cubicBezTo>
                  <a:cubicBezTo>
                    <a:pt x="98" y="17"/>
                    <a:pt x="98" y="17"/>
                    <a:pt x="98" y="17"/>
                  </a:cubicBezTo>
                  <a:cubicBezTo>
                    <a:pt x="98" y="8"/>
                    <a:pt x="90" y="0"/>
                    <a:pt x="81" y="0"/>
                  </a:cubicBezTo>
                  <a:cubicBezTo>
                    <a:pt x="80" y="0"/>
                    <a:pt x="80" y="0"/>
                    <a:pt x="80" y="0"/>
                  </a:cubicBezTo>
                  <a:cubicBezTo>
                    <a:pt x="70" y="0"/>
                    <a:pt x="63" y="8"/>
                    <a:pt x="63" y="17"/>
                  </a:cubicBezTo>
                  <a:cubicBezTo>
                    <a:pt x="63" y="21"/>
                    <a:pt x="63" y="21"/>
                    <a:pt x="63" y="21"/>
                  </a:cubicBezTo>
                  <a:cubicBezTo>
                    <a:pt x="61" y="23"/>
                    <a:pt x="60" y="25"/>
                    <a:pt x="60" y="27"/>
                  </a:cubicBezTo>
                  <a:cubicBezTo>
                    <a:pt x="60" y="31"/>
                    <a:pt x="63" y="34"/>
                    <a:pt x="67" y="34"/>
                  </a:cubicBezTo>
                  <a:cubicBezTo>
                    <a:pt x="68" y="37"/>
                    <a:pt x="70" y="40"/>
                    <a:pt x="72" y="41"/>
                  </a:cubicBezTo>
                  <a:cubicBezTo>
                    <a:pt x="72" y="43"/>
                    <a:pt x="72" y="43"/>
                    <a:pt x="72" y="43"/>
                  </a:cubicBezTo>
                  <a:cubicBezTo>
                    <a:pt x="62" y="47"/>
                    <a:pt x="62" y="47"/>
                    <a:pt x="62" y="47"/>
                  </a:cubicBezTo>
                  <a:cubicBezTo>
                    <a:pt x="61" y="47"/>
                    <a:pt x="53" y="50"/>
                    <a:pt x="53" y="61"/>
                  </a:cubicBezTo>
                  <a:cubicBezTo>
                    <a:pt x="53" y="70"/>
                    <a:pt x="53" y="70"/>
                    <a:pt x="53" y="70"/>
                  </a:cubicBezTo>
                  <a:cubicBezTo>
                    <a:pt x="53" y="71"/>
                    <a:pt x="54" y="72"/>
                    <a:pt x="56" y="72"/>
                  </a:cubicBezTo>
                  <a:cubicBezTo>
                    <a:pt x="62" y="72"/>
                    <a:pt x="62" y="72"/>
                    <a:pt x="62" y="72"/>
                  </a:cubicBezTo>
                  <a:cubicBezTo>
                    <a:pt x="63" y="72"/>
                    <a:pt x="65" y="71"/>
                    <a:pt x="65" y="70"/>
                  </a:cubicBezTo>
                  <a:cubicBezTo>
                    <a:pt x="65" y="68"/>
                    <a:pt x="63" y="67"/>
                    <a:pt x="62" y="67"/>
                  </a:cubicBezTo>
                  <a:cubicBezTo>
                    <a:pt x="58" y="67"/>
                    <a:pt x="58" y="67"/>
                    <a:pt x="58" y="67"/>
                  </a:cubicBezTo>
                  <a:cubicBezTo>
                    <a:pt x="58" y="61"/>
                    <a:pt x="58" y="61"/>
                    <a:pt x="58" y="61"/>
                  </a:cubicBezTo>
                  <a:cubicBezTo>
                    <a:pt x="58" y="54"/>
                    <a:pt x="64" y="52"/>
                    <a:pt x="64" y="51"/>
                  </a:cubicBezTo>
                  <a:cubicBezTo>
                    <a:pt x="64" y="51"/>
                    <a:pt x="64" y="51"/>
                    <a:pt x="64" y="51"/>
                  </a:cubicBezTo>
                  <a:cubicBezTo>
                    <a:pt x="73" y="48"/>
                    <a:pt x="73" y="48"/>
                    <a:pt x="73" y="48"/>
                  </a:cubicBezTo>
                  <a:cubicBezTo>
                    <a:pt x="78" y="53"/>
                    <a:pt x="78" y="53"/>
                    <a:pt x="78" y="53"/>
                  </a:cubicBezTo>
                  <a:cubicBezTo>
                    <a:pt x="79" y="53"/>
                    <a:pt x="79" y="53"/>
                    <a:pt x="80" y="53"/>
                  </a:cubicBezTo>
                  <a:cubicBezTo>
                    <a:pt x="80" y="53"/>
                    <a:pt x="80" y="53"/>
                    <a:pt x="80" y="53"/>
                  </a:cubicBezTo>
                  <a:cubicBezTo>
                    <a:pt x="81" y="53"/>
                    <a:pt x="82" y="53"/>
                    <a:pt x="82" y="53"/>
                  </a:cubicBezTo>
                  <a:cubicBezTo>
                    <a:pt x="87" y="48"/>
                    <a:pt x="87" y="48"/>
                    <a:pt x="87" y="48"/>
                  </a:cubicBezTo>
                  <a:cubicBezTo>
                    <a:pt x="96" y="51"/>
                    <a:pt x="96" y="51"/>
                    <a:pt x="96" y="51"/>
                  </a:cubicBezTo>
                  <a:cubicBezTo>
                    <a:pt x="96" y="51"/>
                    <a:pt x="96" y="51"/>
                    <a:pt x="96" y="51"/>
                  </a:cubicBezTo>
                  <a:cubicBezTo>
                    <a:pt x="97" y="52"/>
                    <a:pt x="102" y="54"/>
                    <a:pt x="102" y="61"/>
                  </a:cubicBezTo>
                  <a:cubicBezTo>
                    <a:pt x="102" y="67"/>
                    <a:pt x="102" y="67"/>
                    <a:pt x="102" y="67"/>
                  </a:cubicBezTo>
                  <a:cubicBezTo>
                    <a:pt x="88" y="67"/>
                    <a:pt x="88" y="67"/>
                    <a:pt x="88" y="67"/>
                  </a:cubicBezTo>
                  <a:cubicBezTo>
                    <a:pt x="72" y="67"/>
                    <a:pt x="72" y="67"/>
                    <a:pt x="72" y="67"/>
                  </a:cubicBezTo>
                  <a:cubicBezTo>
                    <a:pt x="70" y="67"/>
                    <a:pt x="70" y="67"/>
                    <a:pt x="70" y="67"/>
                  </a:cubicBezTo>
                  <a:cubicBezTo>
                    <a:pt x="69" y="67"/>
                    <a:pt x="67" y="68"/>
                    <a:pt x="67" y="70"/>
                  </a:cubicBezTo>
                  <a:cubicBezTo>
                    <a:pt x="67" y="71"/>
                    <a:pt x="69" y="72"/>
                    <a:pt x="70" y="72"/>
                  </a:cubicBezTo>
                  <a:cubicBezTo>
                    <a:pt x="72" y="72"/>
                    <a:pt x="72" y="72"/>
                    <a:pt x="72" y="72"/>
                  </a:cubicBezTo>
                  <a:cubicBezTo>
                    <a:pt x="88" y="72"/>
                    <a:pt x="88" y="72"/>
                    <a:pt x="88" y="72"/>
                  </a:cubicBezTo>
                  <a:cubicBezTo>
                    <a:pt x="105" y="72"/>
                    <a:pt x="105" y="72"/>
                    <a:pt x="105" y="72"/>
                  </a:cubicBezTo>
                  <a:cubicBezTo>
                    <a:pt x="106" y="72"/>
                    <a:pt x="107" y="71"/>
                    <a:pt x="107" y="70"/>
                  </a:cubicBezTo>
                  <a:close/>
                  <a:moveTo>
                    <a:pt x="94" y="25"/>
                  </a:moveTo>
                  <a:cubicBezTo>
                    <a:pt x="95" y="25"/>
                    <a:pt x="95" y="25"/>
                    <a:pt x="95" y="26"/>
                  </a:cubicBezTo>
                  <a:cubicBezTo>
                    <a:pt x="95" y="26"/>
                    <a:pt x="95" y="26"/>
                    <a:pt x="95" y="27"/>
                  </a:cubicBezTo>
                  <a:cubicBezTo>
                    <a:pt x="95" y="28"/>
                    <a:pt x="95" y="28"/>
                    <a:pt x="94" y="29"/>
                  </a:cubicBezTo>
                  <a:lnTo>
                    <a:pt x="94" y="25"/>
                  </a:lnTo>
                  <a:close/>
                  <a:moveTo>
                    <a:pt x="66" y="29"/>
                  </a:moveTo>
                  <a:cubicBezTo>
                    <a:pt x="65" y="28"/>
                    <a:pt x="65" y="28"/>
                    <a:pt x="65" y="27"/>
                  </a:cubicBezTo>
                  <a:cubicBezTo>
                    <a:pt x="65" y="26"/>
                    <a:pt x="65" y="26"/>
                    <a:pt x="66" y="26"/>
                  </a:cubicBezTo>
                  <a:cubicBezTo>
                    <a:pt x="66" y="26"/>
                    <a:pt x="66" y="26"/>
                    <a:pt x="66" y="25"/>
                  </a:cubicBezTo>
                  <a:cubicBezTo>
                    <a:pt x="66" y="29"/>
                    <a:pt x="66" y="29"/>
                    <a:pt x="66" y="29"/>
                  </a:cubicBezTo>
                  <a:close/>
                  <a:moveTo>
                    <a:pt x="68" y="18"/>
                  </a:moveTo>
                  <a:cubicBezTo>
                    <a:pt x="68" y="18"/>
                    <a:pt x="68" y="18"/>
                    <a:pt x="68" y="18"/>
                  </a:cubicBezTo>
                  <a:cubicBezTo>
                    <a:pt x="68" y="18"/>
                    <a:pt x="68" y="18"/>
                    <a:pt x="68" y="18"/>
                  </a:cubicBezTo>
                  <a:cubicBezTo>
                    <a:pt x="68" y="18"/>
                    <a:pt x="68" y="18"/>
                    <a:pt x="68" y="19"/>
                  </a:cubicBezTo>
                  <a:cubicBezTo>
                    <a:pt x="68" y="17"/>
                    <a:pt x="68" y="17"/>
                    <a:pt x="68" y="17"/>
                  </a:cubicBezTo>
                  <a:cubicBezTo>
                    <a:pt x="68" y="10"/>
                    <a:pt x="73" y="5"/>
                    <a:pt x="80" y="5"/>
                  </a:cubicBezTo>
                  <a:cubicBezTo>
                    <a:pt x="81" y="5"/>
                    <a:pt x="81" y="5"/>
                    <a:pt x="81" y="5"/>
                  </a:cubicBezTo>
                  <a:cubicBezTo>
                    <a:pt x="87" y="5"/>
                    <a:pt x="93" y="10"/>
                    <a:pt x="93" y="17"/>
                  </a:cubicBezTo>
                  <a:cubicBezTo>
                    <a:pt x="93" y="19"/>
                    <a:pt x="93" y="19"/>
                    <a:pt x="93" y="19"/>
                  </a:cubicBezTo>
                  <a:cubicBezTo>
                    <a:pt x="93" y="19"/>
                    <a:pt x="93" y="19"/>
                    <a:pt x="93" y="19"/>
                  </a:cubicBezTo>
                  <a:cubicBezTo>
                    <a:pt x="93" y="19"/>
                    <a:pt x="92" y="19"/>
                    <a:pt x="92" y="19"/>
                  </a:cubicBezTo>
                  <a:cubicBezTo>
                    <a:pt x="89" y="18"/>
                    <a:pt x="88" y="13"/>
                    <a:pt x="88" y="13"/>
                  </a:cubicBezTo>
                  <a:cubicBezTo>
                    <a:pt x="88" y="12"/>
                    <a:pt x="87" y="11"/>
                    <a:pt x="86" y="11"/>
                  </a:cubicBezTo>
                  <a:cubicBezTo>
                    <a:pt x="85" y="11"/>
                    <a:pt x="84" y="11"/>
                    <a:pt x="83" y="12"/>
                  </a:cubicBezTo>
                  <a:cubicBezTo>
                    <a:pt x="79" y="18"/>
                    <a:pt x="69" y="18"/>
                    <a:pt x="68" y="18"/>
                  </a:cubicBezTo>
                  <a:close/>
                  <a:moveTo>
                    <a:pt x="83" y="44"/>
                  </a:moveTo>
                  <a:cubicBezTo>
                    <a:pt x="80" y="47"/>
                    <a:pt x="80" y="47"/>
                    <a:pt x="80" y="47"/>
                  </a:cubicBezTo>
                  <a:cubicBezTo>
                    <a:pt x="77" y="45"/>
                    <a:pt x="77" y="45"/>
                    <a:pt x="77" y="45"/>
                  </a:cubicBezTo>
                  <a:cubicBezTo>
                    <a:pt x="77" y="43"/>
                    <a:pt x="77" y="43"/>
                    <a:pt x="77" y="43"/>
                  </a:cubicBezTo>
                  <a:cubicBezTo>
                    <a:pt x="78" y="43"/>
                    <a:pt x="79" y="43"/>
                    <a:pt x="79" y="43"/>
                  </a:cubicBezTo>
                  <a:cubicBezTo>
                    <a:pt x="81" y="43"/>
                    <a:pt x="81" y="43"/>
                    <a:pt x="81" y="43"/>
                  </a:cubicBezTo>
                  <a:cubicBezTo>
                    <a:pt x="82" y="43"/>
                    <a:pt x="82" y="43"/>
                    <a:pt x="83" y="43"/>
                  </a:cubicBezTo>
                  <a:cubicBezTo>
                    <a:pt x="83" y="44"/>
                    <a:pt x="83" y="44"/>
                    <a:pt x="83" y="44"/>
                  </a:cubicBezTo>
                  <a:close/>
                  <a:moveTo>
                    <a:pt x="81" y="38"/>
                  </a:moveTo>
                  <a:cubicBezTo>
                    <a:pt x="79" y="38"/>
                    <a:pt x="79" y="38"/>
                    <a:pt x="79" y="38"/>
                  </a:cubicBezTo>
                  <a:cubicBezTo>
                    <a:pt x="75" y="38"/>
                    <a:pt x="71" y="34"/>
                    <a:pt x="71" y="30"/>
                  </a:cubicBezTo>
                  <a:cubicBezTo>
                    <a:pt x="71" y="23"/>
                    <a:pt x="71" y="23"/>
                    <a:pt x="71" y="23"/>
                  </a:cubicBezTo>
                  <a:cubicBezTo>
                    <a:pt x="71" y="23"/>
                    <a:pt x="71" y="23"/>
                    <a:pt x="71" y="23"/>
                  </a:cubicBezTo>
                  <a:cubicBezTo>
                    <a:pt x="74" y="23"/>
                    <a:pt x="80" y="22"/>
                    <a:pt x="85" y="18"/>
                  </a:cubicBezTo>
                  <a:cubicBezTo>
                    <a:pt x="86" y="20"/>
                    <a:pt x="87" y="22"/>
                    <a:pt x="89" y="23"/>
                  </a:cubicBezTo>
                  <a:cubicBezTo>
                    <a:pt x="89" y="30"/>
                    <a:pt x="89" y="30"/>
                    <a:pt x="89" y="30"/>
                  </a:cubicBezTo>
                  <a:cubicBezTo>
                    <a:pt x="89" y="34"/>
                    <a:pt x="86" y="38"/>
                    <a:pt x="81" y="38"/>
                  </a:cubicBezTo>
                  <a:close/>
                  <a:moveTo>
                    <a:pt x="151" y="124"/>
                  </a:moveTo>
                  <a:cubicBezTo>
                    <a:pt x="141" y="120"/>
                    <a:pt x="141" y="120"/>
                    <a:pt x="141" y="120"/>
                  </a:cubicBezTo>
                  <a:cubicBezTo>
                    <a:pt x="141" y="118"/>
                    <a:pt x="141" y="118"/>
                    <a:pt x="141" y="118"/>
                  </a:cubicBezTo>
                  <a:cubicBezTo>
                    <a:pt x="144" y="117"/>
                    <a:pt x="146" y="114"/>
                    <a:pt x="147" y="111"/>
                  </a:cubicBezTo>
                  <a:cubicBezTo>
                    <a:pt x="150" y="111"/>
                    <a:pt x="153" y="108"/>
                    <a:pt x="153" y="104"/>
                  </a:cubicBezTo>
                  <a:cubicBezTo>
                    <a:pt x="153" y="102"/>
                    <a:pt x="152" y="100"/>
                    <a:pt x="151" y="99"/>
                  </a:cubicBezTo>
                  <a:cubicBezTo>
                    <a:pt x="151" y="94"/>
                    <a:pt x="151" y="94"/>
                    <a:pt x="151" y="94"/>
                  </a:cubicBezTo>
                  <a:cubicBezTo>
                    <a:pt x="151" y="85"/>
                    <a:pt x="143" y="77"/>
                    <a:pt x="134" y="77"/>
                  </a:cubicBezTo>
                  <a:cubicBezTo>
                    <a:pt x="133" y="77"/>
                    <a:pt x="133" y="77"/>
                    <a:pt x="133" y="77"/>
                  </a:cubicBezTo>
                  <a:cubicBezTo>
                    <a:pt x="123" y="77"/>
                    <a:pt x="116" y="85"/>
                    <a:pt x="116" y="94"/>
                  </a:cubicBezTo>
                  <a:cubicBezTo>
                    <a:pt x="116" y="99"/>
                    <a:pt x="116" y="99"/>
                    <a:pt x="116" y="99"/>
                  </a:cubicBezTo>
                  <a:cubicBezTo>
                    <a:pt x="114" y="100"/>
                    <a:pt x="113" y="102"/>
                    <a:pt x="113" y="104"/>
                  </a:cubicBezTo>
                  <a:cubicBezTo>
                    <a:pt x="113" y="108"/>
                    <a:pt x="116" y="111"/>
                    <a:pt x="120" y="111"/>
                  </a:cubicBezTo>
                  <a:cubicBezTo>
                    <a:pt x="121" y="114"/>
                    <a:pt x="123" y="117"/>
                    <a:pt x="125" y="118"/>
                  </a:cubicBezTo>
                  <a:cubicBezTo>
                    <a:pt x="125" y="120"/>
                    <a:pt x="125" y="120"/>
                    <a:pt x="125" y="120"/>
                  </a:cubicBezTo>
                  <a:cubicBezTo>
                    <a:pt x="115" y="124"/>
                    <a:pt x="115" y="124"/>
                    <a:pt x="115" y="124"/>
                  </a:cubicBezTo>
                  <a:cubicBezTo>
                    <a:pt x="114" y="124"/>
                    <a:pt x="106" y="127"/>
                    <a:pt x="106" y="138"/>
                  </a:cubicBezTo>
                  <a:cubicBezTo>
                    <a:pt x="106" y="147"/>
                    <a:pt x="106" y="147"/>
                    <a:pt x="106" y="147"/>
                  </a:cubicBezTo>
                  <a:cubicBezTo>
                    <a:pt x="106" y="148"/>
                    <a:pt x="107" y="149"/>
                    <a:pt x="109" y="149"/>
                  </a:cubicBezTo>
                  <a:cubicBezTo>
                    <a:pt x="115" y="149"/>
                    <a:pt x="115" y="149"/>
                    <a:pt x="115" y="149"/>
                  </a:cubicBezTo>
                  <a:cubicBezTo>
                    <a:pt x="116" y="149"/>
                    <a:pt x="117" y="148"/>
                    <a:pt x="117" y="147"/>
                  </a:cubicBezTo>
                  <a:cubicBezTo>
                    <a:pt x="117" y="145"/>
                    <a:pt x="116" y="144"/>
                    <a:pt x="115" y="144"/>
                  </a:cubicBezTo>
                  <a:cubicBezTo>
                    <a:pt x="111" y="144"/>
                    <a:pt x="111" y="144"/>
                    <a:pt x="111" y="144"/>
                  </a:cubicBezTo>
                  <a:cubicBezTo>
                    <a:pt x="111" y="138"/>
                    <a:pt x="111" y="138"/>
                    <a:pt x="111" y="138"/>
                  </a:cubicBezTo>
                  <a:cubicBezTo>
                    <a:pt x="111" y="131"/>
                    <a:pt x="117" y="129"/>
                    <a:pt x="117" y="129"/>
                  </a:cubicBezTo>
                  <a:cubicBezTo>
                    <a:pt x="117" y="129"/>
                    <a:pt x="117" y="129"/>
                    <a:pt x="117" y="129"/>
                  </a:cubicBezTo>
                  <a:cubicBezTo>
                    <a:pt x="126" y="125"/>
                    <a:pt x="126" y="125"/>
                    <a:pt x="126" y="125"/>
                  </a:cubicBezTo>
                  <a:cubicBezTo>
                    <a:pt x="131" y="130"/>
                    <a:pt x="131" y="130"/>
                    <a:pt x="131" y="130"/>
                  </a:cubicBezTo>
                  <a:cubicBezTo>
                    <a:pt x="132" y="130"/>
                    <a:pt x="132" y="131"/>
                    <a:pt x="133" y="131"/>
                  </a:cubicBezTo>
                  <a:cubicBezTo>
                    <a:pt x="133" y="131"/>
                    <a:pt x="133" y="131"/>
                    <a:pt x="133" y="131"/>
                  </a:cubicBezTo>
                  <a:cubicBezTo>
                    <a:pt x="134" y="131"/>
                    <a:pt x="134" y="130"/>
                    <a:pt x="135" y="130"/>
                  </a:cubicBezTo>
                  <a:cubicBezTo>
                    <a:pt x="140" y="125"/>
                    <a:pt x="140" y="125"/>
                    <a:pt x="140" y="125"/>
                  </a:cubicBezTo>
                  <a:cubicBezTo>
                    <a:pt x="149" y="129"/>
                    <a:pt x="149" y="129"/>
                    <a:pt x="149" y="129"/>
                  </a:cubicBezTo>
                  <a:cubicBezTo>
                    <a:pt x="149" y="129"/>
                    <a:pt x="149" y="129"/>
                    <a:pt x="149" y="129"/>
                  </a:cubicBezTo>
                  <a:cubicBezTo>
                    <a:pt x="149" y="129"/>
                    <a:pt x="155" y="131"/>
                    <a:pt x="155" y="138"/>
                  </a:cubicBezTo>
                  <a:cubicBezTo>
                    <a:pt x="155" y="144"/>
                    <a:pt x="155" y="144"/>
                    <a:pt x="155" y="144"/>
                  </a:cubicBezTo>
                  <a:cubicBezTo>
                    <a:pt x="141" y="144"/>
                    <a:pt x="141" y="144"/>
                    <a:pt x="141" y="144"/>
                  </a:cubicBezTo>
                  <a:cubicBezTo>
                    <a:pt x="125" y="144"/>
                    <a:pt x="125" y="144"/>
                    <a:pt x="125" y="144"/>
                  </a:cubicBezTo>
                  <a:cubicBezTo>
                    <a:pt x="123" y="144"/>
                    <a:pt x="123" y="144"/>
                    <a:pt x="123" y="144"/>
                  </a:cubicBezTo>
                  <a:cubicBezTo>
                    <a:pt x="122" y="144"/>
                    <a:pt x="120" y="145"/>
                    <a:pt x="120" y="147"/>
                  </a:cubicBezTo>
                  <a:cubicBezTo>
                    <a:pt x="120" y="148"/>
                    <a:pt x="122" y="149"/>
                    <a:pt x="123" y="149"/>
                  </a:cubicBezTo>
                  <a:cubicBezTo>
                    <a:pt x="125" y="149"/>
                    <a:pt x="125" y="149"/>
                    <a:pt x="125" y="149"/>
                  </a:cubicBezTo>
                  <a:cubicBezTo>
                    <a:pt x="141" y="149"/>
                    <a:pt x="141" y="149"/>
                    <a:pt x="141" y="149"/>
                  </a:cubicBezTo>
                  <a:cubicBezTo>
                    <a:pt x="157" y="149"/>
                    <a:pt x="157" y="149"/>
                    <a:pt x="157" y="149"/>
                  </a:cubicBezTo>
                  <a:cubicBezTo>
                    <a:pt x="159" y="149"/>
                    <a:pt x="160" y="148"/>
                    <a:pt x="160" y="147"/>
                  </a:cubicBezTo>
                  <a:cubicBezTo>
                    <a:pt x="160" y="138"/>
                    <a:pt x="160" y="138"/>
                    <a:pt x="160" y="138"/>
                  </a:cubicBezTo>
                  <a:cubicBezTo>
                    <a:pt x="160" y="128"/>
                    <a:pt x="152" y="124"/>
                    <a:pt x="151" y="124"/>
                  </a:cubicBezTo>
                  <a:close/>
                  <a:moveTo>
                    <a:pt x="147" y="103"/>
                  </a:moveTo>
                  <a:cubicBezTo>
                    <a:pt x="147" y="103"/>
                    <a:pt x="148" y="103"/>
                    <a:pt x="148" y="103"/>
                  </a:cubicBezTo>
                  <a:cubicBezTo>
                    <a:pt x="148" y="103"/>
                    <a:pt x="148" y="104"/>
                    <a:pt x="148" y="104"/>
                  </a:cubicBezTo>
                  <a:cubicBezTo>
                    <a:pt x="148" y="105"/>
                    <a:pt x="148" y="105"/>
                    <a:pt x="147" y="106"/>
                  </a:cubicBezTo>
                  <a:lnTo>
                    <a:pt x="147" y="103"/>
                  </a:lnTo>
                  <a:close/>
                  <a:moveTo>
                    <a:pt x="119" y="106"/>
                  </a:moveTo>
                  <a:cubicBezTo>
                    <a:pt x="118" y="105"/>
                    <a:pt x="118" y="105"/>
                    <a:pt x="118" y="104"/>
                  </a:cubicBezTo>
                  <a:cubicBezTo>
                    <a:pt x="118" y="104"/>
                    <a:pt x="118" y="103"/>
                    <a:pt x="118" y="103"/>
                  </a:cubicBezTo>
                  <a:cubicBezTo>
                    <a:pt x="119" y="103"/>
                    <a:pt x="119" y="103"/>
                    <a:pt x="119" y="103"/>
                  </a:cubicBezTo>
                  <a:cubicBezTo>
                    <a:pt x="119" y="106"/>
                    <a:pt x="119" y="106"/>
                    <a:pt x="119" y="106"/>
                  </a:cubicBezTo>
                  <a:close/>
                  <a:moveTo>
                    <a:pt x="121" y="96"/>
                  </a:moveTo>
                  <a:cubicBezTo>
                    <a:pt x="121" y="96"/>
                    <a:pt x="121" y="96"/>
                    <a:pt x="121" y="96"/>
                  </a:cubicBezTo>
                  <a:cubicBezTo>
                    <a:pt x="121" y="96"/>
                    <a:pt x="121" y="96"/>
                    <a:pt x="121" y="96"/>
                  </a:cubicBezTo>
                  <a:cubicBezTo>
                    <a:pt x="121" y="96"/>
                    <a:pt x="121" y="96"/>
                    <a:pt x="121" y="96"/>
                  </a:cubicBezTo>
                  <a:cubicBezTo>
                    <a:pt x="121" y="96"/>
                    <a:pt x="121" y="96"/>
                    <a:pt x="121" y="96"/>
                  </a:cubicBezTo>
                  <a:cubicBezTo>
                    <a:pt x="121" y="96"/>
                    <a:pt x="121" y="96"/>
                    <a:pt x="121" y="96"/>
                  </a:cubicBezTo>
                  <a:cubicBezTo>
                    <a:pt x="121" y="96"/>
                    <a:pt x="121" y="96"/>
                    <a:pt x="121" y="96"/>
                  </a:cubicBezTo>
                  <a:cubicBezTo>
                    <a:pt x="121" y="96"/>
                    <a:pt x="121" y="96"/>
                    <a:pt x="121" y="96"/>
                  </a:cubicBezTo>
                  <a:cubicBezTo>
                    <a:pt x="121" y="94"/>
                    <a:pt x="121" y="94"/>
                    <a:pt x="121" y="94"/>
                  </a:cubicBezTo>
                  <a:cubicBezTo>
                    <a:pt x="121" y="88"/>
                    <a:pt x="126" y="82"/>
                    <a:pt x="133" y="82"/>
                  </a:cubicBezTo>
                  <a:cubicBezTo>
                    <a:pt x="134" y="82"/>
                    <a:pt x="134" y="82"/>
                    <a:pt x="134" y="82"/>
                  </a:cubicBezTo>
                  <a:cubicBezTo>
                    <a:pt x="140" y="82"/>
                    <a:pt x="146" y="88"/>
                    <a:pt x="146" y="94"/>
                  </a:cubicBezTo>
                  <a:cubicBezTo>
                    <a:pt x="146" y="96"/>
                    <a:pt x="146" y="96"/>
                    <a:pt x="146" y="96"/>
                  </a:cubicBezTo>
                  <a:cubicBezTo>
                    <a:pt x="146" y="96"/>
                    <a:pt x="146" y="96"/>
                    <a:pt x="145" y="96"/>
                  </a:cubicBezTo>
                  <a:cubicBezTo>
                    <a:pt x="145" y="96"/>
                    <a:pt x="145" y="96"/>
                    <a:pt x="145" y="96"/>
                  </a:cubicBezTo>
                  <a:cubicBezTo>
                    <a:pt x="142" y="95"/>
                    <a:pt x="141" y="90"/>
                    <a:pt x="141" y="90"/>
                  </a:cubicBezTo>
                  <a:cubicBezTo>
                    <a:pt x="141" y="89"/>
                    <a:pt x="140" y="88"/>
                    <a:pt x="139" y="88"/>
                  </a:cubicBezTo>
                  <a:cubicBezTo>
                    <a:pt x="138" y="88"/>
                    <a:pt x="137" y="88"/>
                    <a:pt x="136" y="89"/>
                  </a:cubicBezTo>
                  <a:cubicBezTo>
                    <a:pt x="132" y="96"/>
                    <a:pt x="122" y="96"/>
                    <a:pt x="121" y="96"/>
                  </a:cubicBezTo>
                  <a:close/>
                  <a:moveTo>
                    <a:pt x="136" y="122"/>
                  </a:moveTo>
                  <a:cubicBezTo>
                    <a:pt x="133" y="124"/>
                    <a:pt x="133" y="124"/>
                    <a:pt x="133" y="124"/>
                  </a:cubicBezTo>
                  <a:cubicBezTo>
                    <a:pt x="130" y="122"/>
                    <a:pt x="130" y="122"/>
                    <a:pt x="130" y="122"/>
                  </a:cubicBezTo>
                  <a:cubicBezTo>
                    <a:pt x="130" y="120"/>
                    <a:pt x="130" y="120"/>
                    <a:pt x="130" y="120"/>
                  </a:cubicBezTo>
                  <a:cubicBezTo>
                    <a:pt x="131" y="120"/>
                    <a:pt x="131" y="120"/>
                    <a:pt x="132" y="120"/>
                  </a:cubicBezTo>
                  <a:cubicBezTo>
                    <a:pt x="134" y="120"/>
                    <a:pt x="134" y="120"/>
                    <a:pt x="134" y="120"/>
                  </a:cubicBezTo>
                  <a:cubicBezTo>
                    <a:pt x="135" y="120"/>
                    <a:pt x="135" y="120"/>
                    <a:pt x="136" y="120"/>
                  </a:cubicBezTo>
                  <a:cubicBezTo>
                    <a:pt x="136" y="122"/>
                    <a:pt x="136" y="122"/>
                    <a:pt x="136" y="122"/>
                  </a:cubicBezTo>
                  <a:close/>
                  <a:moveTo>
                    <a:pt x="134" y="115"/>
                  </a:moveTo>
                  <a:cubicBezTo>
                    <a:pt x="132" y="115"/>
                    <a:pt x="132" y="115"/>
                    <a:pt x="132" y="115"/>
                  </a:cubicBezTo>
                  <a:cubicBezTo>
                    <a:pt x="128" y="115"/>
                    <a:pt x="124" y="112"/>
                    <a:pt x="124" y="107"/>
                  </a:cubicBezTo>
                  <a:cubicBezTo>
                    <a:pt x="124" y="101"/>
                    <a:pt x="124" y="101"/>
                    <a:pt x="124" y="101"/>
                  </a:cubicBezTo>
                  <a:cubicBezTo>
                    <a:pt x="124" y="101"/>
                    <a:pt x="124" y="101"/>
                    <a:pt x="124" y="101"/>
                  </a:cubicBezTo>
                  <a:cubicBezTo>
                    <a:pt x="127" y="100"/>
                    <a:pt x="133" y="99"/>
                    <a:pt x="137" y="95"/>
                  </a:cubicBezTo>
                  <a:cubicBezTo>
                    <a:pt x="138" y="97"/>
                    <a:pt x="140" y="99"/>
                    <a:pt x="142" y="100"/>
                  </a:cubicBezTo>
                  <a:cubicBezTo>
                    <a:pt x="142" y="107"/>
                    <a:pt x="142" y="107"/>
                    <a:pt x="142" y="107"/>
                  </a:cubicBezTo>
                  <a:cubicBezTo>
                    <a:pt x="142" y="112"/>
                    <a:pt x="139" y="115"/>
                    <a:pt x="134" y="115"/>
                  </a:cubicBezTo>
                  <a:close/>
                  <a:moveTo>
                    <a:pt x="45" y="124"/>
                  </a:moveTo>
                  <a:cubicBezTo>
                    <a:pt x="35" y="120"/>
                    <a:pt x="35" y="120"/>
                    <a:pt x="35" y="120"/>
                  </a:cubicBezTo>
                  <a:cubicBezTo>
                    <a:pt x="35" y="118"/>
                    <a:pt x="35" y="118"/>
                    <a:pt x="35" y="118"/>
                  </a:cubicBezTo>
                  <a:cubicBezTo>
                    <a:pt x="38" y="117"/>
                    <a:pt x="40" y="114"/>
                    <a:pt x="41" y="111"/>
                  </a:cubicBezTo>
                  <a:cubicBezTo>
                    <a:pt x="44" y="111"/>
                    <a:pt x="47" y="108"/>
                    <a:pt x="47" y="104"/>
                  </a:cubicBezTo>
                  <a:cubicBezTo>
                    <a:pt x="47" y="102"/>
                    <a:pt x="46" y="100"/>
                    <a:pt x="45" y="99"/>
                  </a:cubicBezTo>
                  <a:cubicBezTo>
                    <a:pt x="45" y="94"/>
                    <a:pt x="45" y="94"/>
                    <a:pt x="45" y="94"/>
                  </a:cubicBezTo>
                  <a:cubicBezTo>
                    <a:pt x="45" y="85"/>
                    <a:pt x="37" y="77"/>
                    <a:pt x="28" y="77"/>
                  </a:cubicBezTo>
                  <a:cubicBezTo>
                    <a:pt x="27" y="77"/>
                    <a:pt x="27" y="77"/>
                    <a:pt x="27" y="77"/>
                  </a:cubicBezTo>
                  <a:cubicBezTo>
                    <a:pt x="17" y="77"/>
                    <a:pt x="10" y="85"/>
                    <a:pt x="10" y="94"/>
                  </a:cubicBezTo>
                  <a:cubicBezTo>
                    <a:pt x="10" y="99"/>
                    <a:pt x="10" y="99"/>
                    <a:pt x="10" y="99"/>
                  </a:cubicBezTo>
                  <a:cubicBezTo>
                    <a:pt x="8" y="100"/>
                    <a:pt x="7" y="102"/>
                    <a:pt x="7" y="104"/>
                  </a:cubicBezTo>
                  <a:cubicBezTo>
                    <a:pt x="7" y="108"/>
                    <a:pt x="10" y="111"/>
                    <a:pt x="14" y="111"/>
                  </a:cubicBezTo>
                  <a:cubicBezTo>
                    <a:pt x="15" y="114"/>
                    <a:pt x="17" y="117"/>
                    <a:pt x="19" y="118"/>
                  </a:cubicBezTo>
                  <a:cubicBezTo>
                    <a:pt x="19" y="120"/>
                    <a:pt x="19" y="120"/>
                    <a:pt x="19" y="120"/>
                  </a:cubicBezTo>
                  <a:cubicBezTo>
                    <a:pt x="9" y="124"/>
                    <a:pt x="9" y="124"/>
                    <a:pt x="9" y="124"/>
                  </a:cubicBezTo>
                  <a:cubicBezTo>
                    <a:pt x="8" y="124"/>
                    <a:pt x="0" y="127"/>
                    <a:pt x="0" y="138"/>
                  </a:cubicBezTo>
                  <a:cubicBezTo>
                    <a:pt x="0" y="147"/>
                    <a:pt x="0" y="147"/>
                    <a:pt x="0" y="147"/>
                  </a:cubicBezTo>
                  <a:cubicBezTo>
                    <a:pt x="0" y="148"/>
                    <a:pt x="1" y="149"/>
                    <a:pt x="3" y="149"/>
                  </a:cubicBezTo>
                  <a:cubicBezTo>
                    <a:pt x="9" y="149"/>
                    <a:pt x="9" y="149"/>
                    <a:pt x="9" y="149"/>
                  </a:cubicBezTo>
                  <a:cubicBezTo>
                    <a:pt x="10" y="149"/>
                    <a:pt x="11" y="148"/>
                    <a:pt x="11" y="147"/>
                  </a:cubicBezTo>
                  <a:cubicBezTo>
                    <a:pt x="11" y="145"/>
                    <a:pt x="10" y="144"/>
                    <a:pt x="9" y="144"/>
                  </a:cubicBezTo>
                  <a:cubicBezTo>
                    <a:pt x="5" y="144"/>
                    <a:pt x="5" y="144"/>
                    <a:pt x="5" y="144"/>
                  </a:cubicBezTo>
                  <a:cubicBezTo>
                    <a:pt x="5" y="138"/>
                    <a:pt x="5" y="138"/>
                    <a:pt x="5" y="138"/>
                  </a:cubicBezTo>
                  <a:cubicBezTo>
                    <a:pt x="5" y="131"/>
                    <a:pt x="11" y="129"/>
                    <a:pt x="11" y="129"/>
                  </a:cubicBezTo>
                  <a:cubicBezTo>
                    <a:pt x="11" y="129"/>
                    <a:pt x="11" y="129"/>
                    <a:pt x="11" y="129"/>
                  </a:cubicBezTo>
                  <a:cubicBezTo>
                    <a:pt x="20" y="125"/>
                    <a:pt x="20" y="125"/>
                    <a:pt x="20" y="125"/>
                  </a:cubicBezTo>
                  <a:cubicBezTo>
                    <a:pt x="25" y="130"/>
                    <a:pt x="25" y="130"/>
                    <a:pt x="25" y="130"/>
                  </a:cubicBezTo>
                  <a:cubicBezTo>
                    <a:pt x="26" y="130"/>
                    <a:pt x="26" y="131"/>
                    <a:pt x="27" y="131"/>
                  </a:cubicBezTo>
                  <a:cubicBezTo>
                    <a:pt x="27" y="131"/>
                    <a:pt x="27" y="131"/>
                    <a:pt x="27" y="131"/>
                  </a:cubicBezTo>
                  <a:cubicBezTo>
                    <a:pt x="28" y="131"/>
                    <a:pt x="28" y="130"/>
                    <a:pt x="29" y="130"/>
                  </a:cubicBezTo>
                  <a:cubicBezTo>
                    <a:pt x="34" y="125"/>
                    <a:pt x="34" y="125"/>
                    <a:pt x="34" y="125"/>
                  </a:cubicBezTo>
                  <a:cubicBezTo>
                    <a:pt x="43" y="129"/>
                    <a:pt x="43" y="129"/>
                    <a:pt x="43" y="129"/>
                  </a:cubicBezTo>
                  <a:cubicBezTo>
                    <a:pt x="43" y="129"/>
                    <a:pt x="43" y="129"/>
                    <a:pt x="43" y="129"/>
                  </a:cubicBezTo>
                  <a:cubicBezTo>
                    <a:pt x="43" y="129"/>
                    <a:pt x="49" y="131"/>
                    <a:pt x="49" y="138"/>
                  </a:cubicBezTo>
                  <a:cubicBezTo>
                    <a:pt x="49" y="144"/>
                    <a:pt x="49" y="144"/>
                    <a:pt x="49" y="144"/>
                  </a:cubicBezTo>
                  <a:cubicBezTo>
                    <a:pt x="35" y="144"/>
                    <a:pt x="35" y="144"/>
                    <a:pt x="35" y="144"/>
                  </a:cubicBezTo>
                  <a:cubicBezTo>
                    <a:pt x="19" y="144"/>
                    <a:pt x="19" y="144"/>
                    <a:pt x="19" y="144"/>
                  </a:cubicBezTo>
                  <a:cubicBezTo>
                    <a:pt x="17" y="144"/>
                    <a:pt x="17" y="144"/>
                    <a:pt x="17" y="144"/>
                  </a:cubicBezTo>
                  <a:cubicBezTo>
                    <a:pt x="16" y="144"/>
                    <a:pt x="14" y="145"/>
                    <a:pt x="14" y="147"/>
                  </a:cubicBezTo>
                  <a:cubicBezTo>
                    <a:pt x="14" y="148"/>
                    <a:pt x="16" y="149"/>
                    <a:pt x="17" y="149"/>
                  </a:cubicBezTo>
                  <a:cubicBezTo>
                    <a:pt x="19" y="149"/>
                    <a:pt x="19" y="149"/>
                    <a:pt x="19" y="149"/>
                  </a:cubicBezTo>
                  <a:cubicBezTo>
                    <a:pt x="35" y="149"/>
                    <a:pt x="35" y="149"/>
                    <a:pt x="35" y="149"/>
                  </a:cubicBezTo>
                  <a:cubicBezTo>
                    <a:pt x="51" y="149"/>
                    <a:pt x="51" y="149"/>
                    <a:pt x="51" y="149"/>
                  </a:cubicBezTo>
                  <a:cubicBezTo>
                    <a:pt x="53" y="149"/>
                    <a:pt x="54" y="148"/>
                    <a:pt x="54" y="147"/>
                  </a:cubicBezTo>
                  <a:cubicBezTo>
                    <a:pt x="54" y="138"/>
                    <a:pt x="54" y="138"/>
                    <a:pt x="54" y="138"/>
                  </a:cubicBezTo>
                  <a:cubicBezTo>
                    <a:pt x="54" y="128"/>
                    <a:pt x="46" y="124"/>
                    <a:pt x="45" y="124"/>
                  </a:cubicBezTo>
                  <a:close/>
                  <a:moveTo>
                    <a:pt x="41" y="103"/>
                  </a:moveTo>
                  <a:cubicBezTo>
                    <a:pt x="41" y="103"/>
                    <a:pt x="42" y="103"/>
                    <a:pt x="42" y="103"/>
                  </a:cubicBezTo>
                  <a:cubicBezTo>
                    <a:pt x="42" y="103"/>
                    <a:pt x="42" y="104"/>
                    <a:pt x="42" y="104"/>
                  </a:cubicBezTo>
                  <a:cubicBezTo>
                    <a:pt x="42" y="105"/>
                    <a:pt x="42" y="105"/>
                    <a:pt x="41" y="106"/>
                  </a:cubicBezTo>
                  <a:lnTo>
                    <a:pt x="41" y="103"/>
                  </a:lnTo>
                  <a:close/>
                  <a:moveTo>
                    <a:pt x="13" y="106"/>
                  </a:moveTo>
                  <a:cubicBezTo>
                    <a:pt x="12" y="105"/>
                    <a:pt x="12" y="105"/>
                    <a:pt x="12" y="104"/>
                  </a:cubicBezTo>
                  <a:cubicBezTo>
                    <a:pt x="12" y="104"/>
                    <a:pt x="12" y="103"/>
                    <a:pt x="12" y="103"/>
                  </a:cubicBezTo>
                  <a:cubicBezTo>
                    <a:pt x="13" y="103"/>
                    <a:pt x="13" y="103"/>
                    <a:pt x="13" y="103"/>
                  </a:cubicBezTo>
                  <a:cubicBezTo>
                    <a:pt x="13" y="106"/>
                    <a:pt x="13" y="106"/>
                    <a:pt x="13" y="106"/>
                  </a:cubicBezTo>
                  <a:close/>
                  <a:moveTo>
                    <a:pt x="15" y="96"/>
                  </a:move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5" y="94"/>
                    <a:pt x="15" y="94"/>
                    <a:pt x="15" y="94"/>
                  </a:cubicBezTo>
                  <a:cubicBezTo>
                    <a:pt x="15" y="88"/>
                    <a:pt x="20" y="82"/>
                    <a:pt x="27" y="82"/>
                  </a:cubicBezTo>
                  <a:cubicBezTo>
                    <a:pt x="28" y="82"/>
                    <a:pt x="28" y="82"/>
                    <a:pt x="28" y="82"/>
                  </a:cubicBezTo>
                  <a:cubicBezTo>
                    <a:pt x="34" y="82"/>
                    <a:pt x="40" y="88"/>
                    <a:pt x="40" y="94"/>
                  </a:cubicBezTo>
                  <a:cubicBezTo>
                    <a:pt x="40" y="96"/>
                    <a:pt x="40" y="96"/>
                    <a:pt x="40" y="96"/>
                  </a:cubicBezTo>
                  <a:cubicBezTo>
                    <a:pt x="40" y="96"/>
                    <a:pt x="40" y="96"/>
                    <a:pt x="39" y="96"/>
                  </a:cubicBezTo>
                  <a:cubicBezTo>
                    <a:pt x="39" y="96"/>
                    <a:pt x="39" y="96"/>
                    <a:pt x="39" y="96"/>
                  </a:cubicBezTo>
                  <a:cubicBezTo>
                    <a:pt x="36" y="95"/>
                    <a:pt x="35" y="90"/>
                    <a:pt x="35" y="90"/>
                  </a:cubicBezTo>
                  <a:cubicBezTo>
                    <a:pt x="35" y="89"/>
                    <a:pt x="34" y="88"/>
                    <a:pt x="33" y="88"/>
                  </a:cubicBezTo>
                  <a:cubicBezTo>
                    <a:pt x="32" y="88"/>
                    <a:pt x="31" y="88"/>
                    <a:pt x="30" y="89"/>
                  </a:cubicBezTo>
                  <a:cubicBezTo>
                    <a:pt x="26" y="96"/>
                    <a:pt x="16" y="96"/>
                    <a:pt x="15" y="96"/>
                  </a:cubicBezTo>
                  <a:close/>
                  <a:moveTo>
                    <a:pt x="30" y="122"/>
                  </a:moveTo>
                  <a:cubicBezTo>
                    <a:pt x="27" y="124"/>
                    <a:pt x="27" y="124"/>
                    <a:pt x="27" y="124"/>
                  </a:cubicBezTo>
                  <a:cubicBezTo>
                    <a:pt x="24" y="122"/>
                    <a:pt x="24" y="122"/>
                    <a:pt x="24" y="122"/>
                  </a:cubicBezTo>
                  <a:cubicBezTo>
                    <a:pt x="24" y="120"/>
                    <a:pt x="24" y="120"/>
                    <a:pt x="24" y="120"/>
                  </a:cubicBezTo>
                  <a:cubicBezTo>
                    <a:pt x="25" y="120"/>
                    <a:pt x="25" y="120"/>
                    <a:pt x="26" y="120"/>
                  </a:cubicBezTo>
                  <a:cubicBezTo>
                    <a:pt x="28" y="120"/>
                    <a:pt x="28" y="120"/>
                    <a:pt x="28" y="120"/>
                  </a:cubicBezTo>
                  <a:cubicBezTo>
                    <a:pt x="29" y="120"/>
                    <a:pt x="29" y="120"/>
                    <a:pt x="30" y="120"/>
                  </a:cubicBezTo>
                  <a:cubicBezTo>
                    <a:pt x="30" y="122"/>
                    <a:pt x="30" y="122"/>
                    <a:pt x="30" y="122"/>
                  </a:cubicBezTo>
                  <a:close/>
                  <a:moveTo>
                    <a:pt x="28" y="115"/>
                  </a:moveTo>
                  <a:cubicBezTo>
                    <a:pt x="26" y="115"/>
                    <a:pt x="26" y="115"/>
                    <a:pt x="26" y="115"/>
                  </a:cubicBezTo>
                  <a:cubicBezTo>
                    <a:pt x="22" y="115"/>
                    <a:pt x="18" y="112"/>
                    <a:pt x="18" y="107"/>
                  </a:cubicBezTo>
                  <a:cubicBezTo>
                    <a:pt x="18" y="101"/>
                    <a:pt x="18" y="101"/>
                    <a:pt x="18" y="101"/>
                  </a:cubicBezTo>
                  <a:cubicBezTo>
                    <a:pt x="18" y="101"/>
                    <a:pt x="18" y="101"/>
                    <a:pt x="18" y="101"/>
                  </a:cubicBezTo>
                  <a:cubicBezTo>
                    <a:pt x="21" y="100"/>
                    <a:pt x="27" y="99"/>
                    <a:pt x="31" y="95"/>
                  </a:cubicBezTo>
                  <a:cubicBezTo>
                    <a:pt x="32" y="97"/>
                    <a:pt x="34" y="99"/>
                    <a:pt x="36" y="100"/>
                  </a:cubicBezTo>
                  <a:cubicBezTo>
                    <a:pt x="36" y="107"/>
                    <a:pt x="36" y="107"/>
                    <a:pt x="36" y="107"/>
                  </a:cubicBezTo>
                  <a:cubicBezTo>
                    <a:pt x="36" y="112"/>
                    <a:pt x="33" y="115"/>
                    <a:pt x="28" y="11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217">
              <a:extLst>
                <a:ext uri="{FF2B5EF4-FFF2-40B4-BE49-F238E27FC236}">
                  <a16:creationId xmlns:a16="http://schemas.microsoft.com/office/drawing/2014/main" id="{463EB1FC-464A-4D62-8EB8-0FC695749277}"/>
                </a:ext>
              </a:extLst>
            </p:cNvPr>
            <p:cNvSpPr>
              <a:spLocks noEditPoints="1"/>
            </p:cNvSpPr>
            <p:nvPr/>
          </p:nvSpPr>
          <p:spPr bwMode="auto">
            <a:xfrm>
              <a:off x="1624174" y="5260804"/>
              <a:ext cx="396931" cy="418648"/>
            </a:xfrm>
            <a:custGeom>
              <a:avLst/>
              <a:gdLst>
                <a:gd name="T0" fmla="*/ 93 w 153"/>
                <a:gd name="T1" fmla="*/ 65 h 160"/>
                <a:gd name="T2" fmla="*/ 84 w 153"/>
                <a:gd name="T3" fmla="*/ 55 h 160"/>
                <a:gd name="T4" fmla="*/ 53 w 153"/>
                <a:gd name="T5" fmla="*/ 72 h 160"/>
                <a:gd name="T6" fmla="*/ 53 w 153"/>
                <a:gd name="T7" fmla="*/ 88 h 160"/>
                <a:gd name="T8" fmla="*/ 53 w 153"/>
                <a:gd name="T9" fmla="*/ 72 h 160"/>
                <a:gd name="T10" fmla="*/ 81 w 153"/>
                <a:gd name="T11" fmla="*/ 104 h 160"/>
                <a:gd name="T12" fmla="*/ 94 w 153"/>
                <a:gd name="T13" fmla="*/ 100 h 160"/>
                <a:gd name="T14" fmla="*/ 144 w 153"/>
                <a:gd name="T15" fmla="*/ 109 h 160"/>
                <a:gd name="T16" fmla="*/ 119 w 153"/>
                <a:gd name="T17" fmla="*/ 99 h 160"/>
                <a:gd name="T18" fmla="*/ 119 w 153"/>
                <a:gd name="T19" fmla="*/ 61 h 160"/>
                <a:gd name="T20" fmla="*/ 144 w 153"/>
                <a:gd name="T21" fmla="*/ 51 h 160"/>
                <a:gd name="T22" fmla="*/ 134 w 153"/>
                <a:gd name="T23" fmla="*/ 41 h 160"/>
                <a:gd name="T24" fmla="*/ 110 w 153"/>
                <a:gd name="T25" fmla="*/ 51 h 160"/>
                <a:gd name="T26" fmla="*/ 86 w 153"/>
                <a:gd name="T27" fmla="*/ 41 h 160"/>
                <a:gd name="T28" fmla="*/ 76 w 153"/>
                <a:gd name="T29" fmla="*/ 0 h 160"/>
                <a:gd name="T30" fmla="*/ 67 w 153"/>
                <a:gd name="T31" fmla="*/ 41 h 160"/>
                <a:gd name="T32" fmla="*/ 43 w 153"/>
                <a:gd name="T33" fmla="*/ 51 h 160"/>
                <a:gd name="T34" fmla="*/ 19 w 153"/>
                <a:gd name="T35" fmla="*/ 41 h 160"/>
                <a:gd name="T36" fmla="*/ 9 w 153"/>
                <a:gd name="T37" fmla="*/ 51 h 160"/>
                <a:gd name="T38" fmla="*/ 34 w 153"/>
                <a:gd name="T39" fmla="*/ 61 h 160"/>
                <a:gd name="T40" fmla="*/ 34 w 153"/>
                <a:gd name="T41" fmla="*/ 99 h 160"/>
                <a:gd name="T42" fmla="*/ 9 w 153"/>
                <a:gd name="T43" fmla="*/ 109 h 160"/>
                <a:gd name="T44" fmla="*/ 19 w 153"/>
                <a:gd name="T45" fmla="*/ 119 h 160"/>
                <a:gd name="T46" fmla="*/ 43 w 153"/>
                <a:gd name="T47" fmla="*/ 109 h 160"/>
                <a:gd name="T48" fmla="*/ 67 w 153"/>
                <a:gd name="T49" fmla="*/ 119 h 160"/>
                <a:gd name="T50" fmla="*/ 76 w 153"/>
                <a:gd name="T51" fmla="*/ 160 h 160"/>
                <a:gd name="T52" fmla="*/ 86 w 153"/>
                <a:gd name="T53" fmla="*/ 119 h 160"/>
                <a:gd name="T54" fmla="*/ 110 w 153"/>
                <a:gd name="T55" fmla="*/ 109 h 160"/>
                <a:gd name="T56" fmla="*/ 134 w 153"/>
                <a:gd name="T57" fmla="*/ 119 h 160"/>
                <a:gd name="T58" fmla="*/ 144 w 153"/>
                <a:gd name="T59" fmla="*/ 109 h 160"/>
                <a:gd name="T60" fmla="*/ 144 w 153"/>
                <a:gd name="T61" fmla="*/ 46 h 160"/>
                <a:gd name="T62" fmla="*/ 9 w 153"/>
                <a:gd name="T63" fmla="*/ 46 h 160"/>
                <a:gd name="T64" fmla="*/ 14 w 153"/>
                <a:gd name="T65" fmla="*/ 41 h 160"/>
                <a:gd name="T66" fmla="*/ 5 w 153"/>
                <a:gd name="T67" fmla="*/ 119 h 160"/>
                <a:gd name="T68" fmla="*/ 9 w 153"/>
                <a:gd name="T69" fmla="*/ 123 h 160"/>
                <a:gd name="T70" fmla="*/ 110 w 153"/>
                <a:gd name="T71" fmla="*/ 65 h 160"/>
                <a:gd name="T72" fmla="*/ 76 w 153"/>
                <a:gd name="T73" fmla="*/ 37 h 160"/>
                <a:gd name="T74" fmla="*/ 72 w 153"/>
                <a:gd name="T75" fmla="*/ 41 h 160"/>
                <a:gd name="T76" fmla="*/ 43 w 153"/>
                <a:gd name="T77" fmla="*/ 56 h 160"/>
                <a:gd name="T78" fmla="*/ 39 w 153"/>
                <a:gd name="T79" fmla="*/ 61 h 160"/>
                <a:gd name="T80" fmla="*/ 43 w 153"/>
                <a:gd name="T81" fmla="*/ 95 h 160"/>
                <a:gd name="T82" fmla="*/ 76 w 153"/>
                <a:gd name="T83" fmla="*/ 123 h 160"/>
                <a:gd name="T84" fmla="*/ 81 w 153"/>
                <a:gd name="T85" fmla="*/ 119 h 160"/>
                <a:gd name="T86" fmla="*/ 101 w 153"/>
                <a:gd name="T87" fmla="*/ 102 h 160"/>
                <a:gd name="T88" fmla="*/ 70 w 153"/>
                <a:gd name="T89" fmla="*/ 112 h 160"/>
                <a:gd name="T90" fmla="*/ 45 w 153"/>
                <a:gd name="T91" fmla="*/ 90 h 160"/>
                <a:gd name="T92" fmla="*/ 52 w 153"/>
                <a:gd name="T93" fmla="*/ 58 h 160"/>
                <a:gd name="T94" fmla="*/ 83 w 153"/>
                <a:gd name="T95" fmla="*/ 48 h 160"/>
                <a:gd name="T96" fmla="*/ 107 w 153"/>
                <a:gd name="T97" fmla="*/ 70 h 160"/>
                <a:gd name="T98" fmla="*/ 110 w 153"/>
                <a:gd name="T99" fmla="*/ 104 h 160"/>
                <a:gd name="T100" fmla="*/ 114 w 153"/>
                <a:gd name="T101" fmla="*/ 99 h 160"/>
                <a:gd name="T102" fmla="*/ 139 w 153"/>
                <a:gd name="T103" fmla="*/ 119 h 160"/>
                <a:gd name="T104" fmla="*/ 144 w 153"/>
                <a:gd name="T105" fmla="*/ 12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160">
                  <a:moveTo>
                    <a:pt x="82" y="59"/>
                  </a:moveTo>
                  <a:cubicBezTo>
                    <a:pt x="92" y="65"/>
                    <a:pt x="92" y="65"/>
                    <a:pt x="92" y="65"/>
                  </a:cubicBezTo>
                  <a:cubicBezTo>
                    <a:pt x="92" y="65"/>
                    <a:pt x="93" y="65"/>
                    <a:pt x="93" y="65"/>
                  </a:cubicBezTo>
                  <a:cubicBezTo>
                    <a:pt x="94" y="65"/>
                    <a:pt x="95" y="65"/>
                    <a:pt x="95" y="64"/>
                  </a:cubicBezTo>
                  <a:cubicBezTo>
                    <a:pt x="96" y="63"/>
                    <a:pt x="96" y="61"/>
                    <a:pt x="94" y="60"/>
                  </a:cubicBezTo>
                  <a:cubicBezTo>
                    <a:pt x="84" y="55"/>
                    <a:pt x="84" y="55"/>
                    <a:pt x="84" y="55"/>
                  </a:cubicBezTo>
                  <a:cubicBezTo>
                    <a:pt x="83" y="54"/>
                    <a:pt x="82" y="54"/>
                    <a:pt x="81" y="56"/>
                  </a:cubicBezTo>
                  <a:cubicBezTo>
                    <a:pt x="80" y="57"/>
                    <a:pt x="81" y="58"/>
                    <a:pt x="82" y="59"/>
                  </a:cubicBezTo>
                  <a:close/>
                  <a:moveTo>
                    <a:pt x="53" y="72"/>
                  </a:moveTo>
                  <a:cubicBezTo>
                    <a:pt x="52" y="72"/>
                    <a:pt x="51" y="73"/>
                    <a:pt x="51" y="74"/>
                  </a:cubicBezTo>
                  <a:cubicBezTo>
                    <a:pt x="51" y="86"/>
                    <a:pt x="51" y="86"/>
                    <a:pt x="51" y="86"/>
                  </a:cubicBezTo>
                  <a:cubicBezTo>
                    <a:pt x="51" y="87"/>
                    <a:pt x="52" y="88"/>
                    <a:pt x="53" y="88"/>
                  </a:cubicBezTo>
                  <a:cubicBezTo>
                    <a:pt x="55" y="88"/>
                    <a:pt x="56" y="87"/>
                    <a:pt x="56" y="86"/>
                  </a:cubicBezTo>
                  <a:cubicBezTo>
                    <a:pt x="56" y="74"/>
                    <a:pt x="56" y="74"/>
                    <a:pt x="56" y="74"/>
                  </a:cubicBezTo>
                  <a:cubicBezTo>
                    <a:pt x="56" y="73"/>
                    <a:pt x="55" y="72"/>
                    <a:pt x="53" y="72"/>
                  </a:cubicBezTo>
                  <a:close/>
                  <a:moveTo>
                    <a:pt x="92" y="95"/>
                  </a:moveTo>
                  <a:cubicBezTo>
                    <a:pt x="82" y="101"/>
                    <a:pt x="82" y="101"/>
                    <a:pt x="82" y="101"/>
                  </a:cubicBezTo>
                  <a:cubicBezTo>
                    <a:pt x="81" y="102"/>
                    <a:pt x="80" y="103"/>
                    <a:pt x="81" y="104"/>
                  </a:cubicBezTo>
                  <a:cubicBezTo>
                    <a:pt x="81" y="105"/>
                    <a:pt x="82" y="106"/>
                    <a:pt x="83" y="106"/>
                  </a:cubicBezTo>
                  <a:cubicBezTo>
                    <a:pt x="84" y="106"/>
                    <a:pt x="84" y="106"/>
                    <a:pt x="84" y="105"/>
                  </a:cubicBezTo>
                  <a:cubicBezTo>
                    <a:pt x="94" y="100"/>
                    <a:pt x="94" y="100"/>
                    <a:pt x="94" y="100"/>
                  </a:cubicBezTo>
                  <a:cubicBezTo>
                    <a:pt x="96" y="99"/>
                    <a:pt x="96" y="97"/>
                    <a:pt x="95" y="96"/>
                  </a:cubicBezTo>
                  <a:cubicBezTo>
                    <a:pt x="95" y="95"/>
                    <a:pt x="93" y="94"/>
                    <a:pt x="92" y="95"/>
                  </a:cubicBezTo>
                  <a:close/>
                  <a:moveTo>
                    <a:pt x="144" y="109"/>
                  </a:moveTo>
                  <a:cubicBezTo>
                    <a:pt x="141" y="109"/>
                    <a:pt x="139" y="110"/>
                    <a:pt x="137" y="112"/>
                  </a:cubicBezTo>
                  <a:cubicBezTo>
                    <a:pt x="119" y="102"/>
                    <a:pt x="119" y="102"/>
                    <a:pt x="119" y="102"/>
                  </a:cubicBezTo>
                  <a:cubicBezTo>
                    <a:pt x="119" y="101"/>
                    <a:pt x="119" y="100"/>
                    <a:pt x="119" y="99"/>
                  </a:cubicBezTo>
                  <a:cubicBezTo>
                    <a:pt x="119" y="95"/>
                    <a:pt x="116" y="91"/>
                    <a:pt x="113" y="90"/>
                  </a:cubicBezTo>
                  <a:cubicBezTo>
                    <a:pt x="113" y="70"/>
                    <a:pt x="113" y="70"/>
                    <a:pt x="113" y="70"/>
                  </a:cubicBezTo>
                  <a:cubicBezTo>
                    <a:pt x="116" y="69"/>
                    <a:pt x="119" y="65"/>
                    <a:pt x="119" y="61"/>
                  </a:cubicBezTo>
                  <a:cubicBezTo>
                    <a:pt x="119" y="60"/>
                    <a:pt x="119" y="59"/>
                    <a:pt x="119" y="58"/>
                  </a:cubicBezTo>
                  <a:cubicBezTo>
                    <a:pt x="137" y="48"/>
                    <a:pt x="137" y="48"/>
                    <a:pt x="137" y="48"/>
                  </a:cubicBezTo>
                  <a:cubicBezTo>
                    <a:pt x="139" y="50"/>
                    <a:pt x="141" y="51"/>
                    <a:pt x="144" y="51"/>
                  </a:cubicBezTo>
                  <a:cubicBezTo>
                    <a:pt x="149" y="51"/>
                    <a:pt x="153" y="46"/>
                    <a:pt x="153" y="41"/>
                  </a:cubicBezTo>
                  <a:cubicBezTo>
                    <a:pt x="153" y="36"/>
                    <a:pt x="149" y="32"/>
                    <a:pt x="144" y="32"/>
                  </a:cubicBezTo>
                  <a:cubicBezTo>
                    <a:pt x="138" y="32"/>
                    <a:pt x="134" y="36"/>
                    <a:pt x="134" y="41"/>
                  </a:cubicBezTo>
                  <a:cubicBezTo>
                    <a:pt x="134" y="42"/>
                    <a:pt x="134" y="43"/>
                    <a:pt x="134" y="44"/>
                  </a:cubicBezTo>
                  <a:cubicBezTo>
                    <a:pt x="116" y="54"/>
                    <a:pt x="116" y="54"/>
                    <a:pt x="116" y="54"/>
                  </a:cubicBezTo>
                  <a:cubicBezTo>
                    <a:pt x="115" y="52"/>
                    <a:pt x="112" y="51"/>
                    <a:pt x="110" y="51"/>
                  </a:cubicBezTo>
                  <a:cubicBezTo>
                    <a:pt x="107" y="51"/>
                    <a:pt x="105" y="52"/>
                    <a:pt x="103" y="54"/>
                  </a:cubicBezTo>
                  <a:cubicBezTo>
                    <a:pt x="86" y="44"/>
                    <a:pt x="86" y="44"/>
                    <a:pt x="86" y="44"/>
                  </a:cubicBezTo>
                  <a:cubicBezTo>
                    <a:pt x="86" y="43"/>
                    <a:pt x="86" y="42"/>
                    <a:pt x="86" y="41"/>
                  </a:cubicBezTo>
                  <a:cubicBezTo>
                    <a:pt x="86" y="37"/>
                    <a:pt x="83" y="33"/>
                    <a:pt x="79" y="32"/>
                  </a:cubicBezTo>
                  <a:cubicBezTo>
                    <a:pt x="79" y="3"/>
                    <a:pt x="79" y="3"/>
                    <a:pt x="79" y="3"/>
                  </a:cubicBezTo>
                  <a:cubicBezTo>
                    <a:pt x="79" y="1"/>
                    <a:pt x="78" y="0"/>
                    <a:pt x="76" y="0"/>
                  </a:cubicBezTo>
                  <a:cubicBezTo>
                    <a:pt x="75" y="0"/>
                    <a:pt x="74" y="1"/>
                    <a:pt x="74" y="3"/>
                  </a:cubicBezTo>
                  <a:cubicBezTo>
                    <a:pt x="74" y="32"/>
                    <a:pt x="74" y="32"/>
                    <a:pt x="74" y="32"/>
                  </a:cubicBezTo>
                  <a:cubicBezTo>
                    <a:pt x="70" y="33"/>
                    <a:pt x="67" y="37"/>
                    <a:pt x="67" y="41"/>
                  </a:cubicBezTo>
                  <a:cubicBezTo>
                    <a:pt x="67" y="42"/>
                    <a:pt x="67" y="43"/>
                    <a:pt x="67" y="44"/>
                  </a:cubicBezTo>
                  <a:cubicBezTo>
                    <a:pt x="49" y="54"/>
                    <a:pt x="49" y="54"/>
                    <a:pt x="49" y="54"/>
                  </a:cubicBezTo>
                  <a:cubicBezTo>
                    <a:pt x="48" y="52"/>
                    <a:pt x="45" y="51"/>
                    <a:pt x="43" y="51"/>
                  </a:cubicBezTo>
                  <a:cubicBezTo>
                    <a:pt x="40" y="51"/>
                    <a:pt x="38" y="52"/>
                    <a:pt x="36" y="54"/>
                  </a:cubicBezTo>
                  <a:cubicBezTo>
                    <a:pt x="18" y="44"/>
                    <a:pt x="18" y="44"/>
                    <a:pt x="18" y="44"/>
                  </a:cubicBezTo>
                  <a:cubicBezTo>
                    <a:pt x="19" y="43"/>
                    <a:pt x="19" y="42"/>
                    <a:pt x="19" y="41"/>
                  </a:cubicBezTo>
                  <a:cubicBezTo>
                    <a:pt x="19" y="36"/>
                    <a:pt x="15" y="32"/>
                    <a:pt x="9" y="32"/>
                  </a:cubicBezTo>
                  <a:cubicBezTo>
                    <a:pt x="4" y="32"/>
                    <a:pt x="0" y="36"/>
                    <a:pt x="0" y="41"/>
                  </a:cubicBezTo>
                  <a:cubicBezTo>
                    <a:pt x="0" y="46"/>
                    <a:pt x="4" y="51"/>
                    <a:pt x="9" y="51"/>
                  </a:cubicBezTo>
                  <a:cubicBezTo>
                    <a:pt x="12" y="51"/>
                    <a:pt x="14" y="50"/>
                    <a:pt x="16" y="48"/>
                  </a:cubicBezTo>
                  <a:cubicBezTo>
                    <a:pt x="34" y="58"/>
                    <a:pt x="34" y="58"/>
                    <a:pt x="34" y="58"/>
                  </a:cubicBezTo>
                  <a:cubicBezTo>
                    <a:pt x="34" y="59"/>
                    <a:pt x="34" y="60"/>
                    <a:pt x="34" y="61"/>
                  </a:cubicBezTo>
                  <a:cubicBezTo>
                    <a:pt x="34" y="65"/>
                    <a:pt x="36" y="69"/>
                    <a:pt x="40" y="70"/>
                  </a:cubicBezTo>
                  <a:cubicBezTo>
                    <a:pt x="40" y="90"/>
                    <a:pt x="40" y="90"/>
                    <a:pt x="40" y="90"/>
                  </a:cubicBezTo>
                  <a:cubicBezTo>
                    <a:pt x="36" y="91"/>
                    <a:pt x="34" y="95"/>
                    <a:pt x="34" y="99"/>
                  </a:cubicBezTo>
                  <a:cubicBezTo>
                    <a:pt x="34" y="100"/>
                    <a:pt x="34" y="101"/>
                    <a:pt x="34" y="102"/>
                  </a:cubicBezTo>
                  <a:cubicBezTo>
                    <a:pt x="16" y="112"/>
                    <a:pt x="16" y="112"/>
                    <a:pt x="16" y="112"/>
                  </a:cubicBezTo>
                  <a:cubicBezTo>
                    <a:pt x="14" y="110"/>
                    <a:pt x="12" y="109"/>
                    <a:pt x="9" y="109"/>
                  </a:cubicBezTo>
                  <a:cubicBezTo>
                    <a:pt x="4" y="109"/>
                    <a:pt x="0" y="114"/>
                    <a:pt x="0" y="119"/>
                  </a:cubicBezTo>
                  <a:cubicBezTo>
                    <a:pt x="0" y="124"/>
                    <a:pt x="4" y="128"/>
                    <a:pt x="9" y="128"/>
                  </a:cubicBezTo>
                  <a:cubicBezTo>
                    <a:pt x="15" y="128"/>
                    <a:pt x="19" y="124"/>
                    <a:pt x="19" y="119"/>
                  </a:cubicBezTo>
                  <a:cubicBezTo>
                    <a:pt x="19" y="118"/>
                    <a:pt x="19" y="117"/>
                    <a:pt x="18" y="116"/>
                  </a:cubicBezTo>
                  <a:cubicBezTo>
                    <a:pt x="36" y="106"/>
                    <a:pt x="36" y="106"/>
                    <a:pt x="36" y="106"/>
                  </a:cubicBezTo>
                  <a:cubicBezTo>
                    <a:pt x="38" y="108"/>
                    <a:pt x="40" y="109"/>
                    <a:pt x="43" y="109"/>
                  </a:cubicBezTo>
                  <a:cubicBezTo>
                    <a:pt x="45" y="109"/>
                    <a:pt x="48" y="108"/>
                    <a:pt x="49" y="106"/>
                  </a:cubicBezTo>
                  <a:cubicBezTo>
                    <a:pt x="67" y="116"/>
                    <a:pt x="67" y="116"/>
                    <a:pt x="67" y="116"/>
                  </a:cubicBezTo>
                  <a:cubicBezTo>
                    <a:pt x="67" y="117"/>
                    <a:pt x="67" y="118"/>
                    <a:pt x="67" y="119"/>
                  </a:cubicBezTo>
                  <a:cubicBezTo>
                    <a:pt x="67" y="123"/>
                    <a:pt x="70" y="127"/>
                    <a:pt x="74" y="128"/>
                  </a:cubicBezTo>
                  <a:cubicBezTo>
                    <a:pt x="74" y="157"/>
                    <a:pt x="74" y="157"/>
                    <a:pt x="74" y="157"/>
                  </a:cubicBezTo>
                  <a:cubicBezTo>
                    <a:pt x="74" y="159"/>
                    <a:pt x="75" y="160"/>
                    <a:pt x="76" y="160"/>
                  </a:cubicBezTo>
                  <a:cubicBezTo>
                    <a:pt x="78" y="160"/>
                    <a:pt x="79" y="159"/>
                    <a:pt x="79" y="157"/>
                  </a:cubicBezTo>
                  <a:cubicBezTo>
                    <a:pt x="79" y="128"/>
                    <a:pt x="79" y="128"/>
                    <a:pt x="79" y="128"/>
                  </a:cubicBezTo>
                  <a:cubicBezTo>
                    <a:pt x="83" y="127"/>
                    <a:pt x="86" y="123"/>
                    <a:pt x="86" y="119"/>
                  </a:cubicBezTo>
                  <a:cubicBezTo>
                    <a:pt x="86" y="118"/>
                    <a:pt x="86" y="117"/>
                    <a:pt x="86" y="116"/>
                  </a:cubicBezTo>
                  <a:cubicBezTo>
                    <a:pt x="103" y="106"/>
                    <a:pt x="103" y="106"/>
                    <a:pt x="103" y="106"/>
                  </a:cubicBezTo>
                  <a:cubicBezTo>
                    <a:pt x="105" y="108"/>
                    <a:pt x="107" y="109"/>
                    <a:pt x="110" y="109"/>
                  </a:cubicBezTo>
                  <a:cubicBezTo>
                    <a:pt x="113" y="109"/>
                    <a:pt x="115" y="108"/>
                    <a:pt x="116" y="106"/>
                  </a:cubicBezTo>
                  <a:cubicBezTo>
                    <a:pt x="134" y="116"/>
                    <a:pt x="134" y="116"/>
                    <a:pt x="134" y="116"/>
                  </a:cubicBezTo>
                  <a:cubicBezTo>
                    <a:pt x="134" y="117"/>
                    <a:pt x="134" y="118"/>
                    <a:pt x="134" y="119"/>
                  </a:cubicBezTo>
                  <a:cubicBezTo>
                    <a:pt x="134" y="124"/>
                    <a:pt x="138" y="128"/>
                    <a:pt x="144" y="128"/>
                  </a:cubicBezTo>
                  <a:cubicBezTo>
                    <a:pt x="149" y="128"/>
                    <a:pt x="153" y="124"/>
                    <a:pt x="153" y="119"/>
                  </a:cubicBezTo>
                  <a:cubicBezTo>
                    <a:pt x="153" y="114"/>
                    <a:pt x="149" y="109"/>
                    <a:pt x="144" y="109"/>
                  </a:cubicBezTo>
                  <a:close/>
                  <a:moveTo>
                    <a:pt x="144" y="37"/>
                  </a:moveTo>
                  <a:cubicBezTo>
                    <a:pt x="146" y="37"/>
                    <a:pt x="148" y="39"/>
                    <a:pt x="148" y="41"/>
                  </a:cubicBezTo>
                  <a:cubicBezTo>
                    <a:pt x="148" y="44"/>
                    <a:pt x="146" y="46"/>
                    <a:pt x="144" y="46"/>
                  </a:cubicBezTo>
                  <a:cubicBezTo>
                    <a:pt x="141" y="46"/>
                    <a:pt x="139" y="44"/>
                    <a:pt x="139" y="41"/>
                  </a:cubicBezTo>
                  <a:cubicBezTo>
                    <a:pt x="139" y="39"/>
                    <a:pt x="141" y="37"/>
                    <a:pt x="144" y="37"/>
                  </a:cubicBezTo>
                  <a:close/>
                  <a:moveTo>
                    <a:pt x="9" y="46"/>
                  </a:moveTo>
                  <a:cubicBezTo>
                    <a:pt x="7" y="46"/>
                    <a:pt x="5" y="44"/>
                    <a:pt x="5" y="41"/>
                  </a:cubicBezTo>
                  <a:cubicBezTo>
                    <a:pt x="5" y="39"/>
                    <a:pt x="7" y="37"/>
                    <a:pt x="9" y="37"/>
                  </a:cubicBezTo>
                  <a:cubicBezTo>
                    <a:pt x="12" y="37"/>
                    <a:pt x="14" y="39"/>
                    <a:pt x="14" y="41"/>
                  </a:cubicBezTo>
                  <a:cubicBezTo>
                    <a:pt x="14" y="44"/>
                    <a:pt x="12" y="46"/>
                    <a:pt x="9" y="46"/>
                  </a:cubicBezTo>
                  <a:close/>
                  <a:moveTo>
                    <a:pt x="9" y="123"/>
                  </a:moveTo>
                  <a:cubicBezTo>
                    <a:pt x="7" y="123"/>
                    <a:pt x="5" y="121"/>
                    <a:pt x="5" y="119"/>
                  </a:cubicBezTo>
                  <a:cubicBezTo>
                    <a:pt x="5" y="116"/>
                    <a:pt x="7" y="114"/>
                    <a:pt x="9" y="114"/>
                  </a:cubicBezTo>
                  <a:cubicBezTo>
                    <a:pt x="12" y="114"/>
                    <a:pt x="14" y="116"/>
                    <a:pt x="14" y="119"/>
                  </a:cubicBezTo>
                  <a:cubicBezTo>
                    <a:pt x="14" y="121"/>
                    <a:pt x="12" y="123"/>
                    <a:pt x="9" y="123"/>
                  </a:cubicBezTo>
                  <a:close/>
                  <a:moveTo>
                    <a:pt x="110" y="56"/>
                  </a:moveTo>
                  <a:cubicBezTo>
                    <a:pt x="112" y="56"/>
                    <a:pt x="114" y="58"/>
                    <a:pt x="114" y="61"/>
                  </a:cubicBezTo>
                  <a:cubicBezTo>
                    <a:pt x="114" y="63"/>
                    <a:pt x="112" y="65"/>
                    <a:pt x="110" y="65"/>
                  </a:cubicBezTo>
                  <a:cubicBezTo>
                    <a:pt x="108" y="65"/>
                    <a:pt x="106" y="63"/>
                    <a:pt x="106" y="61"/>
                  </a:cubicBezTo>
                  <a:cubicBezTo>
                    <a:pt x="106" y="58"/>
                    <a:pt x="108" y="56"/>
                    <a:pt x="110" y="56"/>
                  </a:cubicBezTo>
                  <a:close/>
                  <a:moveTo>
                    <a:pt x="76" y="37"/>
                  </a:moveTo>
                  <a:cubicBezTo>
                    <a:pt x="79" y="37"/>
                    <a:pt x="81" y="39"/>
                    <a:pt x="81" y="41"/>
                  </a:cubicBezTo>
                  <a:cubicBezTo>
                    <a:pt x="81" y="44"/>
                    <a:pt x="79" y="46"/>
                    <a:pt x="76" y="46"/>
                  </a:cubicBezTo>
                  <a:cubicBezTo>
                    <a:pt x="74" y="46"/>
                    <a:pt x="72" y="44"/>
                    <a:pt x="72" y="41"/>
                  </a:cubicBezTo>
                  <a:cubicBezTo>
                    <a:pt x="72" y="39"/>
                    <a:pt x="74" y="37"/>
                    <a:pt x="76" y="37"/>
                  </a:cubicBezTo>
                  <a:close/>
                  <a:moveTo>
                    <a:pt x="39" y="61"/>
                  </a:moveTo>
                  <a:cubicBezTo>
                    <a:pt x="39" y="58"/>
                    <a:pt x="41" y="56"/>
                    <a:pt x="43" y="56"/>
                  </a:cubicBezTo>
                  <a:cubicBezTo>
                    <a:pt x="45" y="56"/>
                    <a:pt x="47" y="58"/>
                    <a:pt x="47" y="61"/>
                  </a:cubicBezTo>
                  <a:cubicBezTo>
                    <a:pt x="47" y="63"/>
                    <a:pt x="45" y="65"/>
                    <a:pt x="43" y="65"/>
                  </a:cubicBezTo>
                  <a:cubicBezTo>
                    <a:pt x="41" y="65"/>
                    <a:pt x="39" y="63"/>
                    <a:pt x="39" y="61"/>
                  </a:cubicBezTo>
                  <a:close/>
                  <a:moveTo>
                    <a:pt x="43" y="104"/>
                  </a:moveTo>
                  <a:cubicBezTo>
                    <a:pt x="41" y="104"/>
                    <a:pt x="39" y="102"/>
                    <a:pt x="39" y="99"/>
                  </a:cubicBezTo>
                  <a:cubicBezTo>
                    <a:pt x="39" y="97"/>
                    <a:pt x="41" y="95"/>
                    <a:pt x="43" y="95"/>
                  </a:cubicBezTo>
                  <a:cubicBezTo>
                    <a:pt x="45" y="95"/>
                    <a:pt x="47" y="97"/>
                    <a:pt x="47" y="99"/>
                  </a:cubicBezTo>
                  <a:cubicBezTo>
                    <a:pt x="47" y="102"/>
                    <a:pt x="45" y="104"/>
                    <a:pt x="43" y="104"/>
                  </a:cubicBezTo>
                  <a:close/>
                  <a:moveTo>
                    <a:pt x="76" y="123"/>
                  </a:moveTo>
                  <a:cubicBezTo>
                    <a:pt x="74" y="123"/>
                    <a:pt x="72" y="121"/>
                    <a:pt x="72" y="119"/>
                  </a:cubicBezTo>
                  <a:cubicBezTo>
                    <a:pt x="72" y="116"/>
                    <a:pt x="74" y="114"/>
                    <a:pt x="76" y="114"/>
                  </a:cubicBezTo>
                  <a:cubicBezTo>
                    <a:pt x="79" y="114"/>
                    <a:pt x="81" y="116"/>
                    <a:pt x="81" y="119"/>
                  </a:cubicBezTo>
                  <a:cubicBezTo>
                    <a:pt x="81" y="121"/>
                    <a:pt x="79" y="123"/>
                    <a:pt x="76" y="123"/>
                  </a:cubicBezTo>
                  <a:close/>
                  <a:moveTo>
                    <a:pt x="101" y="99"/>
                  </a:moveTo>
                  <a:cubicBezTo>
                    <a:pt x="101" y="100"/>
                    <a:pt x="101" y="101"/>
                    <a:pt x="101" y="102"/>
                  </a:cubicBezTo>
                  <a:cubicBezTo>
                    <a:pt x="83" y="112"/>
                    <a:pt x="83" y="112"/>
                    <a:pt x="83" y="112"/>
                  </a:cubicBezTo>
                  <a:cubicBezTo>
                    <a:pt x="81" y="110"/>
                    <a:pt x="79" y="109"/>
                    <a:pt x="76" y="109"/>
                  </a:cubicBezTo>
                  <a:cubicBezTo>
                    <a:pt x="74" y="109"/>
                    <a:pt x="72" y="110"/>
                    <a:pt x="70" y="112"/>
                  </a:cubicBezTo>
                  <a:cubicBezTo>
                    <a:pt x="52" y="102"/>
                    <a:pt x="52" y="102"/>
                    <a:pt x="52" y="102"/>
                  </a:cubicBezTo>
                  <a:cubicBezTo>
                    <a:pt x="52" y="101"/>
                    <a:pt x="52" y="100"/>
                    <a:pt x="52" y="99"/>
                  </a:cubicBezTo>
                  <a:cubicBezTo>
                    <a:pt x="52" y="95"/>
                    <a:pt x="49" y="91"/>
                    <a:pt x="45" y="90"/>
                  </a:cubicBezTo>
                  <a:cubicBezTo>
                    <a:pt x="45" y="70"/>
                    <a:pt x="45" y="70"/>
                    <a:pt x="45" y="70"/>
                  </a:cubicBezTo>
                  <a:cubicBezTo>
                    <a:pt x="49" y="69"/>
                    <a:pt x="52" y="65"/>
                    <a:pt x="52" y="61"/>
                  </a:cubicBezTo>
                  <a:cubicBezTo>
                    <a:pt x="52" y="60"/>
                    <a:pt x="52" y="59"/>
                    <a:pt x="52" y="58"/>
                  </a:cubicBezTo>
                  <a:cubicBezTo>
                    <a:pt x="70" y="48"/>
                    <a:pt x="70" y="48"/>
                    <a:pt x="70" y="48"/>
                  </a:cubicBezTo>
                  <a:cubicBezTo>
                    <a:pt x="72" y="50"/>
                    <a:pt x="74" y="51"/>
                    <a:pt x="76" y="51"/>
                  </a:cubicBezTo>
                  <a:cubicBezTo>
                    <a:pt x="79" y="51"/>
                    <a:pt x="81" y="50"/>
                    <a:pt x="83" y="48"/>
                  </a:cubicBezTo>
                  <a:cubicBezTo>
                    <a:pt x="101" y="58"/>
                    <a:pt x="101" y="58"/>
                    <a:pt x="101" y="58"/>
                  </a:cubicBezTo>
                  <a:cubicBezTo>
                    <a:pt x="101" y="59"/>
                    <a:pt x="101" y="60"/>
                    <a:pt x="101" y="61"/>
                  </a:cubicBezTo>
                  <a:cubicBezTo>
                    <a:pt x="101" y="65"/>
                    <a:pt x="103" y="69"/>
                    <a:pt x="107" y="70"/>
                  </a:cubicBezTo>
                  <a:cubicBezTo>
                    <a:pt x="107" y="90"/>
                    <a:pt x="107" y="90"/>
                    <a:pt x="107" y="90"/>
                  </a:cubicBezTo>
                  <a:cubicBezTo>
                    <a:pt x="103" y="91"/>
                    <a:pt x="101" y="95"/>
                    <a:pt x="101" y="99"/>
                  </a:cubicBezTo>
                  <a:close/>
                  <a:moveTo>
                    <a:pt x="110" y="104"/>
                  </a:moveTo>
                  <a:cubicBezTo>
                    <a:pt x="108" y="104"/>
                    <a:pt x="106" y="102"/>
                    <a:pt x="106" y="99"/>
                  </a:cubicBezTo>
                  <a:cubicBezTo>
                    <a:pt x="106" y="97"/>
                    <a:pt x="108" y="95"/>
                    <a:pt x="110" y="95"/>
                  </a:cubicBezTo>
                  <a:cubicBezTo>
                    <a:pt x="112" y="95"/>
                    <a:pt x="114" y="97"/>
                    <a:pt x="114" y="99"/>
                  </a:cubicBezTo>
                  <a:cubicBezTo>
                    <a:pt x="114" y="102"/>
                    <a:pt x="112" y="104"/>
                    <a:pt x="110" y="104"/>
                  </a:cubicBezTo>
                  <a:close/>
                  <a:moveTo>
                    <a:pt x="144" y="123"/>
                  </a:moveTo>
                  <a:cubicBezTo>
                    <a:pt x="141" y="123"/>
                    <a:pt x="139" y="121"/>
                    <a:pt x="139" y="119"/>
                  </a:cubicBezTo>
                  <a:cubicBezTo>
                    <a:pt x="139" y="116"/>
                    <a:pt x="141" y="114"/>
                    <a:pt x="144" y="114"/>
                  </a:cubicBezTo>
                  <a:cubicBezTo>
                    <a:pt x="146" y="114"/>
                    <a:pt x="148" y="116"/>
                    <a:pt x="148" y="119"/>
                  </a:cubicBezTo>
                  <a:cubicBezTo>
                    <a:pt x="148" y="121"/>
                    <a:pt x="146" y="123"/>
                    <a:pt x="144" y="12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8" name="Picture 7" descr="A picture containing text, clipart&#10;&#10;Description automatically generated">
            <a:extLst>
              <a:ext uri="{FF2B5EF4-FFF2-40B4-BE49-F238E27FC236}">
                <a16:creationId xmlns:a16="http://schemas.microsoft.com/office/drawing/2014/main" id="{2343575E-816C-4636-8310-6BDB694BD5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6" y="-8828"/>
            <a:ext cx="6885710" cy="2313676"/>
          </a:xfrm>
          <a:prstGeom prst="rect">
            <a:avLst/>
          </a:prstGeom>
        </p:spPr>
      </p:pic>
      <p:sp>
        <p:nvSpPr>
          <p:cNvPr id="26" name="TextBox 25">
            <a:extLst>
              <a:ext uri="{FF2B5EF4-FFF2-40B4-BE49-F238E27FC236}">
                <a16:creationId xmlns:a16="http://schemas.microsoft.com/office/drawing/2014/main" id="{3C6992D6-3D6F-4A72-A39C-DD7676FE5B4A}"/>
              </a:ext>
            </a:extLst>
          </p:cNvPr>
          <p:cNvSpPr txBox="1"/>
          <p:nvPr/>
        </p:nvSpPr>
        <p:spPr>
          <a:xfrm>
            <a:off x="-47487" y="260239"/>
            <a:ext cx="504688" cy="307777"/>
          </a:xfrm>
          <a:prstGeom prst="rect">
            <a:avLst/>
          </a:prstGeom>
          <a:noFill/>
        </p:spPr>
        <p:txBody>
          <a:bodyPr wrap="square" rtlCol="0" anchor="ctr">
            <a:spAutoFit/>
          </a:bodyPr>
          <a:lstStyle/>
          <a:p>
            <a:pPr algn="ctr"/>
            <a:r>
              <a:rPr lang="es-419" sz="1400" b="1" dirty="0">
                <a:solidFill>
                  <a:schemeClr val="tx2"/>
                </a:solidFill>
                <a:latin typeface="Roboto" pitchFamily="2" charset="0"/>
                <a:ea typeface="Roboto" pitchFamily="2" charset="0"/>
                <a:cs typeface="Calibri" panose="020F0502020204030204" pitchFamily="34" charset="0"/>
              </a:rPr>
              <a:t>N°1</a:t>
            </a:r>
            <a:endParaRPr lang="en-US" sz="1400" b="1" dirty="0">
              <a:solidFill>
                <a:schemeClr val="tx2"/>
              </a:solidFill>
              <a:latin typeface="Roboto" pitchFamily="2" charset="0"/>
              <a:ea typeface="Roboto" pitchFamily="2" charset="0"/>
              <a:cs typeface="Calibri" panose="020F0502020204030204" pitchFamily="34" charset="0"/>
            </a:endParaRPr>
          </a:p>
        </p:txBody>
      </p:sp>
      <p:sp>
        <p:nvSpPr>
          <p:cNvPr id="27" name="TextBox 26">
            <a:extLst>
              <a:ext uri="{FF2B5EF4-FFF2-40B4-BE49-F238E27FC236}">
                <a16:creationId xmlns:a16="http://schemas.microsoft.com/office/drawing/2014/main" id="{0D8164C0-0F98-433E-8A78-69CF082DEB71}"/>
              </a:ext>
            </a:extLst>
          </p:cNvPr>
          <p:cNvSpPr txBox="1"/>
          <p:nvPr/>
        </p:nvSpPr>
        <p:spPr>
          <a:xfrm>
            <a:off x="5067328" y="291017"/>
            <a:ext cx="1481083" cy="276999"/>
          </a:xfrm>
          <a:prstGeom prst="rect">
            <a:avLst/>
          </a:prstGeom>
          <a:noFill/>
        </p:spPr>
        <p:txBody>
          <a:bodyPr wrap="square" rtlCol="0" anchor="ctr">
            <a:spAutoFit/>
          </a:bodyPr>
          <a:lstStyle/>
          <a:p>
            <a:pPr algn="r"/>
            <a:r>
              <a:rPr lang="es-419" sz="1200" b="1" dirty="0">
                <a:solidFill>
                  <a:schemeClr val="tx2"/>
                </a:solidFill>
                <a:latin typeface="Roboto Condensed" panose="02000000000000000000" pitchFamily="2" charset="0"/>
                <a:ea typeface="Roboto Condensed" panose="02000000000000000000" pitchFamily="2" charset="0"/>
                <a:cs typeface="Calibri" panose="020F0502020204030204" pitchFamily="34" charset="0"/>
              </a:rPr>
              <a:t>AGOSTO-2021</a:t>
            </a:r>
            <a:endParaRPr lang="en-US" sz="1200" b="1" dirty="0">
              <a:solidFill>
                <a:schemeClr val="tx2"/>
              </a:solidFill>
              <a:latin typeface="Roboto Condensed" panose="02000000000000000000" pitchFamily="2" charset="0"/>
              <a:ea typeface="Roboto Condensed" panose="02000000000000000000" pitchFamily="2" charset="0"/>
              <a:cs typeface="Calibri" panose="020F0502020204030204" pitchFamily="34" charset="0"/>
            </a:endParaRPr>
          </a:p>
        </p:txBody>
      </p:sp>
      <p:pic>
        <p:nvPicPr>
          <p:cNvPr id="16" name="Picture 15" descr="Graphical user interface, application&#10;&#10;Description automatically generated">
            <a:extLst>
              <a:ext uri="{FF2B5EF4-FFF2-40B4-BE49-F238E27FC236}">
                <a16:creationId xmlns:a16="http://schemas.microsoft.com/office/drawing/2014/main" id="{6D495A4E-63B8-4671-855F-583F8FC8FF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64" y="7834437"/>
            <a:ext cx="6858000" cy="1924665"/>
          </a:xfrm>
          <a:prstGeom prst="rect">
            <a:avLst/>
          </a:prstGeom>
        </p:spPr>
      </p:pic>
    </p:spTree>
    <p:extLst>
      <p:ext uri="{BB962C8B-B14F-4D97-AF65-F5344CB8AC3E}">
        <p14:creationId xmlns:p14="http://schemas.microsoft.com/office/powerpoint/2010/main" val="115078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par>
                                <p:cTn id="8" presetID="22" presetClass="entr" presetSubtype="1" fill="hold" grpId="0" nodeType="withEffect">
                                  <p:stCondLst>
                                    <p:cond delay="3200"/>
                                  </p:stCondLst>
                                  <p:childTnLst>
                                    <p:set>
                                      <p:cBhvr>
                                        <p:cTn id="9" dur="1" fill="hold">
                                          <p:stCondLst>
                                            <p:cond delay="0"/>
                                          </p:stCondLst>
                                        </p:cTn>
                                        <p:tgtEl>
                                          <p:spTgt spid="309"/>
                                        </p:tgtEl>
                                        <p:attrNameLst>
                                          <p:attrName>style.visibility</p:attrName>
                                        </p:attrNameLst>
                                      </p:cBhvr>
                                      <p:to>
                                        <p:strVal val="visible"/>
                                      </p:to>
                                    </p:set>
                                    <p:animEffect transition="in" filter="wipe(up)">
                                      <p:cBhvr>
                                        <p:cTn id="10" dur="900"/>
                                        <p:tgtEl>
                                          <p:spTgt spid="309"/>
                                        </p:tgtEl>
                                      </p:cBhvr>
                                    </p:animEffect>
                                  </p:childTnLst>
                                </p:cTn>
                              </p:par>
                              <p:par>
                                <p:cTn id="11" presetID="10" presetClass="entr" presetSubtype="0" fill="hold" nodeType="withEffect">
                                  <p:stCondLst>
                                    <p:cond delay="5300"/>
                                  </p:stCondLst>
                                  <p:childTnLst>
                                    <p:set>
                                      <p:cBhvr>
                                        <p:cTn id="12" dur="1" fill="hold">
                                          <p:stCondLst>
                                            <p:cond delay="0"/>
                                          </p:stCondLst>
                                        </p:cTn>
                                        <p:tgtEl>
                                          <p:spTgt spid="370"/>
                                        </p:tgtEl>
                                        <p:attrNameLst>
                                          <p:attrName>style.visibility</p:attrName>
                                        </p:attrNameLst>
                                      </p:cBhvr>
                                      <p:to>
                                        <p:strVal val="visible"/>
                                      </p:to>
                                    </p:set>
                                    <p:animEffect transition="in" filter="fade">
                                      <p:cBhvr>
                                        <p:cTn id="13" dur="1000"/>
                                        <p:tgtEl>
                                          <p:spTgt spid="370"/>
                                        </p:tgtEl>
                                      </p:cBhvr>
                                    </p:animEffect>
                                  </p:childTnLst>
                                </p:cTn>
                              </p:par>
                              <p:par>
                                <p:cTn id="14" presetID="10" presetClass="entr" presetSubtype="0" fill="hold" nodeType="withEffect">
                                  <p:stCondLst>
                                    <p:cond delay="5300"/>
                                  </p:stCondLst>
                                  <p:childTnLst>
                                    <p:set>
                                      <p:cBhvr>
                                        <p:cTn id="15" dur="1" fill="hold">
                                          <p:stCondLst>
                                            <p:cond delay="0"/>
                                          </p:stCondLst>
                                        </p:cTn>
                                        <p:tgtEl>
                                          <p:spTgt spid="370"/>
                                        </p:tgtEl>
                                        <p:attrNameLst>
                                          <p:attrName>style.visibility</p:attrName>
                                        </p:attrNameLst>
                                      </p:cBhvr>
                                      <p:to>
                                        <p:strVal val="visible"/>
                                      </p:to>
                                    </p:set>
                                    <p:animEffect transition="in" filter="fade">
                                      <p:cBhvr>
                                        <p:cTn id="16" dur="1000"/>
                                        <p:tgtEl>
                                          <p:spTgt spid="370"/>
                                        </p:tgtEl>
                                      </p:cBhvr>
                                    </p:animEffect>
                                  </p:childTnLst>
                                </p:cTn>
                              </p:par>
                              <p:par>
                                <p:cTn id="17" presetID="35" presetClass="path" presetSubtype="0" accel="50000" decel="50000" fill="hold" nodeType="withEffect">
                                  <p:stCondLst>
                                    <p:cond delay="5300"/>
                                  </p:stCondLst>
                                  <p:childTnLst>
                                    <p:animMotion origin="layout" path="M -4.81481E-6 3.84615E-6 L -0.28171 -0.05994 " pathEditMode="relative" rAng="0" ptsTypes="AA">
                                      <p:cBhvr>
                                        <p:cTn id="18" dur="5100" fill="hold"/>
                                        <p:tgtEl>
                                          <p:spTgt spid="370"/>
                                        </p:tgtEl>
                                        <p:attrNameLst>
                                          <p:attrName>ppt_x</p:attrName>
                                          <p:attrName>ppt_y</p:attrName>
                                        </p:attrNameLst>
                                      </p:cBhvr>
                                      <p:rCtr x="-14097" y="-2997"/>
                                    </p:animMotion>
                                  </p:childTnLst>
                                </p:cTn>
                              </p:par>
                              <p:par>
                                <p:cTn id="19" presetID="22" presetClass="entr" presetSubtype="8" fill="hold" nodeType="withEffect">
                                  <p:stCondLst>
                                    <p:cond delay="5300"/>
                                  </p:stCondLst>
                                  <p:childTnLst>
                                    <p:set>
                                      <p:cBhvr>
                                        <p:cTn id="20" dur="1" fill="hold">
                                          <p:stCondLst>
                                            <p:cond delay="0"/>
                                          </p:stCondLst>
                                        </p:cTn>
                                        <p:tgtEl>
                                          <p:spTgt spid="380"/>
                                        </p:tgtEl>
                                        <p:attrNameLst>
                                          <p:attrName>style.visibility</p:attrName>
                                        </p:attrNameLst>
                                      </p:cBhvr>
                                      <p:to>
                                        <p:strVal val="visible"/>
                                      </p:to>
                                    </p:set>
                                    <p:animEffect transition="in" filter="wipe(left)">
                                      <p:cBhvr>
                                        <p:cTn id="21" dur="1000"/>
                                        <p:tgtEl>
                                          <p:spTgt spid="380"/>
                                        </p:tgtEl>
                                      </p:cBhvr>
                                    </p:animEffect>
                                  </p:childTnLst>
                                </p:cTn>
                              </p:par>
                              <p:par>
                                <p:cTn id="22" presetID="63" presetClass="path" presetSubtype="0" accel="50000" decel="50000" fill="hold" nodeType="withEffect">
                                  <p:stCondLst>
                                    <p:cond delay="5400"/>
                                  </p:stCondLst>
                                  <p:childTnLst>
                                    <p:animMotion origin="layout" path="M -0.00532 -4.10256E-6 L 0.31505 -0.00625 " pathEditMode="relative" rAng="0" ptsTypes="AA">
                                      <p:cBhvr>
                                        <p:cTn id="23" dur="5900" fill="hold"/>
                                        <p:tgtEl>
                                          <p:spTgt spid="380"/>
                                        </p:tgtEl>
                                        <p:attrNameLst>
                                          <p:attrName>ppt_x</p:attrName>
                                          <p:attrName>ppt_y</p:attrName>
                                        </p:attrNameLst>
                                      </p:cBhvr>
                                      <p:rCtr x="16019" y="-321"/>
                                    </p:animMotion>
                                  </p:childTnLst>
                                </p:cTn>
                              </p:par>
                              <p:par>
                                <p:cTn id="24" presetID="22" presetClass="entr" presetSubtype="8" fill="hold" nodeType="withEffect">
                                  <p:stCondLst>
                                    <p:cond delay="5300"/>
                                  </p:stCondLst>
                                  <p:childTnLst>
                                    <p:set>
                                      <p:cBhvr>
                                        <p:cTn id="25" dur="1" fill="hold">
                                          <p:stCondLst>
                                            <p:cond delay="0"/>
                                          </p:stCondLst>
                                        </p:cTn>
                                        <p:tgtEl>
                                          <p:spTgt spid="380"/>
                                        </p:tgtEl>
                                        <p:attrNameLst>
                                          <p:attrName>style.visibility</p:attrName>
                                        </p:attrNameLst>
                                      </p:cBhvr>
                                      <p:to>
                                        <p:strVal val="visible"/>
                                      </p:to>
                                    </p:set>
                                    <p:animEffect transition="in" filter="wipe(left)">
                                      <p:cBhvr>
                                        <p:cTn id="26" dur="1000"/>
                                        <p:tgtEl>
                                          <p:spTgt spid="380"/>
                                        </p:tgtEl>
                                      </p:cBhvr>
                                    </p:animEffect>
                                  </p:childTnLst>
                                </p:cTn>
                              </p:par>
                              <p:par>
                                <p:cTn id="27" presetID="2" presetClass="entr" presetSubtype="8" decel="100000" fill="hold" nodeType="withEffect">
                                  <p:stCondLst>
                                    <p:cond delay="520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1500" fill="hold"/>
                                        <p:tgtEl>
                                          <p:spTgt spid="37"/>
                                        </p:tgtEl>
                                        <p:attrNameLst>
                                          <p:attrName>ppt_x</p:attrName>
                                        </p:attrNameLst>
                                      </p:cBhvr>
                                      <p:tavLst>
                                        <p:tav tm="0">
                                          <p:val>
                                            <p:strVal val="0-#ppt_w/2"/>
                                          </p:val>
                                        </p:tav>
                                        <p:tav tm="100000">
                                          <p:val>
                                            <p:strVal val="#ppt_x"/>
                                          </p:val>
                                        </p:tav>
                                      </p:tavLst>
                                    </p:anim>
                                    <p:anim calcmode="lin" valueType="num">
                                      <p:cBhvr additive="base">
                                        <p:cTn id="30" dur="1500" fill="hold"/>
                                        <p:tgtEl>
                                          <p:spTgt spid="37"/>
                                        </p:tgtEl>
                                        <p:attrNameLst>
                                          <p:attrName>ppt_y</p:attrName>
                                        </p:attrNameLst>
                                      </p:cBhvr>
                                      <p:tavLst>
                                        <p:tav tm="0">
                                          <p:val>
                                            <p:strVal val="#ppt_y"/>
                                          </p:val>
                                        </p:tav>
                                        <p:tav tm="100000">
                                          <p:val>
                                            <p:strVal val="#ppt_y"/>
                                          </p:val>
                                        </p:tav>
                                      </p:tavLst>
                                    </p:anim>
                                  </p:childTnLst>
                                </p:cTn>
                              </p:par>
                              <p:par>
                                <p:cTn id="31" presetID="2" presetClass="entr" presetSubtype="8" decel="100000" fill="hold" nodeType="withEffect">
                                  <p:stCondLst>
                                    <p:cond delay="520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1500" fill="hold"/>
                                        <p:tgtEl>
                                          <p:spTgt spid="39"/>
                                        </p:tgtEl>
                                        <p:attrNameLst>
                                          <p:attrName>ppt_x</p:attrName>
                                        </p:attrNameLst>
                                      </p:cBhvr>
                                      <p:tavLst>
                                        <p:tav tm="0">
                                          <p:val>
                                            <p:strVal val="0-#ppt_w/2"/>
                                          </p:val>
                                        </p:tav>
                                        <p:tav tm="100000">
                                          <p:val>
                                            <p:strVal val="#ppt_x"/>
                                          </p:val>
                                        </p:tav>
                                      </p:tavLst>
                                    </p:anim>
                                    <p:anim calcmode="lin" valueType="num">
                                      <p:cBhvr additive="base">
                                        <p:cTn id="34" dur="1500" fill="hold"/>
                                        <p:tgtEl>
                                          <p:spTgt spid="3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4700"/>
                                  </p:stCondLst>
                                  <p:childTnLst>
                                    <p:set>
                                      <p:cBhvr>
                                        <p:cTn id="36" dur="1" fill="hold">
                                          <p:stCondLst>
                                            <p:cond delay="0"/>
                                          </p:stCondLst>
                                        </p:cTn>
                                        <p:tgtEl>
                                          <p:spTgt spid="369"/>
                                        </p:tgtEl>
                                        <p:attrNameLst>
                                          <p:attrName>style.visibility</p:attrName>
                                        </p:attrNameLst>
                                      </p:cBhvr>
                                      <p:to>
                                        <p:strVal val="visible"/>
                                      </p:to>
                                    </p:set>
                                    <p:anim calcmode="lin" valueType="num">
                                      <p:cBhvr additive="base">
                                        <p:cTn id="37" dur="1600" fill="hold"/>
                                        <p:tgtEl>
                                          <p:spTgt spid="369"/>
                                        </p:tgtEl>
                                        <p:attrNameLst>
                                          <p:attrName>ppt_x</p:attrName>
                                        </p:attrNameLst>
                                      </p:cBhvr>
                                      <p:tavLst>
                                        <p:tav tm="0">
                                          <p:val>
                                            <p:strVal val="0-#ppt_w/2"/>
                                          </p:val>
                                        </p:tav>
                                        <p:tav tm="100000">
                                          <p:val>
                                            <p:strVal val="#ppt_x"/>
                                          </p:val>
                                        </p:tav>
                                      </p:tavLst>
                                    </p:anim>
                                    <p:anim calcmode="lin" valueType="num">
                                      <p:cBhvr additive="base">
                                        <p:cTn id="38" dur="1600" fill="hold"/>
                                        <p:tgtEl>
                                          <p:spTgt spid="369"/>
                                        </p:tgtEl>
                                        <p:attrNameLst>
                                          <p:attrName>ppt_y</p:attrName>
                                        </p:attrNameLst>
                                      </p:cBhvr>
                                      <p:tavLst>
                                        <p:tav tm="0">
                                          <p:val>
                                            <p:strVal val="#ppt_y"/>
                                          </p:val>
                                        </p:tav>
                                        <p:tav tm="100000">
                                          <p:val>
                                            <p:strVal val="#ppt_y"/>
                                          </p:val>
                                        </p:tav>
                                      </p:tavLst>
                                    </p:anim>
                                  </p:childTnLst>
                                </p:cTn>
                              </p:par>
                              <p:par>
                                <p:cTn id="39" presetID="2" presetClass="entr" presetSubtype="4" fill="hold" grpId="0" nodeType="withEffect">
                                  <p:stCondLst>
                                    <p:cond delay="1100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1110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p:bldP spid="369" grpId="0" animBg="1"/>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3F8E5DAC-B09B-4329-9910-AC43BDFCAE08}"/>
              </a:ext>
            </a:extLst>
          </p:cNvPr>
          <p:cNvSpPr txBox="1"/>
          <p:nvPr/>
        </p:nvSpPr>
        <p:spPr>
          <a:xfrm>
            <a:off x="577850" y="9121223"/>
            <a:ext cx="5702299" cy="733393"/>
          </a:xfrm>
          <a:prstGeom prst="rect">
            <a:avLst/>
          </a:prstGeom>
          <a:noFill/>
        </p:spPr>
        <p:txBody>
          <a:bodyPr wrap="square" lIns="90000" tIns="20250" rIns="90000" bIns="20250" rtlCol="0">
            <a:spAutoFit/>
          </a:bodyPr>
          <a:lstStyle/>
          <a:p>
            <a:pPr lvl="0" algn="just"/>
            <a:r>
              <a:rPr lang="es-AR" sz="1200" baseline="30000" dirty="0">
                <a:solidFill>
                  <a:schemeClr val="bg1">
                    <a:lumMod val="25000"/>
                  </a:schemeClr>
                </a:solidFill>
                <a:latin typeface="Calibri" panose="020F0502020204030204" pitchFamily="34" charset="0"/>
                <a:cs typeface="Calibri" panose="020F0502020204030204" pitchFamily="34" charset="0"/>
              </a:rPr>
              <a:t>7</a:t>
            </a:r>
            <a:r>
              <a:rPr lang="es-419" sz="900" dirty="0">
                <a:solidFill>
                  <a:schemeClr val="bg1">
                    <a:lumMod val="25000"/>
                  </a:schemeClr>
                </a:solidFill>
                <a:latin typeface="Calibri" panose="020F0502020204030204" pitchFamily="34" charset="0"/>
                <a:cs typeface="Times New Roman" panose="02020603050405020304" pitchFamily="18" charset="0"/>
              </a:rPr>
              <a:t> </a:t>
            </a:r>
            <a:r>
              <a:rPr lang="es-419" sz="9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rPr>
              <a:t>Esta presentación fue realizada por Miguel Ángel Gutiérrez, Director del Centro Latinoamericano de Globalización y Prospectiva. Véase el video de esta intervención en [en línea] </a:t>
            </a:r>
            <a:r>
              <a:rPr lang="es-419" sz="900" dirty="0">
                <a:solidFill>
                  <a:srgbClr val="00B0F0">
                    <a:alpha val="85000"/>
                  </a:srgbClr>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https://comunidades.cepal.org/ilpes/es/grupos/discusion/el-rol-de-la-prospectiva-frente-al-covid-19-y-la-etapa-de-pospandemia</a:t>
            </a:r>
            <a:r>
              <a:rPr lang="es-419" sz="900" dirty="0">
                <a:solidFill>
                  <a:srgbClr val="00B0F0">
                    <a:alpha val="85000"/>
                  </a:srgbClr>
                </a:solidFill>
                <a:latin typeface="Calibri" panose="020F0502020204030204" pitchFamily="34" charset="0"/>
                <a:ea typeface="Calibri" panose="020F0502020204030204" pitchFamily="34" charset="0"/>
                <a:cs typeface="Times New Roman" panose="02020603050405020304" pitchFamily="18" charset="0"/>
              </a:rPr>
              <a:t>.</a:t>
            </a:r>
          </a:p>
          <a:p>
            <a:pPr lvl="0" algn="just"/>
            <a:r>
              <a:rPr lang="es-419" sz="900" dirty="0">
                <a:solidFill>
                  <a:srgbClr val="F0F0F0">
                    <a:alpha val="85000"/>
                  </a:srgbClr>
                </a:solidFill>
                <a:latin typeface="Calibri" panose="020F0502020204030204" pitchFamily="34" charset="0"/>
                <a:ea typeface="Calibri" panose="020F0502020204030204" pitchFamily="34" charset="0"/>
                <a:cs typeface="Times New Roman" panose="02020603050405020304" pitchFamily="18" charset="0"/>
              </a:rPr>
              <a:t> </a:t>
            </a:r>
            <a:endParaRPr lang="es-AR" sz="900" dirty="0">
              <a:solidFill>
                <a:schemeClr val="tx1">
                  <a:alpha val="85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3C2FC4E8-2627-4CA7-BE7C-E18043E16FED}"/>
              </a:ext>
            </a:extLst>
          </p:cNvPr>
          <p:cNvCxnSpPr>
            <a:cxnSpLocks/>
          </p:cNvCxnSpPr>
          <p:nvPr/>
        </p:nvCxnSpPr>
        <p:spPr>
          <a:xfrm flipH="1">
            <a:off x="664502" y="9086502"/>
            <a:ext cx="554319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tle 2">
            <a:extLst>
              <a:ext uri="{FF2B5EF4-FFF2-40B4-BE49-F238E27FC236}">
                <a16:creationId xmlns:a16="http://schemas.microsoft.com/office/drawing/2014/main" id="{EFA4438B-3434-4476-8C3C-D5C8A0C655F7}"/>
              </a:ext>
            </a:extLst>
          </p:cNvPr>
          <p:cNvSpPr txBox="1">
            <a:spLocks/>
          </p:cNvSpPr>
          <p:nvPr/>
        </p:nvSpPr>
        <p:spPr>
          <a:xfrm>
            <a:off x="577849" y="664419"/>
            <a:ext cx="5709201" cy="444820"/>
          </a:xfrm>
          <a:prstGeom prst="rect">
            <a:avLst/>
          </a:prstGeom>
          <a:effectLst/>
        </p:spPr>
        <p:txBody>
          <a:bodyPr vert="horz" lIns="90000" tIns="192024" rIns="0" bIns="0" rtlCol="0" anchor="t" anchorCtr="0">
            <a:noAutofit/>
          </a:bodyPr>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s-419" sz="1800" dirty="0">
                <a:solidFill>
                  <a:schemeClr val="bg1">
                    <a:lumMod val="25000"/>
                  </a:schemeClr>
                </a:solidFill>
                <a:latin typeface="Calibri" panose="020F0502020204030204" pitchFamily="34" charset="0"/>
                <a:cs typeface="Calibri" panose="020F0502020204030204" pitchFamily="34" charset="0"/>
              </a:rPr>
              <a:t>2. Principales temas de discusión</a:t>
            </a:r>
            <a:endParaRPr lang="en-US" sz="1800" dirty="0">
              <a:solidFill>
                <a:schemeClr val="bg1">
                  <a:lumMod val="25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1252D00A-FBFC-4B42-919A-69A27B4D6AEC}"/>
              </a:ext>
            </a:extLst>
          </p:cNvPr>
          <p:cNvSpPr txBox="1"/>
          <p:nvPr/>
        </p:nvSpPr>
        <p:spPr>
          <a:xfrm>
            <a:off x="586720" y="1117703"/>
            <a:ext cx="5722005" cy="379450"/>
          </a:xfrm>
          <a:prstGeom prst="rect">
            <a:avLst/>
          </a:prstGeom>
          <a:noFill/>
        </p:spPr>
        <p:txBody>
          <a:bodyPr wrap="square" lIns="90000" tIns="20250" rIns="90000" bIns="20250" rtlCol="0">
            <a:spAutoFit/>
          </a:bodyPr>
          <a:lstStyle/>
          <a:p>
            <a:pPr algn="just"/>
            <a:r>
              <a:rPr lang="es-419" sz="1100" dirty="0">
                <a:solidFill>
                  <a:schemeClr val="tx1">
                    <a:alpha val="85000"/>
                  </a:schemeClr>
                </a:solidFill>
                <a:latin typeface="Calibri" panose="020F0502020204030204" pitchFamily="34" charset="0"/>
                <a:cs typeface="Calibri" panose="020F0502020204030204" pitchFamily="34" charset="0"/>
              </a:rPr>
              <a:t>A continuación se exponen de forma sucinta algunos de los temas destacados en el Foro de Discusión, incluida la Reunión de Expertos.</a:t>
            </a:r>
          </a:p>
        </p:txBody>
      </p:sp>
      <p:sp>
        <p:nvSpPr>
          <p:cNvPr id="12" name="Title 2">
            <a:extLst>
              <a:ext uri="{FF2B5EF4-FFF2-40B4-BE49-F238E27FC236}">
                <a16:creationId xmlns:a16="http://schemas.microsoft.com/office/drawing/2014/main" id="{CF4588D2-9364-4FA8-A081-DC24C5E4AA9C}"/>
              </a:ext>
            </a:extLst>
          </p:cNvPr>
          <p:cNvSpPr txBox="1">
            <a:spLocks/>
          </p:cNvSpPr>
          <p:nvPr/>
        </p:nvSpPr>
        <p:spPr>
          <a:xfrm>
            <a:off x="561065" y="1376011"/>
            <a:ext cx="5709201" cy="428353"/>
          </a:xfrm>
          <a:prstGeom prst="rect">
            <a:avLst/>
          </a:prstGeom>
          <a:effectLst/>
        </p:spPr>
        <p:txBody>
          <a:bodyPr vert="horz" lIns="90000" tIns="192024" rIns="0" bIns="0" rtlCol="0" anchor="t" anchorCtr="0">
            <a:noAutofit/>
          </a:bodyPr>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s-419" sz="1400" dirty="0">
                <a:solidFill>
                  <a:schemeClr val="bg1">
                    <a:lumMod val="25000"/>
                  </a:schemeClr>
                </a:solidFill>
                <a:latin typeface="Calibri" panose="020F0502020204030204" pitchFamily="34" charset="0"/>
                <a:cs typeface="Calibri" panose="020F0502020204030204" pitchFamily="34" charset="0"/>
              </a:rPr>
              <a:t>a)  Tema 1: Alertas prospectivas en relación con la pandemia</a:t>
            </a:r>
            <a:endParaRPr lang="en-US" sz="1400" dirty="0">
              <a:solidFill>
                <a:schemeClr val="bg1">
                  <a:lumMod val="25000"/>
                </a:schemeClr>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04DD1D3-EBF0-4F1B-BDD0-7D8E5F15A8A6}"/>
              </a:ext>
            </a:extLst>
          </p:cNvPr>
          <p:cNvSpPr txBox="1"/>
          <p:nvPr/>
        </p:nvSpPr>
        <p:spPr>
          <a:xfrm>
            <a:off x="576091" y="1785528"/>
            <a:ext cx="5710959" cy="7319811"/>
          </a:xfrm>
          <a:prstGeom prst="rect">
            <a:avLst/>
          </a:prstGeom>
          <a:noFill/>
        </p:spPr>
        <p:txBody>
          <a:bodyPr wrap="square" lIns="90000" tIns="20250" rIns="90000" bIns="20250" rtlCol="0">
            <a:spAutoFit/>
          </a:bodyPr>
          <a:lstStyle/>
          <a:p>
            <a:pPr algn="just"/>
            <a:r>
              <a:rPr lang="es-419" sz="1100" dirty="0">
                <a:solidFill>
                  <a:schemeClr val="tx1">
                    <a:alpha val="85000"/>
                  </a:schemeClr>
                </a:solidFill>
                <a:latin typeface="Calibri" panose="020F0502020204030204" pitchFamily="34" charset="0"/>
                <a:cs typeface="Calibri" panose="020F0502020204030204" pitchFamily="34" charset="0"/>
              </a:rPr>
              <a:t>La pandemia de COVID-19 demostró la fragilidad de las sociedades e instituciones de la región y, sobre todo, la falta de preparación de algunos Gobiernos para responder a las demandas y necesidades de la ciudadanía. Conociendo los impactos que ha tenido la pandemia en términos sanitarios, económicos, políticos y sociales, resulta válido preguntarse ¿por qué no fueron consideradas las alertas prospectivas sobre la pandemia? y ¿cuáles fueron estas alertas?</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Como parte de los aportes, se hizo una síntesis sobre algunos antecedentes de estudios de futuro en los que se preveía la ocurrencia de un fenómeno de este tipo</a:t>
            </a:r>
            <a:r>
              <a:rPr lang="es-AR" sz="1100" baseline="30000" dirty="0">
                <a:solidFill>
                  <a:schemeClr val="tx1">
                    <a:alpha val="85000"/>
                  </a:schemeClr>
                </a:solidFill>
                <a:latin typeface="Calibri" panose="020F0502020204030204" pitchFamily="34" charset="0"/>
                <a:cs typeface="Calibri" panose="020F0502020204030204" pitchFamily="34" charset="0"/>
              </a:rPr>
              <a:t>7</a:t>
            </a:r>
            <a:r>
              <a:rPr lang="es-419" sz="1100" dirty="0">
                <a:solidFill>
                  <a:schemeClr val="tx1">
                    <a:alpha val="85000"/>
                  </a:schemeClr>
                </a:solidFill>
                <a:latin typeface="Calibri" panose="020F0502020204030204" pitchFamily="34" charset="0"/>
                <a:cs typeface="Calibri" panose="020F0502020204030204" pitchFamily="34" charset="0"/>
              </a:rPr>
              <a:t>. En efecto, en 1997, en el primer informe de </a:t>
            </a:r>
            <a:r>
              <a:rPr lang="es-419" sz="1100" dirty="0" err="1">
                <a:solidFill>
                  <a:schemeClr val="tx1">
                    <a:alpha val="85000"/>
                  </a:schemeClr>
                </a:solidFill>
                <a:latin typeface="Calibri" panose="020F0502020204030204" pitchFamily="34" charset="0"/>
                <a:cs typeface="Calibri" panose="020F0502020204030204" pitchFamily="34" charset="0"/>
              </a:rPr>
              <a:t>The</a:t>
            </a:r>
            <a:r>
              <a:rPr lang="es-419" sz="1100" dirty="0">
                <a:solidFill>
                  <a:schemeClr val="tx1">
                    <a:alpha val="85000"/>
                  </a:schemeClr>
                </a:solidFill>
                <a:latin typeface="Calibri" panose="020F0502020204030204" pitchFamily="34" charset="0"/>
                <a:cs typeface="Calibri" panose="020F0502020204030204" pitchFamily="34" charset="0"/>
              </a:rPr>
              <a:t> </a:t>
            </a:r>
            <a:r>
              <a:rPr lang="es-419" sz="1100" dirty="0" err="1">
                <a:solidFill>
                  <a:schemeClr val="tx1">
                    <a:alpha val="85000"/>
                  </a:schemeClr>
                </a:solidFill>
                <a:latin typeface="Calibri" panose="020F0502020204030204" pitchFamily="34" charset="0"/>
                <a:cs typeface="Calibri" panose="020F0502020204030204" pitchFamily="34" charset="0"/>
              </a:rPr>
              <a:t>Millenium</a:t>
            </a:r>
            <a:r>
              <a:rPr lang="es-419" sz="1100" dirty="0">
                <a:solidFill>
                  <a:schemeClr val="tx1">
                    <a:alpha val="85000"/>
                  </a:schemeClr>
                </a:solidFill>
                <a:latin typeface="Calibri" panose="020F0502020204030204" pitchFamily="34" charset="0"/>
                <a:cs typeface="Calibri" panose="020F0502020204030204" pitchFamily="34" charset="0"/>
              </a:rPr>
              <a:t> Project, denominado </a:t>
            </a:r>
            <a:r>
              <a:rPr lang="es-419" sz="1100" i="1" dirty="0">
                <a:solidFill>
                  <a:schemeClr val="tx1">
                    <a:alpha val="85000"/>
                  </a:schemeClr>
                </a:solidFill>
                <a:latin typeface="Calibri" panose="020F0502020204030204" pitchFamily="34" charset="0"/>
                <a:cs typeface="Calibri" panose="020F0502020204030204" pitchFamily="34" charset="0"/>
              </a:rPr>
              <a:t>Estado del futuro: desafíos que enfrentamos en el milenio</a:t>
            </a:r>
            <a:r>
              <a:rPr lang="es-419" sz="1100" dirty="0">
                <a:solidFill>
                  <a:schemeClr val="tx1">
                    <a:alpha val="85000"/>
                  </a:schemeClr>
                </a:solidFill>
                <a:latin typeface="Calibri" panose="020F0502020204030204" pitchFamily="34" charset="0"/>
                <a:cs typeface="Calibri" panose="020F0502020204030204" pitchFamily="34" charset="0"/>
              </a:rPr>
              <a:t>, se identificaban 15 graves problemas que podrían presentarse en los siguientes 25 años, entre los cuales estaban la presencia de enfermedades nuevas, enfermedades recurrentes y microorganismos nocivos inmunes a los tratamientos disponibles. Factores como la creciente migración y la proliferación de los viajes internacionales aumentarían el contagio de enfermedades más rápidamente que en el pasado, en una situación en que las enfermedades no respetarían fronteras (</a:t>
            </a:r>
            <a:r>
              <a:rPr lang="es-AR" sz="1100" u="sng"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Glenn y Gordon, 1997</a:t>
            </a:r>
            <a:r>
              <a:rPr lang="es-419" sz="1100" dirty="0">
                <a:solidFill>
                  <a:schemeClr val="tx1">
                    <a:alpha val="85000"/>
                  </a:schemeClr>
                </a:solidFill>
                <a:latin typeface="Calibri" panose="020F0502020204030204" pitchFamily="34" charset="0"/>
                <a:cs typeface="Calibri" panose="020F0502020204030204" pitchFamily="34" charset="0"/>
              </a:rPr>
              <a:t>).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En 2008, el Consejo Nacional de Inteligencia de los Estados Unidos elaboró el informe </a:t>
            </a:r>
            <a:r>
              <a:rPr lang="es-419" sz="1100" i="1" dirty="0">
                <a:solidFill>
                  <a:schemeClr val="tx1">
                    <a:alpha val="85000"/>
                  </a:schemeClr>
                </a:solidFill>
                <a:latin typeface="Calibri" panose="020F0502020204030204" pitchFamily="34" charset="0"/>
                <a:cs typeface="Calibri" panose="020F0502020204030204" pitchFamily="34" charset="0"/>
              </a:rPr>
              <a:t>Global </a:t>
            </a:r>
            <a:r>
              <a:rPr lang="es-419" sz="1100" i="1" dirty="0" err="1">
                <a:solidFill>
                  <a:schemeClr val="tx1">
                    <a:alpha val="85000"/>
                  </a:schemeClr>
                </a:solidFill>
                <a:latin typeface="Calibri" panose="020F0502020204030204" pitchFamily="34" charset="0"/>
                <a:cs typeface="Calibri" panose="020F0502020204030204" pitchFamily="34" charset="0"/>
              </a:rPr>
              <a:t>Trends</a:t>
            </a:r>
            <a:r>
              <a:rPr lang="es-419" sz="1100" i="1" dirty="0">
                <a:solidFill>
                  <a:schemeClr val="tx1">
                    <a:alpha val="85000"/>
                  </a:schemeClr>
                </a:solidFill>
                <a:latin typeface="Calibri" panose="020F0502020204030204" pitchFamily="34" charset="0"/>
                <a:cs typeface="Calibri" panose="020F0502020204030204" pitchFamily="34" charset="0"/>
              </a:rPr>
              <a:t> 2025: A </a:t>
            </a:r>
            <a:r>
              <a:rPr lang="es-419" sz="1100" i="1" dirty="0" err="1">
                <a:solidFill>
                  <a:schemeClr val="tx1">
                    <a:alpha val="85000"/>
                  </a:schemeClr>
                </a:solidFill>
                <a:latin typeface="Calibri" panose="020F0502020204030204" pitchFamily="34" charset="0"/>
                <a:cs typeface="Calibri" panose="020F0502020204030204" pitchFamily="34" charset="0"/>
              </a:rPr>
              <a:t>Transformed</a:t>
            </a:r>
            <a:r>
              <a:rPr lang="es-419" sz="1100" i="1" dirty="0">
                <a:solidFill>
                  <a:schemeClr val="tx1">
                    <a:alpha val="85000"/>
                  </a:schemeClr>
                </a:solidFill>
                <a:latin typeface="Calibri" panose="020F0502020204030204" pitchFamily="34" charset="0"/>
                <a:cs typeface="Calibri" panose="020F0502020204030204" pitchFamily="34" charset="0"/>
              </a:rPr>
              <a:t> </a:t>
            </a:r>
            <a:r>
              <a:rPr lang="es-419" sz="1100" i="1" dirty="0" err="1">
                <a:solidFill>
                  <a:schemeClr val="tx1">
                    <a:alpha val="85000"/>
                  </a:schemeClr>
                </a:solidFill>
                <a:latin typeface="Calibri" panose="020F0502020204030204" pitchFamily="34" charset="0"/>
                <a:cs typeface="Calibri" panose="020F0502020204030204" pitchFamily="34" charset="0"/>
              </a:rPr>
              <a:t>World</a:t>
            </a:r>
            <a:r>
              <a:rPr lang="es-419" sz="1100" dirty="0">
                <a:solidFill>
                  <a:schemeClr val="tx1">
                    <a:alpha val="85000"/>
                  </a:schemeClr>
                </a:solidFill>
                <a:latin typeface="Calibri" panose="020F0502020204030204" pitchFamily="34" charset="0"/>
                <a:cs typeface="Calibri" panose="020F0502020204030204" pitchFamily="34" charset="0"/>
              </a:rPr>
              <a:t>, en que se presenta la potencial emergencia de epidemias globales (</a:t>
            </a:r>
            <a:r>
              <a:rPr lang="es-AR" sz="1100" u="sng" dirty="0" err="1">
                <a:solidFill>
                  <a:srgbClr val="00B0F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National</a:t>
            </a:r>
            <a:r>
              <a:rPr lang="es-AR" sz="1100" u="sng"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s-AR" sz="1100" u="sng" dirty="0" err="1">
                <a:solidFill>
                  <a:srgbClr val="00B0F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Intelligence</a:t>
            </a:r>
            <a:r>
              <a:rPr lang="es-AR" sz="1100" u="sng"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Council, 2008</a:t>
            </a:r>
            <a:r>
              <a:rPr lang="es-419" sz="1100" dirty="0">
                <a:solidFill>
                  <a:schemeClr val="tx1">
                    <a:alpha val="85000"/>
                  </a:schemeClr>
                </a:solidFill>
                <a:latin typeface="Calibri" panose="020F0502020204030204" pitchFamily="34" charset="0"/>
                <a:cs typeface="Calibri" panose="020F0502020204030204" pitchFamily="34" charset="0"/>
              </a:rPr>
              <a:t>). </a:t>
            </a:r>
          </a:p>
          <a:p>
            <a:pPr algn="just"/>
            <a:r>
              <a:rPr lang="es-419" sz="1100" dirty="0">
                <a:solidFill>
                  <a:schemeClr val="tx1">
                    <a:alpha val="85000"/>
                  </a:schemeClr>
                </a:solidFill>
                <a:latin typeface="Calibri" panose="020F0502020204030204" pitchFamily="34" charset="0"/>
                <a:cs typeface="Calibri" panose="020F0502020204030204" pitchFamily="34" charset="0"/>
              </a:rPr>
              <a:t>En la misma línea, la Oficina de Ciencia e Innovación del Reino Unido elaboró el informe </a:t>
            </a:r>
            <a:r>
              <a:rPr lang="es-419" sz="1100" i="1" dirty="0" err="1">
                <a:solidFill>
                  <a:schemeClr val="tx1">
                    <a:alpha val="85000"/>
                  </a:schemeClr>
                </a:solidFill>
                <a:latin typeface="Calibri" panose="020F0502020204030204" pitchFamily="34" charset="0"/>
                <a:cs typeface="Calibri" panose="020F0502020204030204" pitchFamily="34" charset="0"/>
              </a:rPr>
              <a:t>Foresight</a:t>
            </a:r>
            <a:r>
              <a:rPr lang="es-419" sz="1100" i="1" dirty="0">
                <a:solidFill>
                  <a:schemeClr val="tx1">
                    <a:alpha val="85000"/>
                  </a:schemeClr>
                </a:solidFill>
                <a:latin typeface="Calibri" panose="020F0502020204030204" pitchFamily="34" charset="0"/>
                <a:cs typeface="Calibri" panose="020F0502020204030204" pitchFamily="34" charset="0"/>
              </a:rPr>
              <a:t>. </a:t>
            </a:r>
            <a:r>
              <a:rPr lang="es-419" sz="1100" i="1" dirty="0" err="1">
                <a:solidFill>
                  <a:schemeClr val="tx1">
                    <a:alpha val="85000"/>
                  </a:schemeClr>
                </a:solidFill>
                <a:latin typeface="Calibri" panose="020F0502020204030204" pitchFamily="34" charset="0"/>
                <a:cs typeface="Calibri" panose="020F0502020204030204" pitchFamily="34" charset="0"/>
              </a:rPr>
              <a:t>Infectious</a:t>
            </a:r>
            <a:r>
              <a:rPr lang="es-419" sz="1100" i="1" dirty="0">
                <a:solidFill>
                  <a:schemeClr val="tx1">
                    <a:alpha val="85000"/>
                  </a:schemeClr>
                </a:solidFill>
                <a:latin typeface="Calibri" panose="020F0502020204030204" pitchFamily="34" charset="0"/>
                <a:cs typeface="Calibri" panose="020F0502020204030204" pitchFamily="34" charset="0"/>
              </a:rPr>
              <a:t> </a:t>
            </a:r>
            <a:r>
              <a:rPr lang="es-419" sz="1100" i="1" dirty="0" err="1">
                <a:solidFill>
                  <a:schemeClr val="tx1">
                    <a:alpha val="85000"/>
                  </a:schemeClr>
                </a:solidFill>
                <a:latin typeface="Calibri" panose="020F0502020204030204" pitchFamily="34" charset="0"/>
                <a:cs typeface="Calibri" panose="020F0502020204030204" pitchFamily="34" charset="0"/>
              </a:rPr>
              <a:t>Diseases</a:t>
            </a:r>
            <a:r>
              <a:rPr lang="es-419" sz="1100" i="1" dirty="0">
                <a:solidFill>
                  <a:schemeClr val="tx1">
                    <a:alpha val="85000"/>
                  </a:schemeClr>
                </a:solidFill>
                <a:latin typeface="Calibri" panose="020F0502020204030204" pitchFamily="34" charset="0"/>
                <a:cs typeface="Calibri" panose="020F0502020204030204" pitchFamily="34" charset="0"/>
              </a:rPr>
              <a:t>: </a:t>
            </a:r>
            <a:r>
              <a:rPr lang="es-419" sz="1100" i="1" dirty="0" err="1">
                <a:solidFill>
                  <a:schemeClr val="tx1">
                    <a:alpha val="85000"/>
                  </a:schemeClr>
                </a:solidFill>
                <a:latin typeface="Calibri" panose="020F0502020204030204" pitchFamily="34" charset="0"/>
                <a:cs typeface="Calibri" panose="020F0502020204030204" pitchFamily="34" charset="0"/>
              </a:rPr>
              <a:t>preparing</a:t>
            </a:r>
            <a:r>
              <a:rPr lang="es-419" sz="1100" i="1" dirty="0">
                <a:solidFill>
                  <a:schemeClr val="tx1">
                    <a:alpha val="85000"/>
                  </a:schemeClr>
                </a:solidFill>
                <a:latin typeface="Calibri" panose="020F0502020204030204" pitchFamily="34" charset="0"/>
                <a:cs typeface="Calibri" panose="020F0502020204030204" pitchFamily="34" charset="0"/>
              </a:rPr>
              <a:t> </a:t>
            </a:r>
            <a:r>
              <a:rPr lang="es-419" sz="1100" i="1" dirty="0" err="1">
                <a:solidFill>
                  <a:schemeClr val="tx1">
                    <a:alpha val="85000"/>
                  </a:schemeClr>
                </a:solidFill>
                <a:latin typeface="Calibri" panose="020F0502020204030204" pitchFamily="34" charset="0"/>
                <a:cs typeface="Calibri" panose="020F0502020204030204" pitchFamily="34" charset="0"/>
              </a:rPr>
              <a:t>for</a:t>
            </a:r>
            <a:r>
              <a:rPr lang="es-419" sz="1100" i="1" dirty="0">
                <a:solidFill>
                  <a:schemeClr val="tx1">
                    <a:alpha val="85000"/>
                  </a:schemeClr>
                </a:solidFill>
                <a:latin typeface="Calibri" panose="020F0502020204030204" pitchFamily="34" charset="0"/>
                <a:cs typeface="Calibri" panose="020F0502020204030204" pitchFamily="34" charset="0"/>
              </a:rPr>
              <a:t> </a:t>
            </a:r>
            <a:r>
              <a:rPr lang="es-419" sz="1100" i="1" dirty="0" err="1">
                <a:solidFill>
                  <a:schemeClr val="tx1">
                    <a:alpha val="85000"/>
                  </a:schemeClr>
                </a:solidFill>
                <a:latin typeface="Calibri" panose="020F0502020204030204" pitchFamily="34" charset="0"/>
                <a:cs typeface="Calibri" panose="020F0502020204030204" pitchFamily="34" charset="0"/>
              </a:rPr>
              <a:t>the</a:t>
            </a:r>
            <a:r>
              <a:rPr lang="es-419" sz="1100" i="1" dirty="0">
                <a:solidFill>
                  <a:schemeClr val="tx1">
                    <a:alpha val="85000"/>
                  </a:schemeClr>
                </a:solidFill>
                <a:latin typeface="Calibri" panose="020F0502020204030204" pitchFamily="34" charset="0"/>
                <a:cs typeface="Calibri" panose="020F0502020204030204" pitchFamily="34" charset="0"/>
              </a:rPr>
              <a:t> </a:t>
            </a:r>
            <a:r>
              <a:rPr lang="es-419" sz="1100" i="1" dirty="0" err="1">
                <a:solidFill>
                  <a:schemeClr val="tx1">
                    <a:alpha val="85000"/>
                  </a:schemeClr>
                </a:solidFill>
                <a:latin typeface="Calibri" panose="020F0502020204030204" pitchFamily="34" charset="0"/>
                <a:cs typeface="Calibri" panose="020F0502020204030204" pitchFamily="34" charset="0"/>
              </a:rPr>
              <a:t>future</a:t>
            </a:r>
            <a:r>
              <a:rPr lang="es-419" sz="1100" i="1" dirty="0">
                <a:solidFill>
                  <a:schemeClr val="tx1">
                    <a:alpha val="85000"/>
                  </a:schemeClr>
                </a:solidFill>
                <a:latin typeface="Calibri" panose="020F0502020204030204" pitchFamily="34" charset="0"/>
                <a:cs typeface="Calibri" panose="020F0502020204030204" pitchFamily="34" charset="0"/>
              </a:rPr>
              <a:t>. </a:t>
            </a:r>
            <a:r>
              <a:rPr lang="es-419" sz="1100" i="1" dirty="0" err="1">
                <a:solidFill>
                  <a:schemeClr val="tx1">
                    <a:alpha val="85000"/>
                  </a:schemeClr>
                </a:solidFill>
                <a:latin typeface="Calibri" panose="020F0502020204030204" pitchFamily="34" charset="0"/>
                <a:cs typeface="Calibri" panose="020F0502020204030204" pitchFamily="34" charset="0"/>
              </a:rPr>
              <a:t>Executive</a:t>
            </a:r>
            <a:r>
              <a:rPr lang="es-419" sz="1100" i="1" dirty="0">
                <a:solidFill>
                  <a:schemeClr val="tx1">
                    <a:alpha val="85000"/>
                  </a:schemeClr>
                </a:solidFill>
                <a:latin typeface="Calibri" panose="020F0502020204030204" pitchFamily="34" charset="0"/>
                <a:cs typeface="Calibri" panose="020F0502020204030204" pitchFamily="34" charset="0"/>
              </a:rPr>
              <a:t> </a:t>
            </a:r>
            <a:r>
              <a:rPr lang="es-419" sz="1100" i="1" dirty="0" err="1">
                <a:solidFill>
                  <a:schemeClr val="tx1">
                    <a:alpha val="85000"/>
                  </a:schemeClr>
                </a:solidFill>
                <a:latin typeface="Calibri" panose="020F0502020204030204" pitchFamily="34" charset="0"/>
                <a:cs typeface="Calibri" panose="020F0502020204030204" pitchFamily="34" charset="0"/>
              </a:rPr>
              <a:t>Summary</a:t>
            </a:r>
            <a:r>
              <a:rPr lang="es-419" sz="1100" dirty="0">
                <a:solidFill>
                  <a:schemeClr val="tx1">
                    <a:alpha val="85000"/>
                  </a:schemeClr>
                </a:solidFill>
                <a:latin typeface="Calibri" panose="020F0502020204030204" pitchFamily="34" charset="0"/>
                <a:cs typeface="Calibri" panose="020F0502020204030204" pitchFamily="34" charset="0"/>
              </a:rPr>
              <a:t>, en el que se analizaron todas las posibles epidemias o enfermedades que se podrían transmitir en el futuro, especialmente enfermedades infecciosas que causarían la muerte por dificultades respiratorias (</a:t>
            </a:r>
            <a:r>
              <a:rPr lang="es-419" sz="1100" dirty="0">
                <a:solidFill>
                  <a:srgbClr val="00B0F0">
                    <a:alpha val="85000"/>
                  </a:srgb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Oficina de Ciencia e Innovación, 2006</a:t>
            </a:r>
            <a:r>
              <a:rPr lang="es-419" sz="1100" dirty="0">
                <a:solidFill>
                  <a:schemeClr val="tx1">
                    <a:alpha val="85000"/>
                  </a:schemeClr>
                </a:solidFill>
                <a:latin typeface="Calibri" panose="020F0502020204030204" pitchFamily="34" charset="0"/>
                <a:cs typeface="Calibri" panose="020F0502020204030204" pitchFamily="34" charset="0"/>
              </a:rPr>
              <a:t>).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También en Europa, en 2011, el documento “</a:t>
            </a:r>
            <a:r>
              <a:rPr lang="es-419" sz="1100" dirty="0" err="1">
                <a:solidFill>
                  <a:schemeClr val="tx1">
                    <a:alpha val="85000"/>
                  </a:schemeClr>
                </a:solidFill>
                <a:latin typeface="Calibri" panose="020F0502020204030204" pitchFamily="34" charset="0"/>
                <a:cs typeface="Calibri" panose="020F0502020204030204" pitchFamily="34" charset="0"/>
              </a:rPr>
              <a:t>iKnow</a:t>
            </a:r>
            <a:r>
              <a:rPr lang="es-419" sz="1100" dirty="0">
                <a:solidFill>
                  <a:schemeClr val="tx1">
                    <a:alpha val="85000"/>
                  </a:schemeClr>
                </a:solidFill>
                <a:latin typeface="Calibri" panose="020F0502020204030204" pitchFamily="34" charset="0"/>
                <a:cs typeface="Calibri" panose="020F0502020204030204" pitchFamily="34" charset="0"/>
              </a:rPr>
              <a:t> </a:t>
            </a:r>
            <a:r>
              <a:rPr lang="es-419" sz="1100" dirty="0" err="1">
                <a:solidFill>
                  <a:schemeClr val="tx1">
                    <a:alpha val="85000"/>
                  </a:schemeClr>
                </a:solidFill>
                <a:latin typeface="Calibri" panose="020F0502020204030204" pitchFamily="34" charset="0"/>
                <a:cs typeface="Calibri" panose="020F0502020204030204" pitchFamily="34" charset="0"/>
              </a:rPr>
              <a:t>Policy</a:t>
            </a:r>
            <a:r>
              <a:rPr lang="es-419" sz="1100" dirty="0">
                <a:solidFill>
                  <a:schemeClr val="tx1">
                    <a:alpha val="85000"/>
                  </a:schemeClr>
                </a:solidFill>
                <a:latin typeface="Calibri" panose="020F0502020204030204" pitchFamily="34" charset="0"/>
                <a:cs typeface="Calibri" panose="020F0502020204030204" pitchFamily="34" charset="0"/>
              </a:rPr>
              <a:t> </a:t>
            </a:r>
            <a:r>
              <a:rPr lang="es-419" sz="1100" dirty="0" err="1">
                <a:solidFill>
                  <a:schemeClr val="tx1">
                    <a:alpha val="85000"/>
                  </a:schemeClr>
                </a:solidFill>
                <a:latin typeface="Calibri" panose="020F0502020204030204" pitchFamily="34" charset="0"/>
                <a:cs typeface="Calibri" panose="020F0502020204030204" pitchFamily="34" charset="0"/>
              </a:rPr>
              <a:t>Alerts</a:t>
            </a:r>
            <a:r>
              <a:rPr lang="es-419" sz="1100" dirty="0">
                <a:solidFill>
                  <a:schemeClr val="tx1">
                    <a:alpha val="85000"/>
                  </a:schemeClr>
                </a:solidFill>
                <a:latin typeface="Calibri" panose="020F0502020204030204" pitchFamily="34" charset="0"/>
                <a:cs typeface="Calibri" panose="020F0502020204030204" pitchFamily="34" charset="0"/>
              </a:rPr>
              <a:t>” se refería a la amenaza de un virus altamente infeccioso y letal, que una vez que se hiciera presente lograría dispersarse por todo el mundo facilitado por la alta movilidad de la población (</a:t>
            </a:r>
            <a:r>
              <a:rPr lang="es-CL" sz="1100" u="sng" dirty="0">
                <a:solidFill>
                  <a:srgbClr val="00B0F0"/>
                </a:solidFill>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Popper y Butler, 2011</a:t>
            </a:r>
            <a:r>
              <a:rPr lang="es-419" sz="1100" dirty="0">
                <a:solidFill>
                  <a:schemeClr val="tx1">
                    <a:alpha val="85000"/>
                  </a:schemeClr>
                </a:solidFill>
                <a:latin typeface="Calibri" panose="020F0502020204030204" pitchFamily="34" charset="0"/>
                <a:cs typeface="Calibri" panose="020F0502020204030204" pitchFamily="34" charset="0"/>
              </a:rPr>
              <a:t>).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En la región se levantaron también alertas prospectivas sobre una posible pandemia. Un ejemplo de ello es el trabajo realizado por los especialistas en prospectiva mexicanos Enrique Ruelas Barajas y Antonio Alonso Concheiro (</a:t>
            </a:r>
            <a:r>
              <a:rPr lang="es-419" sz="1100" dirty="0">
                <a:solidFill>
                  <a:srgbClr val="00B0F0">
                    <a:alpha val="85000"/>
                  </a:srgbClr>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2010</a:t>
            </a:r>
            <a:r>
              <a:rPr lang="es-419" sz="1100" dirty="0">
                <a:solidFill>
                  <a:schemeClr val="tx1">
                    <a:alpha val="85000"/>
                  </a:schemeClr>
                </a:solidFill>
                <a:latin typeface="Calibri" panose="020F0502020204030204" pitchFamily="34" charset="0"/>
                <a:cs typeface="Calibri" panose="020F0502020204030204" pitchFamily="34" charset="0"/>
              </a:rPr>
              <a:t>), quienes en su libro </a:t>
            </a:r>
            <a:r>
              <a:rPr lang="es-419" sz="1100" i="1" dirty="0">
                <a:solidFill>
                  <a:schemeClr val="tx1">
                    <a:alpha val="85000"/>
                  </a:schemeClr>
                </a:solidFill>
                <a:latin typeface="Calibri" panose="020F0502020204030204" pitchFamily="34" charset="0"/>
                <a:cs typeface="Calibri" panose="020F0502020204030204" pitchFamily="34" charset="0"/>
              </a:rPr>
              <a:t>Los futuros de la salud en México 2050</a:t>
            </a:r>
            <a:r>
              <a:rPr lang="es-419" sz="1100" dirty="0">
                <a:solidFill>
                  <a:schemeClr val="tx1">
                    <a:alpha val="85000"/>
                  </a:schemeClr>
                </a:solidFill>
                <a:latin typeface="Calibri" panose="020F0502020204030204" pitchFamily="34" charset="0"/>
                <a:cs typeface="Calibri" panose="020F0502020204030204" pitchFamily="34" charset="0"/>
              </a:rPr>
              <a:t> mencionan específicamente en los escenarios analizados la aparición en 2020 de un nuevo virus de alta letalidad y cura desconocida.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Por último, más recientemente, en 2019, la Junta de Vigilancia Mundial de la Preparación, entidad de la cual la Organización Mundial de la Salud (OMS) es anfitriona, presentó el documento titulado </a:t>
            </a:r>
            <a:r>
              <a:rPr lang="es-419" sz="1100" i="1" dirty="0">
                <a:solidFill>
                  <a:schemeClr val="tx1">
                    <a:alpha val="85000"/>
                  </a:schemeClr>
                </a:solidFill>
                <a:latin typeface="Calibri" panose="020F0502020204030204" pitchFamily="34" charset="0"/>
                <a:cs typeface="Calibri" panose="020F0502020204030204" pitchFamily="34" charset="0"/>
              </a:rPr>
              <a:t>Un mundo en peligro: informe anual sobre preparación mundial para las emergencias sanitarias.</a:t>
            </a:r>
            <a:r>
              <a:rPr lang="es-419" sz="1100" dirty="0">
                <a:solidFill>
                  <a:schemeClr val="tx1">
                    <a:alpha val="85000"/>
                  </a:schemeClr>
                </a:solidFill>
                <a:latin typeface="Calibri" panose="020F0502020204030204" pitchFamily="34" charset="0"/>
                <a:cs typeface="Calibri" panose="020F0502020204030204" pitchFamily="34" charset="0"/>
              </a:rPr>
              <a:t> En él se señalaba la amenaza de una pandemia de gripe, especialmente la posibilidad de que una transmisión de los animales a los seres humanos causara una pandemia prolongada (</a:t>
            </a:r>
            <a:r>
              <a:rPr lang="es-419" sz="1100" dirty="0">
                <a:solidFill>
                  <a:srgbClr val="00B0F0">
                    <a:alpha val="85000"/>
                  </a:srgbClr>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Junta de Vigilancia Mundial de la Preparación, 2019</a:t>
            </a:r>
            <a:r>
              <a:rPr lang="es-419" sz="1100" dirty="0">
                <a:solidFill>
                  <a:schemeClr val="tx1">
                    <a:alpha val="85000"/>
                  </a:schemeClr>
                </a:solidFill>
                <a:latin typeface="Calibri" panose="020F0502020204030204" pitchFamily="34" charset="0"/>
                <a:cs typeface="Calibri" panose="020F0502020204030204" pitchFamily="34" charset="0"/>
              </a:rPr>
              <a:t>). También se indicaba que los costos de enfrentar una gran pandemia como la prevista serían muy superiores a los de la prevención, y que por ello se hacía necesario fortalecer las capacidades nacionales de vigilancia y</a:t>
            </a:r>
          </a:p>
        </p:txBody>
      </p:sp>
      <p:sp>
        <p:nvSpPr>
          <p:cNvPr id="9" name="Line shape">
            <a:extLst>
              <a:ext uri="{FF2B5EF4-FFF2-40B4-BE49-F238E27FC236}">
                <a16:creationId xmlns:a16="http://schemas.microsoft.com/office/drawing/2014/main" id="{143C1B38-08F9-4592-B559-1D2564EE7075}"/>
              </a:ext>
            </a:extLst>
          </p:cNvPr>
          <p:cNvSpPr/>
          <p:nvPr/>
        </p:nvSpPr>
        <p:spPr>
          <a:xfrm>
            <a:off x="-175452" y="165801"/>
            <a:ext cx="2633334" cy="327620"/>
          </a:xfrm>
          <a:prstGeom prst="roundRect">
            <a:avLst>
              <a:gd name="adj" fmla="val 50000"/>
            </a:avLst>
          </a:prstGeom>
          <a:noFill/>
          <a:ln w="38100">
            <a:solidFill>
              <a:schemeClr val="accent6">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675" dirty="0">
              <a:solidFill>
                <a:srgbClr val="FFFFFF"/>
              </a:solidFill>
              <a:latin typeface="+mj-lt"/>
            </a:endParaRPr>
          </a:p>
        </p:txBody>
      </p:sp>
      <p:grpSp>
        <p:nvGrpSpPr>
          <p:cNvPr id="10" name="Dot shape">
            <a:extLst>
              <a:ext uri="{FF2B5EF4-FFF2-40B4-BE49-F238E27FC236}">
                <a16:creationId xmlns:a16="http://schemas.microsoft.com/office/drawing/2014/main" id="{7253A0EC-D29E-488C-AF85-7240230BD213}"/>
              </a:ext>
            </a:extLst>
          </p:cNvPr>
          <p:cNvGrpSpPr/>
          <p:nvPr/>
        </p:nvGrpSpPr>
        <p:grpSpPr>
          <a:xfrm>
            <a:off x="1721176" y="475418"/>
            <a:ext cx="208071" cy="36005"/>
            <a:chOff x="1773521" y="4054733"/>
            <a:chExt cx="369904" cy="64008"/>
          </a:xfrm>
        </p:grpSpPr>
        <p:sp>
          <p:nvSpPr>
            <p:cNvPr id="11" name="Rectangle 10">
              <a:extLst>
                <a:ext uri="{FF2B5EF4-FFF2-40B4-BE49-F238E27FC236}">
                  <a16:creationId xmlns:a16="http://schemas.microsoft.com/office/drawing/2014/main" id="{B88B59E4-E81D-4673-A94C-F5C38E801B05}"/>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Oval 14">
              <a:extLst>
                <a:ext uri="{FF2B5EF4-FFF2-40B4-BE49-F238E27FC236}">
                  <a16:creationId xmlns:a16="http://schemas.microsoft.com/office/drawing/2014/main" id="{C6163667-DFDD-4699-920C-B268C5358D65}"/>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21362218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9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9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50000" fill="hold" grpId="0" nodeType="withEffect">
                                  <p:stCondLst>
                                    <p:cond delay="15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0-#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4" decel="5000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8" fill="hold" nodeType="withEffect">
                                  <p:stCondLst>
                                    <p:cond delay="240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0-#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500" fill="hold"/>
                                        <p:tgtEl>
                                          <p:spTgt spid="9"/>
                                        </p:tgtEl>
                                        <p:attrNameLst>
                                          <p:attrName>ppt_x</p:attrName>
                                        </p:attrNameLst>
                                      </p:cBhvr>
                                      <p:tavLst>
                                        <p:tav tm="0">
                                          <p:val>
                                            <p:strVal val="0-#ppt_w/2"/>
                                          </p:val>
                                        </p:tav>
                                        <p:tav tm="100000">
                                          <p:val>
                                            <p:strVal val="#ppt_x"/>
                                          </p:val>
                                        </p:tav>
                                      </p:tavLst>
                                    </p:anim>
                                    <p:anim calcmode="lin" valueType="num">
                                      <p:cBhvr additive="base">
                                        <p:cTn id="32" dur="1500" fill="hold"/>
                                        <p:tgtEl>
                                          <p:spTgt spid="9"/>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23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500"/>
                                        <p:tgtEl>
                                          <p:spTgt spid="10"/>
                                        </p:tgtEl>
                                      </p:cBhvr>
                                    </p:animEffect>
                                  </p:childTnLst>
                                </p:cTn>
                              </p:par>
                              <p:par>
                                <p:cTn id="36" presetID="63" presetClass="path" presetSubtype="0" accel="50000" decel="50000" fill="hold" nodeType="withEffect">
                                  <p:stCondLst>
                                    <p:cond delay="2300"/>
                                  </p:stCondLst>
                                  <p:childTnLst>
                                    <p:animMotion origin="layout" path="M -0.17407 5.12821E-7 L -0.00046 5.12821E-7 " pathEditMode="relative" rAng="0" ptsTypes="AA">
                                      <p:cBhvr>
                                        <p:cTn id="37" dur="3500" fill="hold"/>
                                        <p:tgtEl>
                                          <p:spTgt spid="10"/>
                                        </p:tgtEl>
                                        <p:attrNameLst>
                                          <p:attrName>ppt_x</p:attrName>
                                          <p:attrName>ppt_y</p:attrName>
                                        </p:attrNameLst>
                                      </p:cBhvr>
                                      <p:rCtr x="8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6" grpId="0"/>
      <p:bldP spid="17" grpId="0"/>
      <p:bldP spid="12" grpId="0"/>
      <p:bldP spid="13"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046161-493C-4393-B15B-5CFF33CE7A7E}"/>
              </a:ext>
            </a:extLst>
          </p:cNvPr>
          <p:cNvSpPr txBox="1"/>
          <p:nvPr/>
        </p:nvSpPr>
        <p:spPr>
          <a:xfrm>
            <a:off x="577849" y="798049"/>
            <a:ext cx="5707064" cy="8212363"/>
          </a:xfrm>
          <a:prstGeom prst="rect">
            <a:avLst/>
          </a:prstGeom>
          <a:noFill/>
        </p:spPr>
        <p:txBody>
          <a:bodyPr wrap="square" lIns="90000" tIns="20250" rIns="90000" bIns="20250" rtlCol="0">
            <a:spAutoFit/>
          </a:bodyPr>
          <a:lstStyle/>
          <a:p>
            <a:pPr algn="just">
              <a:spcBef>
                <a:spcPts val="338"/>
              </a:spcBef>
            </a:pPr>
            <a:r>
              <a:rPr lang="es-419" sz="1100" dirty="0">
                <a:solidFill>
                  <a:schemeClr val="tx1">
                    <a:alpha val="85000"/>
                  </a:schemeClr>
                </a:solidFill>
                <a:latin typeface="Calibri" panose="020F0502020204030204" pitchFamily="34" charset="0"/>
                <a:cs typeface="Calibri" panose="020F0502020204030204" pitchFamily="34" charset="0"/>
              </a:rPr>
              <a:t>respuesta, de prevención y tratamiento, y de preparación (</a:t>
            </a:r>
            <a:r>
              <a:rPr lang="es-419" sz="1100" dirty="0">
                <a:solidFill>
                  <a:srgbClr val="00B0F0">
                    <a:alpha val="85000"/>
                  </a:srgb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Junta de Vigilancia Mundial de la Preparación, 2019</a:t>
            </a:r>
            <a:r>
              <a:rPr lang="es-419" sz="1100" dirty="0">
                <a:solidFill>
                  <a:schemeClr val="tx1">
                    <a:alpha val="85000"/>
                  </a:schemeClr>
                </a:solidFill>
                <a:latin typeface="Calibri" panose="020F0502020204030204" pitchFamily="34" charset="0"/>
                <a:cs typeface="Calibri" panose="020F0502020204030204" pitchFamily="34" charset="0"/>
              </a:rPr>
              <a:t>). </a:t>
            </a:r>
          </a:p>
          <a:p>
            <a:pPr algn="just">
              <a:spcBef>
                <a:spcPts val="338"/>
              </a:spcBef>
            </a:pPr>
            <a:r>
              <a:rPr lang="es-419" sz="1100" dirty="0">
                <a:solidFill>
                  <a:schemeClr val="tx1">
                    <a:alpha val="85000"/>
                  </a:schemeClr>
                </a:solidFill>
                <a:latin typeface="Calibri" panose="020F0502020204030204" pitchFamily="34" charset="0"/>
                <a:cs typeface="Calibri" panose="020F0502020204030204" pitchFamily="34" charset="0"/>
              </a:rPr>
              <a:t>Por tanto, si se disponía de esta información, ¿por qué no se consideraron las alertas prospectivas sobre una posible pandemia?</a:t>
            </a:r>
          </a:p>
          <a:p>
            <a:pPr algn="just">
              <a:spcBef>
                <a:spcPts val="338"/>
              </a:spcBef>
            </a:pPr>
            <a:r>
              <a:rPr lang="es-419" sz="1100" dirty="0">
                <a:solidFill>
                  <a:schemeClr val="tx1">
                    <a:alpha val="85000"/>
                  </a:schemeClr>
                </a:solidFill>
                <a:latin typeface="Calibri" panose="020F0502020204030204" pitchFamily="34" charset="0"/>
                <a:cs typeface="Calibri" panose="020F0502020204030204" pitchFamily="34" charset="0"/>
              </a:rPr>
              <a:t>Si bien no existe una única respuesta, gran parte de la discusión en el Foro se centró en elementos políticos e institucionales. Los Gobiernos tienen una mirada cortoplacista y coyuntural, por lo que tienden a responder a lo urgente. Influidos por la duración de sus mandatos y por sesgos cognitivos y culturales, optan por dejar de lado el pensamiento sobre el futuro y lo emergente, reduciendo con ello las posibilidades de anticiparse a los cambios. </a:t>
            </a:r>
          </a:p>
          <a:p>
            <a:pPr algn="just">
              <a:spcBef>
                <a:spcPts val="338"/>
              </a:spcBef>
            </a:pPr>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spcBef>
                <a:spcPts val="338"/>
              </a:spcBef>
            </a:pPr>
            <a:r>
              <a:rPr lang="es-419" sz="1100" dirty="0">
                <a:solidFill>
                  <a:schemeClr val="tx1">
                    <a:alpha val="85000"/>
                  </a:schemeClr>
                </a:solidFill>
                <a:latin typeface="Calibri" panose="020F0502020204030204" pitchFamily="34" charset="0"/>
                <a:cs typeface="Calibri" panose="020F0502020204030204" pitchFamily="34" charset="0"/>
              </a:rPr>
              <a:t>Por otro lado, aún existe desconocimiento sobre la utilidad de la prospectiva y la forma como puede integrarse a los procesos nacionales de planificación. La escasa consideración del rol científico de la prospectiva dificulta el avance en lo referente a la orientación de acciones con vistas al futuro, y a eso se suman problemas en la comunicación sobre la importancia del papel que puede llegar a tener.</a:t>
            </a:r>
          </a:p>
          <a:p>
            <a:pPr algn="just">
              <a:spcBef>
                <a:spcPts val="338"/>
              </a:spcBef>
            </a:pPr>
            <a:r>
              <a:rPr lang="es-419" sz="1100" dirty="0">
                <a:solidFill>
                  <a:schemeClr val="tx1">
                    <a:alpha val="85000"/>
                  </a:schemeClr>
                </a:solidFill>
                <a:latin typeface="Calibri" panose="020F0502020204030204" pitchFamily="34" charset="0"/>
                <a:cs typeface="Calibri" panose="020F0502020204030204" pitchFamily="34" charset="0"/>
              </a:rPr>
              <a:t>La prospectiva representa un instrumento útil para tomar decisiones sobre pruebas de estrés, que permiten someter a control la respuesta institucional ante los riesgos y alertar sobre resultados inesperados, particularmente mediante el uso de escenarios futuros alternativos (</a:t>
            </a:r>
            <a:r>
              <a:rPr lang="es-CL" sz="1100" u="sng" dirty="0" err="1">
                <a:solidFill>
                  <a:srgbClr val="00B0F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Poiares</a:t>
            </a:r>
            <a:r>
              <a:rPr lang="es-CL" sz="1100" u="sng"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y </a:t>
            </a:r>
            <a:r>
              <a:rPr lang="es-CL" sz="1100" u="sng" dirty="0" err="1">
                <a:solidFill>
                  <a:srgbClr val="00B0F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Tully</a:t>
            </a:r>
            <a:r>
              <a:rPr lang="es-CL" sz="1100" u="sng"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2021</a:t>
            </a:r>
            <a:r>
              <a:rPr lang="es-419" sz="1100" dirty="0">
                <a:solidFill>
                  <a:schemeClr val="tx1">
                    <a:alpha val="85000"/>
                  </a:schemeClr>
                </a:solidFill>
                <a:latin typeface="Calibri" panose="020F0502020204030204" pitchFamily="34" charset="0"/>
                <a:cs typeface="Calibri" panose="020F0502020204030204" pitchFamily="34" charset="0"/>
              </a:rPr>
              <a:t>). La prospectiva pretende la exploración de futuros posibles, probables y deseables (anticipación) con miras a iluminar la acción en el presente (</a:t>
            </a:r>
            <a:r>
              <a:rPr lang="es-CL" sz="1100" u="sng" dirty="0" err="1">
                <a:solidFill>
                  <a:srgbClr val="00B0F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Godet</a:t>
            </a:r>
            <a:r>
              <a:rPr lang="es-CL" sz="1100" u="sng"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1997</a:t>
            </a:r>
            <a:r>
              <a:rPr lang="es-419" sz="1100" dirty="0">
                <a:solidFill>
                  <a:schemeClr val="tx1">
                    <a:alpha val="85000"/>
                  </a:schemeClr>
                </a:solidFill>
                <a:latin typeface="Calibri" panose="020F0502020204030204" pitchFamily="34" charset="0"/>
                <a:cs typeface="Calibri" panose="020F0502020204030204" pitchFamily="34" charset="0"/>
              </a:rPr>
              <a:t>). La anticipación permite, por tanto, la formulación de políticas públicas, planes, programas y proyectos que luego deben pasar a la acción, de modo que se produce una retroalimentación continua entre anticipación y acción que genera un proceso permanente de aprendizaje (</a:t>
            </a:r>
            <a:r>
              <a:rPr lang="es-CL" sz="1100" u="sng"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Medina y Ortegón, 2006</a:t>
            </a:r>
            <a:r>
              <a:rPr lang="es-419" sz="1100" dirty="0">
                <a:solidFill>
                  <a:schemeClr val="tx1">
                    <a:alpha val="85000"/>
                  </a:schemeClr>
                </a:solidFill>
                <a:latin typeface="Calibri" panose="020F0502020204030204" pitchFamily="34" charset="0"/>
                <a:cs typeface="Calibri" panose="020F0502020204030204" pitchFamily="34" charset="0"/>
              </a:rPr>
              <a:t>). </a:t>
            </a:r>
          </a:p>
          <a:p>
            <a:pPr algn="just">
              <a:spcBef>
                <a:spcPts val="338"/>
              </a:spcBef>
            </a:pPr>
            <a:r>
              <a:rPr lang="es-419" sz="11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Como bien afirma el especialista en prospectiva Rafael Popper, que no se hayan considerado las alertas prospectivas pese a los múltiples antecedentes de los que se disponía en esta materia demuestra que no es suficiente contar con proyectos o documentos que aporten información para la planificación y la toma de decisiones, sino que también deben realizarse acciones de seguimiento que permitan ir monitoreando la puesta en marcha de las recomendaciones para enfrentar los grandes desafíos sociales y, finalmente, desarrollar resiliencia (</a:t>
            </a:r>
            <a:r>
              <a:rPr lang="es-CL" sz="1100" u="sng"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Popper, 2020</a:t>
            </a:r>
            <a:r>
              <a:rPr lang="es-419" sz="11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 </a:t>
            </a:r>
          </a:p>
          <a:p>
            <a:pPr algn="just">
              <a:spcBef>
                <a:spcPts val="338"/>
              </a:spcBef>
            </a:pPr>
            <a:endParaRPr lang="es-419" sz="11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endParaRPr>
          </a:p>
          <a:p>
            <a:pPr algn="just">
              <a:spcBef>
                <a:spcPts val="338"/>
              </a:spcBef>
            </a:pPr>
            <a:r>
              <a:rPr lang="es-419" sz="11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Por ello, la prospectiva puede y debe insertarse dentro del ciclo de la política pública, posicionándose como un elemento de política estatal y no gubernamental, para que no se vea afectado por los cambios de mandato. Un ejemplo de ello lo ofrece Costa Rica, que se planteó el desafío de la planificación de largo plazo en 1963, al promulgar la Ley de Planificación, que consideraba la elaboración de un plan decenal o “de largo plazo”, además de un plan de mediano plazo. La justificación de pensar en el largo plazo radica en la necesidad de generar una visión de país que otorgue una dirección común. Esta visión conjunta permite vincular la planificación de largo, mediano y corto plazo, además de facilitar la búsqueda de acuerdos y establecer prioridades para formular objetivos, metas y estrategias de largo plazo. </a:t>
            </a:r>
          </a:p>
          <a:p>
            <a:pPr algn="just">
              <a:spcBef>
                <a:spcPts val="338"/>
              </a:spcBef>
            </a:pPr>
            <a:endParaRPr lang="es-419" sz="11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endParaRPr>
          </a:p>
          <a:p>
            <a:pPr algn="just">
              <a:spcBef>
                <a:spcPts val="338"/>
              </a:spcBef>
            </a:pPr>
            <a:r>
              <a:rPr lang="es-419" sz="11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Costa Rica institucionalizó la prospectiva recientemente mediante la creación, en mayo de 2010, de la Unidad de Análisis Prospectivo del Ministerio de Planificación Nacional y Política Económica (MIDEPLAN). Junto con la creación de dicha Unidad, se diseñaron mecanismos e instrumentos para la concertación, sistematización y priorización de áreas temáticas en políticas, planes, programas y proyectos.</a:t>
            </a:r>
          </a:p>
        </p:txBody>
      </p:sp>
      <p:sp>
        <p:nvSpPr>
          <p:cNvPr id="4" name="Line shape">
            <a:extLst>
              <a:ext uri="{FF2B5EF4-FFF2-40B4-BE49-F238E27FC236}">
                <a16:creationId xmlns:a16="http://schemas.microsoft.com/office/drawing/2014/main" id="{4A3D0880-7E3B-4F10-B1BB-FE7729C5A78D}"/>
              </a:ext>
            </a:extLst>
          </p:cNvPr>
          <p:cNvSpPr/>
          <p:nvPr/>
        </p:nvSpPr>
        <p:spPr>
          <a:xfrm>
            <a:off x="-175452" y="165801"/>
            <a:ext cx="2633334" cy="327620"/>
          </a:xfrm>
          <a:prstGeom prst="roundRect">
            <a:avLst>
              <a:gd name="adj" fmla="val 50000"/>
            </a:avLst>
          </a:prstGeom>
          <a:noFill/>
          <a:ln w="38100">
            <a:solidFill>
              <a:schemeClr val="accent6">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675" dirty="0">
              <a:solidFill>
                <a:srgbClr val="FFFFFF"/>
              </a:solidFill>
              <a:latin typeface="+mj-lt"/>
            </a:endParaRPr>
          </a:p>
        </p:txBody>
      </p:sp>
      <p:grpSp>
        <p:nvGrpSpPr>
          <p:cNvPr id="5" name="Dot shape">
            <a:extLst>
              <a:ext uri="{FF2B5EF4-FFF2-40B4-BE49-F238E27FC236}">
                <a16:creationId xmlns:a16="http://schemas.microsoft.com/office/drawing/2014/main" id="{9FEBB27B-4C5D-4CB2-8036-053824C11932}"/>
              </a:ext>
            </a:extLst>
          </p:cNvPr>
          <p:cNvGrpSpPr/>
          <p:nvPr/>
        </p:nvGrpSpPr>
        <p:grpSpPr>
          <a:xfrm>
            <a:off x="1721176" y="475418"/>
            <a:ext cx="208071" cy="36005"/>
            <a:chOff x="1773521" y="4054733"/>
            <a:chExt cx="369904" cy="64008"/>
          </a:xfrm>
        </p:grpSpPr>
        <p:sp>
          <p:nvSpPr>
            <p:cNvPr id="7" name="Rectangle 6">
              <a:extLst>
                <a:ext uri="{FF2B5EF4-FFF2-40B4-BE49-F238E27FC236}">
                  <a16:creationId xmlns:a16="http://schemas.microsoft.com/office/drawing/2014/main" id="{4BACC4A5-D269-41AA-A827-C105574358C9}"/>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Oval 7">
              <a:extLst>
                <a:ext uri="{FF2B5EF4-FFF2-40B4-BE49-F238E27FC236}">
                  <a16:creationId xmlns:a16="http://schemas.microsoft.com/office/drawing/2014/main" id="{660E4418-2930-49B9-9E53-02E12E6A47D8}"/>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34913361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0-#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23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500"/>
                                        <p:tgtEl>
                                          <p:spTgt spid="5"/>
                                        </p:tgtEl>
                                      </p:cBhvr>
                                    </p:animEffect>
                                  </p:childTnLst>
                                </p:cTn>
                              </p:par>
                              <p:par>
                                <p:cTn id="16" presetID="63" presetClass="path" presetSubtype="0" accel="50000" decel="50000" fill="hold" nodeType="withEffect">
                                  <p:stCondLst>
                                    <p:cond delay="2300"/>
                                  </p:stCondLst>
                                  <p:childTnLst>
                                    <p:animMotion origin="layout" path="M -0.17407 5.12821E-7 L -0.00046 5.12821E-7 " pathEditMode="relative" rAng="0" ptsTypes="AA">
                                      <p:cBhvr>
                                        <p:cTn id="17" dur="3500" fill="hold"/>
                                        <p:tgtEl>
                                          <p:spTgt spid="5"/>
                                        </p:tgtEl>
                                        <p:attrNameLst>
                                          <p:attrName>ppt_x</p:attrName>
                                          <p:attrName>ppt_y</p:attrName>
                                        </p:attrNameLst>
                                      </p:cBhvr>
                                      <p:rCtr x="8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046161-493C-4393-B15B-5CFF33CE7A7E}"/>
              </a:ext>
            </a:extLst>
          </p:cNvPr>
          <p:cNvSpPr txBox="1"/>
          <p:nvPr/>
        </p:nvSpPr>
        <p:spPr>
          <a:xfrm>
            <a:off x="577849" y="798242"/>
            <a:ext cx="5707064" cy="5480846"/>
          </a:xfrm>
          <a:prstGeom prst="rect">
            <a:avLst/>
          </a:prstGeom>
          <a:noFill/>
        </p:spPr>
        <p:txBody>
          <a:bodyPr wrap="square" lIns="90000" tIns="20250" rIns="90000" bIns="20250" rtlCol="0">
            <a:spAutoFit/>
          </a:bodyPr>
          <a:lstStyle/>
          <a:p>
            <a:pPr algn="just">
              <a:spcBef>
                <a:spcPts val="338"/>
              </a:spcBef>
            </a:pPr>
            <a:r>
              <a:rPr lang="es-419" sz="1100" dirty="0">
                <a:solidFill>
                  <a:schemeClr val="tx1">
                    <a:alpha val="85000"/>
                  </a:schemeClr>
                </a:solidFill>
                <a:latin typeface="Calibri" panose="020F0502020204030204" pitchFamily="34" charset="0"/>
                <a:cs typeface="Calibri" panose="020F0502020204030204" pitchFamily="34" charset="0"/>
              </a:rPr>
              <a:t>Para poner en marcha el estudio prospectivo se realizaron talleres regionales y temáticos, además de una consulta paralela para indagar la percepción de los ciudadanos sobre las principales fortalezas, oportunidades, retos y debilidades del país. También se definieron escenarios, que fueron presentados en 2012, después de un proceso que tomó dos años. Con la información de los talleres, la consulta pública y los escenarios de largo plazo, en julio de 2012 se presentó una visión de Costa Rica a 2030. Esta visión es transversal, se encuentra incorporada en los planes nacionales de desarrollo desde el correspondiente al período 2011-2014 y deberá estar incluida hasta el plan del período 2027-2030. Asimismo, está presente en los planes nacionales sectoriales, en los planes regionales y en los planes institucionales y locales. De esta forma, la visión de largo plazo se constituye en el marco nacional del sistema de planificación, alineada con la Agenda 2030 para el Desarrollo Sostenible, que, independientemente de los cambios de gobierno, se mantiene vigente.</a:t>
            </a:r>
          </a:p>
          <a:p>
            <a:pPr algn="just">
              <a:spcBef>
                <a:spcPts val="338"/>
              </a:spcBef>
            </a:pPr>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spcBef>
                <a:spcPts val="338"/>
              </a:spcBef>
            </a:pPr>
            <a:r>
              <a:rPr lang="es-419" sz="1100" dirty="0">
                <a:solidFill>
                  <a:schemeClr val="tx1">
                    <a:alpha val="85000"/>
                  </a:schemeClr>
                </a:solidFill>
                <a:latin typeface="Calibri" panose="020F0502020204030204" pitchFamily="34" charset="0"/>
                <a:cs typeface="Calibri" panose="020F0502020204030204" pitchFamily="34" charset="0"/>
              </a:rPr>
              <a:t>El caso de Costa Rica es un referente en el proceso de institucionalización del pensamiento prospectivo para la toma de decisiones. De acuerdo con el Observatorio COVID-19 en América Latina y el Caribe</a:t>
            </a:r>
            <a:r>
              <a:rPr lang="es-CL" sz="1100" baseline="300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 8</a:t>
            </a:r>
            <a:r>
              <a:rPr lang="es-419" sz="1100" dirty="0">
                <a:solidFill>
                  <a:schemeClr val="tx1">
                    <a:alpha val="85000"/>
                  </a:schemeClr>
                </a:solidFill>
                <a:latin typeface="Calibri" panose="020F0502020204030204" pitchFamily="34" charset="0"/>
                <a:cs typeface="Calibri" panose="020F0502020204030204" pitchFamily="34" charset="0"/>
              </a:rPr>
              <a:t> de la CEPAL, Costa Rica ha implementado cerca de 200 medidas para responder a la pandemia en materias de restricción del movimiento, economía, educación, empleo, género, protección social y salud. El MIDEPLAN también ha puesto a disposición de la ciudadanía una plataforma web</a:t>
            </a:r>
            <a:r>
              <a:rPr lang="es-CL" sz="1100" baseline="300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9</a:t>
            </a:r>
            <a:r>
              <a:rPr lang="es-419" sz="1100" dirty="0">
                <a:solidFill>
                  <a:schemeClr val="tx1">
                    <a:alpha val="85000"/>
                  </a:schemeClr>
                </a:solidFill>
                <a:latin typeface="Calibri" panose="020F0502020204030204" pitchFamily="34" charset="0"/>
                <a:cs typeface="Calibri" panose="020F0502020204030204" pitchFamily="34" charset="0"/>
              </a:rPr>
              <a:t> para dar a conocer el uso de los recursos públicos asociados a la gestión frente al COVID-19, y fortalecer la transparencia y el control ciudadano del gasto público. Todos estos esfuerzos han permitido mejorar la respuesta a la emergencia, sentando las bases para una recuperación abierta y sostenible. </a:t>
            </a:r>
          </a:p>
          <a:p>
            <a:pPr algn="just">
              <a:spcBef>
                <a:spcPts val="338"/>
              </a:spcBef>
            </a:pPr>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spcBef>
                <a:spcPts val="338"/>
              </a:spcBef>
            </a:pPr>
            <a:r>
              <a:rPr lang="es-419" sz="11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Otro caso destacable es el de Guatemala, que a través de la Dirección de Estudios Estratégicos de Desarrollo (DEED), adscrita a la Secretaría de Planificación y Programación de la Presidencia (SEGEPLAN), realiza análisis y estudios sobre la realidad política, social y económica nacional e internacional, con el objetivo de formular políticas públicas de desarrollo de corto y mediano plazo. Estas políticas están alineadas con el marco estratégico de planificación del país definido en el Plan Nacional de Desarrollo </a:t>
            </a:r>
            <a:r>
              <a:rPr lang="es-419" sz="1100" dirty="0" err="1">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K´atun</a:t>
            </a:r>
            <a:r>
              <a:rPr lang="es-419" sz="11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 Nuestra Guatemala 2032 y con la Agenda 2030 para el Desarrollo Sostenible, que ha sido priorizada por Guatemala. </a:t>
            </a:r>
          </a:p>
          <a:p>
            <a:pPr algn="just">
              <a:spcBef>
                <a:spcPts val="338"/>
              </a:spcBef>
            </a:pPr>
            <a:endParaRPr lang="es-419" sz="1100" dirty="0">
              <a:solidFill>
                <a:schemeClr val="tx1">
                  <a:alpha val="85000"/>
                </a:schemeClr>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967806DA-B1C1-4C38-BA44-1B1946468315}"/>
              </a:ext>
            </a:extLst>
          </p:cNvPr>
          <p:cNvSpPr txBox="1"/>
          <p:nvPr/>
        </p:nvSpPr>
        <p:spPr>
          <a:xfrm>
            <a:off x="577849" y="9100841"/>
            <a:ext cx="5767084" cy="287117"/>
          </a:xfrm>
          <a:prstGeom prst="rect">
            <a:avLst/>
          </a:prstGeom>
          <a:noFill/>
          <a:effectLst>
            <a:glow rad="127000">
              <a:schemeClr val="accent1"/>
            </a:glow>
          </a:effectLst>
        </p:spPr>
        <p:txBody>
          <a:bodyPr wrap="square" lIns="90000" tIns="20250" rIns="121500" bIns="20250" rtlCol="0">
            <a:spAutoFit/>
          </a:bodyPr>
          <a:lstStyle/>
          <a:p>
            <a:r>
              <a:rPr lang="es-CL" sz="1050" baseline="300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8 </a:t>
            </a:r>
            <a:r>
              <a:rPr lang="es-419" sz="8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Véase [en línea] </a:t>
            </a:r>
            <a:r>
              <a:rPr lang="es-419" sz="800" dirty="0">
                <a:solidFill>
                  <a:srgbClr val="00B0F0">
                    <a:alpha val="85000"/>
                  </a:srgbClr>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https://www.cepal.org/es/temas/covid-19.</a:t>
            </a:r>
            <a:endParaRPr lang="es-419" sz="800" dirty="0">
              <a:solidFill>
                <a:srgbClr val="00B0F0">
                  <a:alpha val="85000"/>
                </a:srgbClr>
              </a:solidFill>
              <a:latin typeface="Calibri" panose="020F0502020204030204" pitchFamily="34" charset="0"/>
              <a:ea typeface="Calibri" panose="020F0502020204030204" pitchFamily="34" charset="0"/>
              <a:cs typeface="Calibri" panose="020F0502020204030204" pitchFamily="34" charset="0"/>
            </a:endParaRPr>
          </a:p>
          <a:p>
            <a:r>
              <a:rPr lang="es-CL" sz="1050" baseline="300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9 </a:t>
            </a:r>
            <a:r>
              <a:rPr lang="es-419" sz="8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Véase [en línea] </a:t>
            </a:r>
            <a:r>
              <a:rPr lang="es-419" sz="800" dirty="0">
                <a:solidFill>
                  <a:srgbClr val="00B0F0">
                    <a:alpha val="85000"/>
                  </a:srgb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https://mapainversionescr.mideplan.go.cr/.</a:t>
            </a:r>
            <a:endParaRPr lang="es-AR" sz="800" u="sng" dirty="0">
              <a:solidFill>
                <a:srgbClr val="00B0F0">
                  <a:alpha val="85000"/>
                </a:srgbClr>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hlinkClick r:id="rId4"/>
            <a:extLst>
              <a:ext uri="{FF2B5EF4-FFF2-40B4-BE49-F238E27FC236}">
                <a16:creationId xmlns:a16="http://schemas.microsoft.com/office/drawing/2014/main" id="{02D9714E-E90A-4153-8F0B-F10139978D5D}"/>
              </a:ext>
            </a:extLst>
          </p:cNvPr>
          <p:cNvPicPr>
            <a:picLocks noChangeAspect="1"/>
          </p:cNvPicPr>
          <p:nvPr/>
        </p:nvPicPr>
        <p:blipFill>
          <a:blip r:embed="rId5"/>
          <a:stretch>
            <a:fillRect/>
          </a:stretch>
        </p:blipFill>
        <p:spPr>
          <a:xfrm>
            <a:off x="664502" y="6235763"/>
            <a:ext cx="1909734" cy="2623808"/>
          </a:xfrm>
          <a:prstGeom prst="rect">
            <a:avLst/>
          </a:prstGeom>
        </p:spPr>
      </p:pic>
      <p:pic>
        <p:nvPicPr>
          <p:cNvPr id="8" name="Picture 7">
            <a:hlinkClick r:id="rId3"/>
            <a:extLst>
              <a:ext uri="{FF2B5EF4-FFF2-40B4-BE49-F238E27FC236}">
                <a16:creationId xmlns:a16="http://schemas.microsoft.com/office/drawing/2014/main" id="{461005EC-C7ED-4E64-837A-7661EE8F09B7}"/>
              </a:ext>
            </a:extLst>
          </p:cNvPr>
          <p:cNvPicPr>
            <a:picLocks noChangeAspect="1"/>
          </p:cNvPicPr>
          <p:nvPr/>
        </p:nvPicPr>
        <p:blipFill rotWithShape="1">
          <a:blip r:embed="rId6"/>
          <a:srcRect b="12740"/>
          <a:stretch/>
        </p:blipFill>
        <p:spPr>
          <a:xfrm>
            <a:off x="4283766" y="6235763"/>
            <a:ext cx="1889427" cy="2569980"/>
          </a:xfrm>
          <a:prstGeom prst="rect">
            <a:avLst/>
          </a:prstGeom>
        </p:spPr>
      </p:pic>
      <p:cxnSp>
        <p:nvCxnSpPr>
          <p:cNvPr id="9" name="Straight Connector 8">
            <a:extLst>
              <a:ext uri="{FF2B5EF4-FFF2-40B4-BE49-F238E27FC236}">
                <a16:creationId xmlns:a16="http://schemas.microsoft.com/office/drawing/2014/main" id="{B591A254-9BA0-4BD8-AE3A-4BF4E82699E7}"/>
              </a:ext>
            </a:extLst>
          </p:cNvPr>
          <p:cNvCxnSpPr>
            <a:cxnSpLocks/>
          </p:cNvCxnSpPr>
          <p:nvPr/>
        </p:nvCxnSpPr>
        <p:spPr>
          <a:xfrm flipH="1">
            <a:off x="664502" y="9086502"/>
            <a:ext cx="554319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Line shape">
            <a:extLst>
              <a:ext uri="{FF2B5EF4-FFF2-40B4-BE49-F238E27FC236}">
                <a16:creationId xmlns:a16="http://schemas.microsoft.com/office/drawing/2014/main" id="{4FD5BC6E-C595-4165-9421-00F092DD691E}"/>
              </a:ext>
            </a:extLst>
          </p:cNvPr>
          <p:cNvSpPr/>
          <p:nvPr/>
        </p:nvSpPr>
        <p:spPr>
          <a:xfrm>
            <a:off x="-175452" y="165801"/>
            <a:ext cx="2633334" cy="327620"/>
          </a:xfrm>
          <a:prstGeom prst="roundRect">
            <a:avLst>
              <a:gd name="adj" fmla="val 50000"/>
            </a:avLst>
          </a:prstGeom>
          <a:noFill/>
          <a:ln w="38100">
            <a:solidFill>
              <a:schemeClr val="accent6">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675" dirty="0">
              <a:solidFill>
                <a:srgbClr val="FFFFFF"/>
              </a:solidFill>
              <a:latin typeface="+mj-lt"/>
            </a:endParaRPr>
          </a:p>
        </p:txBody>
      </p:sp>
      <p:grpSp>
        <p:nvGrpSpPr>
          <p:cNvPr id="12" name="Dot shape">
            <a:extLst>
              <a:ext uri="{FF2B5EF4-FFF2-40B4-BE49-F238E27FC236}">
                <a16:creationId xmlns:a16="http://schemas.microsoft.com/office/drawing/2014/main" id="{E7674051-910F-4E10-9A63-82C6F62CD681}"/>
              </a:ext>
            </a:extLst>
          </p:cNvPr>
          <p:cNvGrpSpPr/>
          <p:nvPr/>
        </p:nvGrpSpPr>
        <p:grpSpPr>
          <a:xfrm>
            <a:off x="1721176" y="475418"/>
            <a:ext cx="208071" cy="36005"/>
            <a:chOff x="1773521" y="4054733"/>
            <a:chExt cx="369904" cy="64008"/>
          </a:xfrm>
        </p:grpSpPr>
        <p:sp>
          <p:nvSpPr>
            <p:cNvPr id="13" name="Rectangle 12">
              <a:extLst>
                <a:ext uri="{FF2B5EF4-FFF2-40B4-BE49-F238E27FC236}">
                  <a16:creationId xmlns:a16="http://schemas.microsoft.com/office/drawing/2014/main" id="{A6C76CD0-835F-462E-9EC0-F4A52FEAC6C1}"/>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Oval 13">
              <a:extLst>
                <a:ext uri="{FF2B5EF4-FFF2-40B4-BE49-F238E27FC236}">
                  <a16:creationId xmlns:a16="http://schemas.microsoft.com/office/drawing/2014/main" id="{69B56E81-B349-489D-B5D2-035B9D2F51DD}"/>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3193786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50000" fill="hold" grpId="0" nodeType="withEffect">
                                  <p:stCondLst>
                                    <p:cond delay="10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2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24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500" fill="hold"/>
                                        <p:tgtEl>
                                          <p:spTgt spid="10"/>
                                        </p:tgtEl>
                                        <p:attrNameLst>
                                          <p:attrName>ppt_x</p:attrName>
                                        </p:attrNameLst>
                                      </p:cBhvr>
                                      <p:tavLst>
                                        <p:tav tm="0">
                                          <p:val>
                                            <p:strVal val="0-#ppt_w/2"/>
                                          </p:val>
                                        </p:tav>
                                        <p:tav tm="100000">
                                          <p:val>
                                            <p:strVal val="#ppt_x"/>
                                          </p:val>
                                        </p:tav>
                                      </p:tavLst>
                                    </p:anim>
                                    <p:anim calcmode="lin" valueType="num">
                                      <p:cBhvr additive="base">
                                        <p:cTn id="28" dur="1500" fill="hold"/>
                                        <p:tgtEl>
                                          <p:spTgt spid="10"/>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23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500"/>
                                        <p:tgtEl>
                                          <p:spTgt spid="12"/>
                                        </p:tgtEl>
                                      </p:cBhvr>
                                    </p:animEffect>
                                  </p:childTnLst>
                                </p:cTn>
                              </p:par>
                              <p:par>
                                <p:cTn id="32" presetID="63" presetClass="path" presetSubtype="0" accel="50000" decel="50000" fill="hold" nodeType="withEffect">
                                  <p:stCondLst>
                                    <p:cond delay="2300"/>
                                  </p:stCondLst>
                                  <p:childTnLst>
                                    <p:animMotion origin="layout" path="M -0.17407 5.12821E-7 L -0.00046 5.12821E-7 " pathEditMode="relative" rAng="0" ptsTypes="AA">
                                      <p:cBhvr>
                                        <p:cTn id="33" dur="3500" fill="hold"/>
                                        <p:tgtEl>
                                          <p:spTgt spid="12"/>
                                        </p:tgtEl>
                                        <p:attrNameLst>
                                          <p:attrName>ppt_x</p:attrName>
                                          <p:attrName>ppt_y</p:attrName>
                                        </p:attrNameLst>
                                      </p:cBhvr>
                                      <p:rCtr x="8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F4588D2-9364-4FA8-A081-DC24C5E4AA9C}"/>
              </a:ext>
            </a:extLst>
          </p:cNvPr>
          <p:cNvSpPr txBox="1">
            <a:spLocks/>
          </p:cNvSpPr>
          <p:nvPr/>
        </p:nvSpPr>
        <p:spPr>
          <a:xfrm>
            <a:off x="570948" y="642847"/>
            <a:ext cx="5709201" cy="460101"/>
          </a:xfrm>
          <a:prstGeom prst="rect">
            <a:avLst/>
          </a:prstGeom>
          <a:effectLst/>
        </p:spPr>
        <p:txBody>
          <a:bodyPr vert="horz" lIns="90000" tIns="192024" rIns="0" bIns="0" rtlCol="0" anchor="t" anchorCtr="0">
            <a:noAutofit/>
          </a:bodyPr>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s-419" sz="1400" dirty="0">
                <a:solidFill>
                  <a:schemeClr val="bg1">
                    <a:lumMod val="25000"/>
                  </a:schemeClr>
                </a:solidFill>
                <a:latin typeface="Calibri" panose="020F0502020204030204" pitchFamily="34" charset="0"/>
                <a:cs typeface="Calibri" panose="020F0502020204030204" pitchFamily="34" charset="0"/>
              </a:rPr>
              <a:t>b)  Tema 2: Responsabilidades y desafíos de la prospectiva</a:t>
            </a:r>
            <a:endParaRPr lang="en-US" sz="1400" dirty="0">
              <a:solidFill>
                <a:schemeClr val="bg1">
                  <a:lumMod val="25000"/>
                </a:schemeClr>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04DD1D3-EBF0-4F1B-BDD0-7D8E5F15A8A6}"/>
              </a:ext>
            </a:extLst>
          </p:cNvPr>
          <p:cNvSpPr txBox="1"/>
          <p:nvPr/>
        </p:nvSpPr>
        <p:spPr>
          <a:xfrm>
            <a:off x="577850" y="1102948"/>
            <a:ext cx="5709201" cy="6304149"/>
          </a:xfrm>
          <a:prstGeom prst="rect">
            <a:avLst/>
          </a:prstGeom>
          <a:noFill/>
        </p:spPr>
        <p:txBody>
          <a:bodyPr wrap="square" lIns="90000" tIns="20250" rIns="90000" bIns="20250" rtlCol="0">
            <a:spAutoFit/>
          </a:bodyPr>
          <a:lstStyle/>
          <a:p>
            <a:pPr algn="just"/>
            <a:r>
              <a:rPr lang="es-419" sz="1100" dirty="0">
                <a:solidFill>
                  <a:schemeClr val="tx1">
                    <a:alpha val="85000"/>
                  </a:schemeClr>
                </a:solidFill>
                <a:latin typeface="Calibri" panose="020F0502020204030204" pitchFamily="34" charset="0"/>
                <a:cs typeface="Calibri" panose="020F0502020204030204" pitchFamily="34" charset="0"/>
              </a:rPr>
              <a:t>La gestión estratégica del Estado tiene como propósito trazar la visión de futuro y las rutas para alcanzarla, propiciando así los mecanismos de articulación </a:t>
            </a:r>
            <a:r>
              <a:rPr lang="es-419" sz="1100" dirty="0" err="1">
                <a:solidFill>
                  <a:schemeClr val="tx1">
                    <a:alpha val="85000"/>
                  </a:schemeClr>
                </a:solidFill>
                <a:latin typeface="Calibri" panose="020F0502020204030204" pitchFamily="34" charset="0"/>
                <a:cs typeface="Calibri" panose="020F0502020204030204" pitchFamily="34" charset="0"/>
              </a:rPr>
              <a:t>intertemporal</a:t>
            </a:r>
            <a:r>
              <a:rPr lang="es-419" sz="1100" dirty="0">
                <a:solidFill>
                  <a:schemeClr val="tx1">
                    <a:alpha val="85000"/>
                  </a:schemeClr>
                </a:solidFill>
                <a:latin typeface="Calibri" panose="020F0502020204030204" pitchFamily="34" charset="0"/>
                <a:cs typeface="Calibri" panose="020F0502020204030204" pitchFamily="34" charset="0"/>
              </a:rPr>
              <a:t> y multiescalar para que se implemente la visión de futuro en el corto, mediano y largo plazo, así como también en todas las escalas a nivel nacional, regional, sectorial y local. Sin embargo, no todos los países de la región cuentan con estructuras gubernamentales para poder asumir estos desafíos de planificación ni para incluir la función prospectiva. Por tanto, es necesario promover una gerencia estratégica en que se consideren las alertas prospectivas de manera tal que se puedan diseñar estrategias a partir de ello, alineando los intereses de los distintos grupos sociales y garantizando la transformación hacia la construcción participativa de un futuro posible.</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Un ejemplo de ello es lo realizado en el departamento de Canelones, en el Uruguay, con la formulación del </a:t>
            </a:r>
            <a:r>
              <a:rPr lang="es-419" sz="1100" i="1" dirty="0">
                <a:solidFill>
                  <a:schemeClr val="tx1">
                    <a:alpha val="85000"/>
                  </a:schemeClr>
                </a:solidFill>
                <a:latin typeface="Calibri" panose="020F0502020204030204" pitchFamily="34" charset="0"/>
                <a:cs typeface="Calibri" panose="020F0502020204030204" pitchFamily="34" charset="0"/>
              </a:rPr>
              <a:t>Plan Estratégico Canario (PEC) IV Futuros Canarios: Canelones 2040</a:t>
            </a:r>
            <a:r>
              <a:rPr lang="es-419" sz="1100" dirty="0">
                <a:solidFill>
                  <a:schemeClr val="tx1">
                    <a:alpha val="85000"/>
                  </a:schemeClr>
                </a:solidFill>
                <a:latin typeface="Calibri" panose="020F0502020204030204" pitchFamily="34" charset="0"/>
                <a:cs typeface="Calibri" panose="020F0502020204030204" pitchFamily="34" charset="0"/>
              </a:rPr>
              <a:t>. En este instrumento de planificación se incorporó la metodología prospectiva para profundizar la estrategia de futuro y adecuarse a las nuevas demandas, incluidos también los Objetivos de Desarrollo Sostenible (ODS). En esa línea, el Plan Estratégico Canario incorpora la función prospectiva como una herramienta, tanto para mirar el futuro como para generar los mecanismos para alcanzar el futuro deseado en el corto y mediano plazo.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Además, el Plan Estratégico Canario se caracterizó por recoger insumos provistos por la ciudadanía a través de diversas instancias participativas, como la realización de talleres y consultas. Con ello se identificaron aspectos claves y prioridades para el departamento con una mirada de largo plazo, lo que culminó en la descripción de escenarios de futuros posibles deseados. Las líneas estratégicas dirigidas a hacer realidad esos escenarios están a la vez articuladas con los ODS, lo que permite crear sinergia entre la agenda estratégica del departamento con sus programas y proyectos, y la implementación de la Agenda 2030 para el Desarrollo Sostenible.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La experiencia de Canelones no solo pone de manifiesto la posibilidad de articular la función prospectiva con la planificación y la gestión estratégica, sino que también demuestra que la forma de alcanzar los futuros deseados debe elaborarse en conjunto con las comunidades locales (</a:t>
            </a:r>
            <a:r>
              <a:rPr lang="es-CL" sz="1100" u="sng" dirty="0" err="1">
                <a:solidFill>
                  <a:srgbClr val="00B0F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Poiares</a:t>
            </a:r>
            <a:r>
              <a:rPr lang="es-CL" sz="1100" u="sng"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y </a:t>
            </a:r>
            <a:r>
              <a:rPr lang="es-CL" sz="1100" u="sng" dirty="0" err="1">
                <a:solidFill>
                  <a:srgbClr val="00B0F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Tully</a:t>
            </a:r>
            <a:r>
              <a:rPr lang="es-CL" sz="1100" u="sng"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2021</a:t>
            </a:r>
            <a:r>
              <a:rPr lang="es-419" sz="1100" dirty="0">
                <a:solidFill>
                  <a:schemeClr val="tx1">
                    <a:alpha val="85000"/>
                  </a:schemeClr>
                </a:solidFill>
                <a:latin typeface="Calibri" panose="020F0502020204030204" pitchFamily="34" charset="0"/>
                <a:cs typeface="Calibri" panose="020F0502020204030204" pitchFamily="34" charset="0"/>
              </a:rPr>
              <a:t>). Esta necesidad de articulación de la prospectiva y la planificación se convierte en prioridad en el marco de la pandemia de COVID-19, ya que la falta de respuestas oportunas, diferenciadas y efectivas del Estado ha sido puesta en evidencia. Por ello, aun cuando esté todavía en curso la pandemia, es imperativo planificar la recuperación, aprovechando la oportunidad de reconstruir siguiendo los lineamientos expresados en los Objetivos y metas de la Agenda 2030.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p:txBody>
      </p:sp>
      <p:sp>
        <p:nvSpPr>
          <p:cNvPr id="18" name="Line shape">
            <a:extLst>
              <a:ext uri="{FF2B5EF4-FFF2-40B4-BE49-F238E27FC236}">
                <a16:creationId xmlns:a16="http://schemas.microsoft.com/office/drawing/2014/main" id="{CAB0476A-F58F-4B52-9E85-8C65B647B77C}"/>
              </a:ext>
            </a:extLst>
          </p:cNvPr>
          <p:cNvSpPr/>
          <p:nvPr/>
        </p:nvSpPr>
        <p:spPr>
          <a:xfrm>
            <a:off x="-175452" y="165801"/>
            <a:ext cx="2633334" cy="327620"/>
          </a:xfrm>
          <a:prstGeom prst="roundRect">
            <a:avLst>
              <a:gd name="adj" fmla="val 50000"/>
            </a:avLst>
          </a:prstGeom>
          <a:noFill/>
          <a:ln w="38100">
            <a:solidFill>
              <a:schemeClr val="accent6">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675" dirty="0">
              <a:solidFill>
                <a:srgbClr val="FFFFFF"/>
              </a:solidFill>
              <a:latin typeface="+mj-lt"/>
            </a:endParaRPr>
          </a:p>
        </p:txBody>
      </p:sp>
      <p:grpSp>
        <p:nvGrpSpPr>
          <p:cNvPr id="19" name="Dot shape">
            <a:extLst>
              <a:ext uri="{FF2B5EF4-FFF2-40B4-BE49-F238E27FC236}">
                <a16:creationId xmlns:a16="http://schemas.microsoft.com/office/drawing/2014/main" id="{5295575A-DA2E-43AC-8BC7-1F2443CE7A65}"/>
              </a:ext>
            </a:extLst>
          </p:cNvPr>
          <p:cNvGrpSpPr/>
          <p:nvPr/>
        </p:nvGrpSpPr>
        <p:grpSpPr>
          <a:xfrm>
            <a:off x="1721176" y="475418"/>
            <a:ext cx="208071" cy="36005"/>
            <a:chOff x="1773521" y="4054733"/>
            <a:chExt cx="369904" cy="64008"/>
          </a:xfrm>
        </p:grpSpPr>
        <p:sp>
          <p:nvSpPr>
            <p:cNvPr id="20" name="Rectangle 19">
              <a:extLst>
                <a:ext uri="{FF2B5EF4-FFF2-40B4-BE49-F238E27FC236}">
                  <a16:creationId xmlns:a16="http://schemas.microsoft.com/office/drawing/2014/main" id="{343DD519-B0B3-47DD-A063-3FF3C504FFE9}"/>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Oval 20">
              <a:extLst>
                <a:ext uri="{FF2B5EF4-FFF2-40B4-BE49-F238E27FC236}">
                  <a16:creationId xmlns:a16="http://schemas.microsoft.com/office/drawing/2014/main" id="{B9F3363C-4F4D-48AB-AA99-3DFA6089A375}"/>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pic>
        <p:nvPicPr>
          <p:cNvPr id="15" name="Picture 14">
            <a:hlinkClick r:id="rId3"/>
            <a:extLst>
              <a:ext uri="{FF2B5EF4-FFF2-40B4-BE49-F238E27FC236}">
                <a16:creationId xmlns:a16="http://schemas.microsoft.com/office/drawing/2014/main" id="{A42BC553-FED8-4F87-9B47-41B9C9218548}"/>
              </a:ext>
            </a:extLst>
          </p:cNvPr>
          <p:cNvPicPr>
            <a:picLocks noChangeAspect="1"/>
          </p:cNvPicPr>
          <p:nvPr/>
        </p:nvPicPr>
        <p:blipFill>
          <a:blip r:embed="rId4"/>
          <a:stretch>
            <a:fillRect/>
          </a:stretch>
        </p:blipFill>
        <p:spPr>
          <a:xfrm>
            <a:off x="2588644" y="7302674"/>
            <a:ext cx="1673807" cy="1685584"/>
          </a:xfrm>
          <a:prstGeom prst="rect">
            <a:avLst/>
          </a:prstGeom>
        </p:spPr>
      </p:pic>
    </p:spTree>
    <p:extLst>
      <p:ext uri="{BB962C8B-B14F-4D97-AF65-F5344CB8AC3E}">
        <p14:creationId xmlns:p14="http://schemas.microsoft.com/office/powerpoint/2010/main" val="15628318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0-#ppt_w/2"/>
                                          </p:val>
                                        </p:tav>
                                        <p:tav tm="100000">
                                          <p:val>
                                            <p:strVal val="#ppt_x"/>
                                          </p:val>
                                        </p:tav>
                                      </p:tavLst>
                                    </p:anim>
                                    <p:anim calcmode="lin" valueType="num">
                                      <p:cBhvr additive="base">
                                        <p:cTn id="16" dur="1500" fill="hold"/>
                                        <p:tgtEl>
                                          <p:spTgt spid="18"/>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23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500"/>
                                        <p:tgtEl>
                                          <p:spTgt spid="19"/>
                                        </p:tgtEl>
                                      </p:cBhvr>
                                    </p:animEffect>
                                  </p:childTnLst>
                                </p:cTn>
                              </p:par>
                              <p:par>
                                <p:cTn id="20" presetID="63" presetClass="path" presetSubtype="0" accel="50000" decel="50000" fill="hold" nodeType="withEffect">
                                  <p:stCondLst>
                                    <p:cond delay="2300"/>
                                  </p:stCondLst>
                                  <p:childTnLst>
                                    <p:animMotion origin="layout" path="M -0.17407 5.12821E-7 L -0.00046 5.12821E-7 " pathEditMode="relative" rAng="0" ptsTypes="AA">
                                      <p:cBhvr>
                                        <p:cTn id="21" dur="3500" fill="hold"/>
                                        <p:tgtEl>
                                          <p:spTgt spid="19"/>
                                        </p:tgtEl>
                                        <p:attrNameLst>
                                          <p:attrName>ppt_x</p:attrName>
                                          <p:attrName>ppt_y</p:attrName>
                                        </p:attrNameLst>
                                      </p:cBhvr>
                                      <p:rCtr x="8681" y="0"/>
                                    </p:animMotion>
                                  </p:childTnLst>
                                </p:cTn>
                              </p:par>
                              <p:par>
                                <p:cTn id="22" presetID="2" presetClass="entr" presetSubtype="4" fill="hold" nodeType="withEffect">
                                  <p:stCondLst>
                                    <p:cond delay="10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F4588D2-9364-4FA8-A081-DC24C5E4AA9C}"/>
              </a:ext>
            </a:extLst>
          </p:cNvPr>
          <p:cNvSpPr txBox="1">
            <a:spLocks/>
          </p:cNvSpPr>
          <p:nvPr/>
        </p:nvSpPr>
        <p:spPr>
          <a:xfrm>
            <a:off x="570948" y="642847"/>
            <a:ext cx="5709201" cy="460101"/>
          </a:xfrm>
          <a:prstGeom prst="rect">
            <a:avLst/>
          </a:prstGeom>
          <a:effectLst/>
        </p:spPr>
        <p:txBody>
          <a:bodyPr vert="horz" lIns="90000" tIns="192024" rIns="0" bIns="0" rtlCol="0" anchor="t" anchorCtr="0">
            <a:noAutofit/>
          </a:bodyPr>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s-419" sz="1400" dirty="0">
                <a:solidFill>
                  <a:schemeClr val="bg1">
                    <a:lumMod val="25000"/>
                  </a:schemeClr>
                </a:solidFill>
                <a:latin typeface="Calibri" panose="020F0502020204030204" pitchFamily="34" charset="0"/>
                <a:cs typeface="Calibri" panose="020F0502020204030204" pitchFamily="34" charset="0"/>
              </a:rPr>
              <a:t>c)  Tema 3: Institucionalización de la prospectiva</a:t>
            </a:r>
            <a:endParaRPr lang="en-US" sz="1400" dirty="0">
              <a:solidFill>
                <a:schemeClr val="bg1">
                  <a:lumMod val="25000"/>
                </a:schemeClr>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04DD1D3-EBF0-4F1B-BDD0-7D8E5F15A8A6}"/>
              </a:ext>
            </a:extLst>
          </p:cNvPr>
          <p:cNvSpPr txBox="1"/>
          <p:nvPr/>
        </p:nvSpPr>
        <p:spPr>
          <a:xfrm>
            <a:off x="577850" y="1102948"/>
            <a:ext cx="5709201" cy="6304149"/>
          </a:xfrm>
          <a:prstGeom prst="rect">
            <a:avLst/>
          </a:prstGeom>
          <a:noFill/>
        </p:spPr>
        <p:txBody>
          <a:bodyPr wrap="square" lIns="90000" tIns="20250" rIns="90000" bIns="20250" rtlCol="0">
            <a:spAutoFit/>
          </a:bodyPr>
          <a:lstStyle/>
          <a:p>
            <a:pPr algn="just"/>
            <a:r>
              <a:rPr lang="es-419" sz="1100" dirty="0">
                <a:solidFill>
                  <a:schemeClr val="tx1">
                    <a:alpha val="85000"/>
                  </a:schemeClr>
                </a:solidFill>
                <a:latin typeface="Calibri" panose="020F0502020204030204" pitchFamily="34" charset="0"/>
                <a:cs typeface="Calibri" panose="020F0502020204030204" pitchFamily="34" charset="0"/>
              </a:rPr>
              <a:t>Los países que trabajan exitosamente sobre la base de la prospectiva no solamente observan y anticipan los cambios, sino que propician respuestas institucionales coherentes y sólidas. Por ello, formalizar la actividad prospectiva, ya sea mediante una norma o una organización específica, resulta crucial para que dicha actividad tenga presencia y trascendencia.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Esta es la reflexión central en torno a la tercera pregunta del Foro de Discusión. De acuerdo con la mayoría de las opiniones, la principal manera de institucionalizar la función prospectiva es a través de una ley que la incorpore a la planificación del país. Al integrar la prospectiva a través de un instrumento normativo, esta dejaría de ser una función gubernamental y tendría un carácter más bien estatal, lo que facilitaría la comprensión de la sociedad sobre la importancia de analizar y planificar el futuro.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En 2005 se inició en la República Dominicana un debate público sobre el modelo de desarrollo que se había aplicado para hacer frente a las recurrentes crisis económicas y políticas que se produjeron en las décadas de 1980 y 1990. Como parte del replanteamiento del modelo de desarrollo, se promulgó la Ley núm. 486-06 de 2006, mediante la cual se estableció el Sistema de Planificación e Inversión Pública. En dicha ley se definen los instrumentos de planificación del país, la articulación entre dichos instrumentos según nivel de generalidad, temporalidad y territorialidad, el mandato legal que sustenta la articulación entre los instrumentos de planificación y la presupuestación, y la posibilidad de adecuar los planes en el tiempo, con sujeción a ciertos procedimientos. Con esta ley se le entregó a la Secretaría de Estado de Economía, Planificación y Desarrollo del Ministerio de Economía, Planificación y Desarrollo (MEPyD) el mandato de elaborar la </a:t>
            </a:r>
            <a:r>
              <a:rPr lang="es-419" sz="1100" dirty="0">
                <a:solidFill>
                  <a:srgbClr val="00B0F0">
                    <a:alpha val="85000"/>
                  </a:srgb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Estrategia Nacional de Desarrollo</a:t>
            </a:r>
            <a:r>
              <a:rPr lang="es-419" sz="1100" dirty="0">
                <a:solidFill>
                  <a:schemeClr val="tx1">
                    <a:alpha val="85000"/>
                  </a:schemeClr>
                </a:solidFill>
                <a:latin typeface="Calibri" panose="020F0502020204030204" pitchFamily="34" charset="0"/>
                <a:cs typeface="Calibri" panose="020F0502020204030204" pitchFamily="34" charset="0"/>
              </a:rPr>
              <a:t>.</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La Estrategia Nacional de Desarrollo es un instrumento de planificación de la República Dominicana con rango constitucional, que tiene como propósitos establecer compromisos nacionales de mediano y largo plazo, más allá de un período de gobierno; orientar las acciones estratégicas a distintos niveles de gobierno de manera coordinada, articulada y coherente; responder a reclamos de la sociedad sobre la necesidad de señales claras y consistentes relativas a la orientación de las políticas públicas en el mediano y largo plazo, y fortalecer el desarrollo de ciudadanía y legitimidad mediante la participación social.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Otro de los elementos de la estrategia de la República Dominicana se enfocó en la formación académica y la investigación en el área de la prospectiva para el desarrollo y la incorporación de otras instituciones, como las universidades, lo que le entrega a la prospectiva un marco más firme para permear el proceso de toma de decisiones.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p:txBody>
      </p:sp>
      <p:sp>
        <p:nvSpPr>
          <p:cNvPr id="18" name="Line shape">
            <a:extLst>
              <a:ext uri="{FF2B5EF4-FFF2-40B4-BE49-F238E27FC236}">
                <a16:creationId xmlns:a16="http://schemas.microsoft.com/office/drawing/2014/main" id="{CAB0476A-F58F-4B52-9E85-8C65B647B77C}"/>
              </a:ext>
            </a:extLst>
          </p:cNvPr>
          <p:cNvSpPr/>
          <p:nvPr/>
        </p:nvSpPr>
        <p:spPr>
          <a:xfrm>
            <a:off x="-175452" y="165801"/>
            <a:ext cx="2633334" cy="327620"/>
          </a:xfrm>
          <a:prstGeom prst="roundRect">
            <a:avLst>
              <a:gd name="adj" fmla="val 50000"/>
            </a:avLst>
          </a:prstGeom>
          <a:noFill/>
          <a:ln w="38100">
            <a:solidFill>
              <a:schemeClr val="accent6">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675" dirty="0">
              <a:solidFill>
                <a:srgbClr val="FFFFFF"/>
              </a:solidFill>
              <a:latin typeface="+mj-lt"/>
            </a:endParaRPr>
          </a:p>
        </p:txBody>
      </p:sp>
      <p:grpSp>
        <p:nvGrpSpPr>
          <p:cNvPr id="19" name="Dot shape">
            <a:extLst>
              <a:ext uri="{FF2B5EF4-FFF2-40B4-BE49-F238E27FC236}">
                <a16:creationId xmlns:a16="http://schemas.microsoft.com/office/drawing/2014/main" id="{5295575A-DA2E-43AC-8BC7-1F2443CE7A65}"/>
              </a:ext>
            </a:extLst>
          </p:cNvPr>
          <p:cNvGrpSpPr/>
          <p:nvPr/>
        </p:nvGrpSpPr>
        <p:grpSpPr>
          <a:xfrm>
            <a:off x="1721176" y="475418"/>
            <a:ext cx="208071" cy="36005"/>
            <a:chOff x="1773521" y="4054733"/>
            <a:chExt cx="369904" cy="64008"/>
          </a:xfrm>
        </p:grpSpPr>
        <p:sp>
          <p:nvSpPr>
            <p:cNvPr id="20" name="Rectangle 19">
              <a:extLst>
                <a:ext uri="{FF2B5EF4-FFF2-40B4-BE49-F238E27FC236}">
                  <a16:creationId xmlns:a16="http://schemas.microsoft.com/office/drawing/2014/main" id="{343DD519-B0B3-47DD-A063-3FF3C504FFE9}"/>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Oval 20">
              <a:extLst>
                <a:ext uri="{FF2B5EF4-FFF2-40B4-BE49-F238E27FC236}">
                  <a16:creationId xmlns:a16="http://schemas.microsoft.com/office/drawing/2014/main" id="{B9F3363C-4F4D-48AB-AA99-3DFA6089A375}"/>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pic>
        <p:nvPicPr>
          <p:cNvPr id="16" name="Picture 15">
            <a:hlinkClick r:id="rId2"/>
            <a:extLst>
              <a:ext uri="{FF2B5EF4-FFF2-40B4-BE49-F238E27FC236}">
                <a16:creationId xmlns:a16="http://schemas.microsoft.com/office/drawing/2014/main" id="{81B3334B-1B52-4C0A-B3A6-6D5EF7F50ECF}"/>
              </a:ext>
            </a:extLst>
          </p:cNvPr>
          <p:cNvPicPr>
            <a:picLocks noChangeAspect="1"/>
          </p:cNvPicPr>
          <p:nvPr/>
        </p:nvPicPr>
        <p:blipFill>
          <a:blip r:embed="rId3"/>
          <a:stretch>
            <a:fillRect/>
          </a:stretch>
        </p:blipFill>
        <p:spPr>
          <a:xfrm>
            <a:off x="2588217" y="7407096"/>
            <a:ext cx="1291484" cy="1654353"/>
          </a:xfrm>
          <a:prstGeom prst="rect">
            <a:avLst/>
          </a:prstGeom>
        </p:spPr>
      </p:pic>
    </p:spTree>
    <p:extLst>
      <p:ext uri="{BB962C8B-B14F-4D97-AF65-F5344CB8AC3E}">
        <p14:creationId xmlns:p14="http://schemas.microsoft.com/office/powerpoint/2010/main" val="3255914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0-#ppt_w/2"/>
                                          </p:val>
                                        </p:tav>
                                        <p:tav tm="100000">
                                          <p:val>
                                            <p:strVal val="#ppt_x"/>
                                          </p:val>
                                        </p:tav>
                                      </p:tavLst>
                                    </p:anim>
                                    <p:anim calcmode="lin" valueType="num">
                                      <p:cBhvr additive="base">
                                        <p:cTn id="16" dur="1500" fill="hold"/>
                                        <p:tgtEl>
                                          <p:spTgt spid="18"/>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23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500"/>
                                        <p:tgtEl>
                                          <p:spTgt spid="19"/>
                                        </p:tgtEl>
                                      </p:cBhvr>
                                    </p:animEffect>
                                  </p:childTnLst>
                                </p:cTn>
                              </p:par>
                              <p:par>
                                <p:cTn id="20" presetID="63" presetClass="path" presetSubtype="0" accel="50000" decel="50000" fill="hold" nodeType="withEffect">
                                  <p:stCondLst>
                                    <p:cond delay="2300"/>
                                  </p:stCondLst>
                                  <p:childTnLst>
                                    <p:animMotion origin="layout" path="M -0.17407 5.12821E-7 L -0.00046 5.12821E-7 " pathEditMode="relative" rAng="0" ptsTypes="AA">
                                      <p:cBhvr>
                                        <p:cTn id="21" dur="3500" fill="hold"/>
                                        <p:tgtEl>
                                          <p:spTgt spid="19"/>
                                        </p:tgtEl>
                                        <p:attrNameLst>
                                          <p:attrName>ppt_x</p:attrName>
                                          <p:attrName>ppt_y</p:attrName>
                                        </p:attrNameLst>
                                      </p:cBhvr>
                                      <p:rCtr x="8681" y="0"/>
                                    </p:animMotion>
                                  </p:childTnLst>
                                </p:cTn>
                              </p:par>
                              <p:par>
                                <p:cTn id="22" presetID="2" presetClass="entr" presetSubtype="4" fill="hold"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046161-493C-4393-B15B-5CFF33CE7A7E}"/>
              </a:ext>
            </a:extLst>
          </p:cNvPr>
          <p:cNvSpPr txBox="1"/>
          <p:nvPr/>
        </p:nvSpPr>
        <p:spPr>
          <a:xfrm>
            <a:off x="577849" y="798242"/>
            <a:ext cx="5707064" cy="4765266"/>
          </a:xfrm>
          <a:prstGeom prst="rect">
            <a:avLst/>
          </a:prstGeom>
          <a:noFill/>
        </p:spPr>
        <p:txBody>
          <a:bodyPr wrap="square" lIns="90000" tIns="20250" rIns="90000" bIns="20250" rtlCol="0">
            <a:spAutoFit/>
          </a:bodyPr>
          <a:lstStyle/>
          <a:p>
            <a:pPr algn="just"/>
            <a:r>
              <a:rPr lang="es-419" sz="1100" dirty="0">
                <a:solidFill>
                  <a:schemeClr val="tx1">
                    <a:alpha val="85000"/>
                  </a:schemeClr>
                </a:solidFill>
                <a:latin typeface="Calibri" panose="020F0502020204030204" pitchFamily="34" charset="0"/>
                <a:cs typeface="Calibri" panose="020F0502020204030204" pitchFamily="34" charset="0"/>
              </a:rPr>
              <a:t>Otro caso de institucionalización de la prospectiva se observa en el sector académico, en la creación del Centro de Pensamiento Estratégico y Prospectiva (</a:t>
            </a:r>
            <a:r>
              <a:rPr lang="es-419" sz="1100" dirty="0">
                <a:solidFill>
                  <a:srgbClr val="00B0F0">
                    <a:alpha val="85000"/>
                  </a:srgb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CPEP</a:t>
            </a:r>
            <a:r>
              <a:rPr lang="es-419" sz="1100" dirty="0">
                <a:solidFill>
                  <a:schemeClr val="tx1">
                    <a:alpha val="85000"/>
                  </a:schemeClr>
                </a:solidFill>
                <a:latin typeface="Calibri" panose="020F0502020204030204" pitchFamily="34" charset="0"/>
                <a:cs typeface="Calibri" panose="020F0502020204030204" pitchFamily="34" charset="0"/>
              </a:rPr>
              <a:t>) de la Universidad de Externado de Colombia. Desde el año 2000, el CPEP se ha constituido en un laboratorio de reflexión en torno al futuro.</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Estos dos casos son ejemplos de estrategias distintas pero complementarias para institucionalizar la función prospectiva, que permiten, por un lado, insertar el pensamiento de largo plazo en el proceso de toma de decisiones del Gobierno (República Dominicana) y, por otro, instalar competencias académicas y educativas para impulsar el desarrollo de una cultura sobre el tema (Universidad de Externado de Colombia). </a:t>
            </a:r>
          </a:p>
          <a:p>
            <a:pPr algn="just">
              <a:spcBef>
                <a:spcPts val="338"/>
              </a:spcBef>
            </a:pPr>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spcBef>
                <a:spcPts val="338"/>
              </a:spcBef>
            </a:pPr>
            <a:r>
              <a:rPr lang="es-419" sz="1100" dirty="0">
                <a:solidFill>
                  <a:schemeClr val="tx1">
                    <a:alpha val="85000"/>
                  </a:schemeClr>
                </a:solidFill>
                <a:latin typeface="Calibri" panose="020F0502020204030204" pitchFamily="34" charset="0"/>
                <a:cs typeface="Calibri" panose="020F0502020204030204" pitchFamily="34" charset="0"/>
              </a:rPr>
              <a:t>Después del debate, se puede concluir que las estrategias de institucionalización de la prospectiva deben incorporar a múltiples actores: sector público, sector privado, sector académico y organizaciones sociales. Aunque la creación de una institución con ese objetivo es importante, si su labor no es complementada por el apoyo de múltiples actores corre el riesgo de quedarse solamente en un marco normativo que carezca de validación y sustento social. Otras experiencias destacables son las iniciativas que surgen de los órganos legislativos a través de instancias como “Congreso Futuro” de Chile y “</a:t>
            </a:r>
            <a:r>
              <a:rPr lang="es-419" sz="1100" dirty="0" err="1">
                <a:solidFill>
                  <a:schemeClr val="tx1">
                    <a:alpha val="85000"/>
                  </a:schemeClr>
                </a:solidFill>
                <a:latin typeface="Calibri" panose="020F0502020204030204" pitchFamily="34" charset="0"/>
                <a:cs typeface="Calibri" panose="020F0502020204030204" pitchFamily="34" charset="0"/>
              </a:rPr>
              <a:t>Futures</a:t>
            </a:r>
            <a:r>
              <a:rPr lang="es-419" sz="1100" dirty="0">
                <a:solidFill>
                  <a:schemeClr val="tx1">
                    <a:alpha val="85000"/>
                  </a:schemeClr>
                </a:solidFill>
                <a:latin typeface="Calibri" panose="020F0502020204030204" pitchFamily="34" charset="0"/>
                <a:cs typeface="Calibri" panose="020F0502020204030204" pitchFamily="34" charset="0"/>
              </a:rPr>
              <a:t> </a:t>
            </a:r>
            <a:r>
              <a:rPr lang="es-419" sz="1100" dirty="0" err="1">
                <a:solidFill>
                  <a:schemeClr val="tx1">
                    <a:alpha val="85000"/>
                  </a:schemeClr>
                </a:solidFill>
                <a:latin typeface="Calibri" panose="020F0502020204030204" pitchFamily="34" charset="0"/>
                <a:cs typeface="Calibri" panose="020F0502020204030204" pitchFamily="34" charset="0"/>
              </a:rPr>
              <a:t>Conferences</a:t>
            </a:r>
            <a:r>
              <a:rPr lang="es-419" sz="1100" dirty="0">
                <a:solidFill>
                  <a:schemeClr val="tx1">
                    <a:alpha val="85000"/>
                  </a:schemeClr>
                </a:solidFill>
                <a:latin typeface="Calibri" panose="020F0502020204030204" pitchFamily="34" charset="0"/>
                <a:cs typeface="Calibri" panose="020F0502020204030204" pitchFamily="34" charset="0"/>
              </a:rPr>
              <a:t>” de Finlandia</a:t>
            </a:r>
            <a:r>
              <a:rPr lang="es-CL" sz="1100" baseline="300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 10</a:t>
            </a:r>
            <a:r>
              <a:rPr lang="es-419" sz="1100" dirty="0">
                <a:solidFill>
                  <a:schemeClr val="tx1">
                    <a:alpha val="85000"/>
                  </a:schemeClr>
                </a:solidFill>
                <a:latin typeface="Calibri" panose="020F0502020204030204" pitchFamily="34" charset="0"/>
                <a:cs typeface="Calibri" panose="020F0502020204030204" pitchFamily="34" charset="0"/>
              </a:rPr>
              <a:t>.</a:t>
            </a:r>
          </a:p>
          <a:p>
            <a:pPr algn="just">
              <a:spcBef>
                <a:spcPts val="338"/>
              </a:spcBef>
            </a:pPr>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spcBef>
                <a:spcPts val="338"/>
              </a:spcBef>
            </a:pPr>
            <a:r>
              <a:rPr lang="es-419" sz="11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La recomendación central que surgió en este tema fue profundizar los esfuerzos por conformar a nivel nacional un sistema prospectivo, esto es, un conjunto coordinado de instituciones, instrumentos de planificación y procesos que agreguen valor a los datos obtenidos de la observación y la vigilancia continua de la realidad y que permitan desarrollar y aplicar la capacidad anticipatoria de las instituciones públicas para tomar decisiones. La conformación de este ecosistema de instituciones (que incluya a otros poderes del Estado y al sector académico) contribuiría a desarrollar resiliencia frente a los cambios del entorno que afectan de manera relevante el logro de los objetivos de desarrollo que se definen. </a:t>
            </a:r>
          </a:p>
        </p:txBody>
      </p:sp>
      <p:sp>
        <p:nvSpPr>
          <p:cNvPr id="19" name="TextBox 18">
            <a:extLst>
              <a:ext uri="{FF2B5EF4-FFF2-40B4-BE49-F238E27FC236}">
                <a16:creationId xmlns:a16="http://schemas.microsoft.com/office/drawing/2014/main" id="{967806DA-B1C1-4C38-BA44-1B1946468315}"/>
              </a:ext>
            </a:extLst>
          </p:cNvPr>
          <p:cNvSpPr txBox="1"/>
          <p:nvPr/>
        </p:nvSpPr>
        <p:spPr>
          <a:xfrm>
            <a:off x="577849" y="9100841"/>
            <a:ext cx="5767084" cy="164006"/>
          </a:xfrm>
          <a:prstGeom prst="rect">
            <a:avLst/>
          </a:prstGeom>
          <a:noFill/>
          <a:effectLst>
            <a:glow rad="127000">
              <a:schemeClr val="accent1"/>
            </a:glow>
          </a:effectLst>
        </p:spPr>
        <p:txBody>
          <a:bodyPr wrap="square" lIns="90000" tIns="20250" rIns="121500" bIns="20250" rtlCol="0">
            <a:spAutoFit/>
          </a:bodyPr>
          <a:lstStyle/>
          <a:p>
            <a:r>
              <a:rPr lang="es-CL" sz="1050" baseline="300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10 </a:t>
            </a:r>
            <a:r>
              <a:rPr lang="es-419" sz="8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Véase [en línea] </a:t>
            </a:r>
            <a:r>
              <a:rPr lang="es-419" sz="800"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https://congresofuturo.senado.cl/</a:t>
            </a:r>
            <a:r>
              <a:rPr lang="es-419" sz="800" dirty="0">
                <a:solidFill>
                  <a:srgbClr val="00B0F0"/>
                </a:solidFill>
                <a:latin typeface="Calibri" panose="020F0502020204030204" pitchFamily="34" charset="0"/>
                <a:ea typeface="Calibri" panose="020F0502020204030204" pitchFamily="34" charset="0"/>
                <a:cs typeface="Calibri" panose="020F0502020204030204" pitchFamily="34" charset="0"/>
              </a:rPr>
              <a:t>  </a:t>
            </a:r>
            <a:r>
              <a:rPr lang="es-419" sz="8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y </a:t>
            </a:r>
            <a:r>
              <a:rPr lang="es-419" sz="800" dirty="0">
                <a:solidFill>
                  <a:srgbClr val="00B0F0">
                    <a:alpha val="85000"/>
                  </a:srgbClr>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https://futuresconference.fi/</a:t>
            </a:r>
            <a:r>
              <a:rPr lang="es-419" sz="800" dirty="0">
                <a:solidFill>
                  <a:srgbClr val="00B0F0">
                    <a:alpha val="85000"/>
                  </a:srgbClr>
                </a:solidFill>
                <a:latin typeface="Calibri" panose="020F0502020204030204" pitchFamily="34" charset="0"/>
                <a:ea typeface="Calibri" panose="020F0502020204030204" pitchFamily="34" charset="0"/>
                <a:cs typeface="Calibri" panose="020F0502020204030204" pitchFamily="34" charset="0"/>
              </a:rPr>
              <a:t> . </a:t>
            </a:r>
            <a:endParaRPr lang="es-AR" sz="800" u="sng" dirty="0">
              <a:solidFill>
                <a:srgbClr val="00B0F0">
                  <a:alpha val="85000"/>
                </a:srgbClr>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06D1C369-377B-40C3-84B8-4373FFF1DF0D}"/>
              </a:ext>
            </a:extLst>
          </p:cNvPr>
          <p:cNvCxnSpPr>
            <a:cxnSpLocks/>
          </p:cNvCxnSpPr>
          <p:nvPr/>
        </p:nvCxnSpPr>
        <p:spPr>
          <a:xfrm flipH="1">
            <a:off x="664502" y="9086502"/>
            <a:ext cx="554319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Line shape">
            <a:extLst>
              <a:ext uri="{FF2B5EF4-FFF2-40B4-BE49-F238E27FC236}">
                <a16:creationId xmlns:a16="http://schemas.microsoft.com/office/drawing/2014/main" id="{69530257-C38F-4AE0-BA35-45272102DAC4}"/>
              </a:ext>
            </a:extLst>
          </p:cNvPr>
          <p:cNvSpPr/>
          <p:nvPr/>
        </p:nvSpPr>
        <p:spPr>
          <a:xfrm>
            <a:off x="-175452" y="165801"/>
            <a:ext cx="2633334" cy="327620"/>
          </a:xfrm>
          <a:prstGeom prst="roundRect">
            <a:avLst>
              <a:gd name="adj" fmla="val 50000"/>
            </a:avLst>
          </a:prstGeom>
          <a:noFill/>
          <a:ln w="38100">
            <a:solidFill>
              <a:schemeClr val="accent6">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675" dirty="0">
              <a:solidFill>
                <a:srgbClr val="FFFFFF"/>
              </a:solidFill>
              <a:latin typeface="+mj-lt"/>
            </a:endParaRPr>
          </a:p>
        </p:txBody>
      </p:sp>
      <p:grpSp>
        <p:nvGrpSpPr>
          <p:cNvPr id="9" name="Dot shape">
            <a:extLst>
              <a:ext uri="{FF2B5EF4-FFF2-40B4-BE49-F238E27FC236}">
                <a16:creationId xmlns:a16="http://schemas.microsoft.com/office/drawing/2014/main" id="{31C12B93-10C4-4FB6-983B-3F172A14EF05}"/>
              </a:ext>
            </a:extLst>
          </p:cNvPr>
          <p:cNvGrpSpPr/>
          <p:nvPr/>
        </p:nvGrpSpPr>
        <p:grpSpPr>
          <a:xfrm>
            <a:off x="1721176" y="475418"/>
            <a:ext cx="208071" cy="36005"/>
            <a:chOff x="1773521" y="4054733"/>
            <a:chExt cx="369904" cy="64008"/>
          </a:xfrm>
        </p:grpSpPr>
        <p:sp>
          <p:nvSpPr>
            <p:cNvPr id="10" name="Rectangle 9">
              <a:extLst>
                <a:ext uri="{FF2B5EF4-FFF2-40B4-BE49-F238E27FC236}">
                  <a16:creationId xmlns:a16="http://schemas.microsoft.com/office/drawing/2014/main" id="{0080B720-E6F6-48BB-91DE-BB4F9261CD30}"/>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Oval 11">
              <a:extLst>
                <a:ext uri="{FF2B5EF4-FFF2-40B4-BE49-F238E27FC236}">
                  <a16:creationId xmlns:a16="http://schemas.microsoft.com/office/drawing/2014/main" id="{1F2DE5CE-A852-4A7B-85B4-D6BC64F559F4}"/>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3967129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50000" fill="hold" grpId="0" nodeType="withEffect">
                                  <p:stCondLst>
                                    <p:cond delay="8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8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500" fill="hold"/>
                                        <p:tgtEl>
                                          <p:spTgt spid="8"/>
                                        </p:tgtEl>
                                        <p:attrNameLst>
                                          <p:attrName>ppt_x</p:attrName>
                                        </p:attrNameLst>
                                      </p:cBhvr>
                                      <p:tavLst>
                                        <p:tav tm="0">
                                          <p:val>
                                            <p:strVal val="0-#ppt_w/2"/>
                                          </p:val>
                                        </p:tav>
                                        <p:tav tm="100000">
                                          <p:val>
                                            <p:strVal val="#ppt_x"/>
                                          </p:val>
                                        </p:tav>
                                      </p:tavLst>
                                    </p:anim>
                                    <p:anim calcmode="lin" valueType="num">
                                      <p:cBhvr additive="base">
                                        <p:cTn id="20" dur="1500" fill="hold"/>
                                        <p:tgtEl>
                                          <p:spTgt spid="8"/>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23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500"/>
                                        <p:tgtEl>
                                          <p:spTgt spid="9"/>
                                        </p:tgtEl>
                                      </p:cBhvr>
                                    </p:animEffect>
                                  </p:childTnLst>
                                </p:cTn>
                              </p:par>
                              <p:par>
                                <p:cTn id="24" presetID="63" presetClass="path" presetSubtype="0" accel="50000" decel="50000" fill="hold" nodeType="withEffect">
                                  <p:stCondLst>
                                    <p:cond delay="2300"/>
                                  </p:stCondLst>
                                  <p:childTnLst>
                                    <p:animMotion origin="layout" path="M -0.17407 5.12821E-7 L -0.00046 5.12821E-7 " pathEditMode="relative" rAng="0" ptsTypes="AA">
                                      <p:cBhvr>
                                        <p:cTn id="25" dur="3500" fill="hold"/>
                                        <p:tgtEl>
                                          <p:spTgt spid="9"/>
                                        </p:tgtEl>
                                        <p:attrNameLst>
                                          <p:attrName>ppt_x</p:attrName>
                                          <p:attrName>ppt_y</p:attrName>
                                        </p:attrNameLst>
                                      </p:cBhvr>
                                      <p:rCtr x="8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8A8795A-E4D6-4918-B763-5D5FECB40D05}"/>
              </a:ext>
            </a:extLst>
          </p:cNvPr>
          <p:cNvSpPr/>
          <p:nvPr/>
        </p:nvSpPr>
        <p:spPr>
          <a:xfrm>
            <a:off x="0" y="366015"/>
            <a:ext cx="390691" cy="868747"/>
          </a:xfrm>
          <a:prstGeom prst="rect">
            <a:avLst/>
          </a:prstGeom>
          <a:solidFill>
            <a:schemeClr val="accent1"/>
          </a:solidFill>
          <a:ln>
            <a:noFill/>
          </a:ln>
          <a:effectLst>
            <a:outerShdw blurRad="762000" dist="254000" dir="5400000" sx="80000" sy="8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202500" rtlCol="0" anchor="ctr"/>
          <a:lstStyle/>
          <a:p>
            <a:pPr algn="r"/>
            <a:endParaRPr lang="en-US" sz="788" b="1" dirty="0">
              <a:latin typeface="Open Sans" charset="0"/>
              <a:ea typeface="Open Sans" charset="0"/>
              <a:cs typeface="Open Sans" charset="0"/>
            </a:endParaRPr>
          </a:p>
        </p:txBody>
      </p:sp>
      <p:sp>
        <p:nvSpPr>
          <p:cNvPr id="24" name="Title 2">
            <a:extLst>
              <a:ext uri="{FF2B5EF4-FFF2-40B4-BE49-F238E27FC236}">
                <a16:creationId xmlns:a16="http://schemas.microsoft.com/office/drawing/2014/main" id="{B4150CCC-3A07-465D-A242-03D75DEDDB04}"/>
              </a:ext>
            </a:extLst>
          </p:cNvPr>
          <p:cNvSpPr txBox="1">
            <a:spLocks/>
          </p:cNvSpPr>
          <p:nvPr/>
        </p:nvSpPr>
        <p:spPr>
          <a:xfrm>
            <a:off x="577849" y="634141"/>
            <a:ext cx="5709201" cy="444820"/>
          </a:xfrm>
          <a:prstGeom prst="rect">
            <a:avLst/>
          </a:prstGeom>
          <a:effectLst/>
        </p:spPr>
        <p:txBody>
          <a:bodyPr vert="horz" lIns="90000" tIns="192024" rIns="0" bIns="0" rtlCol="0" anchor="t" anchorCtr="0">
            <a:noAutofit/>
          </a:bodyPr>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s-419" sz="1800" dirty="0">
                <a:solidFill>
                  <a:schemeClr val="bg1">
                    <a:lumMod val="25000"/>
                  </a:schemeClr>
                </a:solidFill>
                <a:latin typeface="Calibri" panose="020F0502020204030204" pitchFamily="34" charset="0"/>
                <a:cs typeface="Calibri" panose="020F0502020204030204" pitchFamily="34" charset="0"/>
              </a:rPr>
              <a:t>1. ¿Por qué incorporar la prospectiva a los procesos de planificación y cómo hacerlo?</a:t>
            </a:r>
            <a:endParaRPr lang="en-US" sz="1800" dirty="0">
              <a:solidFill>
                <a:schemeClr val="bg1">
                  <a:lumMod val="25000"/>
                </a:schemeClr>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9B2C2D08-4F69-4B67-8D76-C6E38B07EBBF}"/>
              </a:ext>
            </a:extLst>
          </p:cNvPr>
          <p:cNvSpPr txBox="1"/>
          <p:nvPr/>
        </p:nvSpPr>
        <p:spPr>
          <a:xfrm>
            <a:off x="586720" y="1313702"/>
            <a:ext cx="5709202" cy="4442100"/>
          </a:xfrm>
          <a:prstGeom prst="rect">
            <a:avLst/>
          </a:prstGeom>
          <a:noFill/>
        </p:spPr>
        <p:txBody>
          <a:bodyPr wrap="square" lIns="90000" tIns="20250" rIns="90000" bIns="20250" rtlCol="0">
            <a:spAutoFit/>
          </a:bodyPr>
          <a:lstStyle/>
          <a:p>
            <a:pPr algn="just"/>
            <a:r>
              <a:rPr lang="es-419" sz="1100" dirty="0">
                <a:solidFill>
                  <a:schemeClr val="tx1">
                    <a:alpha val="85000"/>
                  </a:schemeClr>
                </a:solidFill>
                <a:latin typeface="Calibri" panose="020F0502020204030204" pitchFamily="34" charset="0"/>
                <a:cs typeface="Calibri" panose="020F0502020204030204" pitchFamily="34" charset="0"/>
              </a:rPr>
              <a:t>La prospectiva para el desarrollo tiene dos dimensiones básicas: por un lado, una dimensión ética que se relaciona con la construcción colectiva del futuro, basada en los conocimientos, deseos y aspiraciones de los propios actores, y, por otro, una dimensión sistémica, ya que se trata de un ejercicio que plantea un proyecto de futuro, basado en la anticipación y la participación como elementos esenciales y definido como resultado de un análisis integral. Esto permite generar información innovadora, así como observar tendencias y relaciones que no aparecen claramente de manera inmediata.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Para salir del estancamiento, América Latina y el Caribe requiere de innovaciones, adopción de nuevos modelos mentales</a:t>
            </a:r>
            <a:r>
              <a:rPr lang="es-AR" sz="1100" baseline="30000" dirty="0">
                <a:solidFill>
                  <a:schemeClr val="tx1">
                    <a:alpha val="85000"/>
                  </a:schemeClr>
                </a:solidFill>
                <a:latin typeface="Calibri" panose="020F0502020204030204" pitchFamily="34" charset="0"/>
                <a:cs typeface="Calibri" panose="020F0502020204030204" pitchFamily="34" charset="0"/>
              </a:rPr>
              <a:t>11 </a:t>
            </a:r>
            <a:r>
              <a:rPr lang="es-419" sz="1100" dirty="0">
                <a:solidFill>
                  <a:schemeClr val="tx1">
                    <a:alpha val="85000"/>
                  </a:schemeClr>
                </a:solidFill>
                <a:latin typeface="Calibri" panose="020F0502020204030204" pitchFamily="34" charset="0"/>
                <a:cs typeface="Calibri" panose="020F0502020204030204" pitchFamily="34" charset="0"/>
              </a:rPr>
              <a:t>y prácticas organizativas que fortalezcan las instituciones (</a:t>
            </a:r>
            <a:r>
              <a:rPr lang="es-CL" sz="1100" u="sng" dirty="0">
                <a:solidFill>
                  <a:srgbClr val="00B0F0"/>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Medina y Ortegón, 2006</a:t>
            </a:r>
            <a:r>
              <a:rPr lang="es-419" sz="1100" dirty="0">
                <a:solidFill>
                  <a:schemeClr val="tx1">
                    <a:alpha val="85000"/>
                  </a:schemeClr>
                </a:solidFill>
                <a:latin typeface="Calibri" panose="020F0502020204030204" pitchFamily="34" charset="0"/>
                <a:cs typeface="Calibri" panose="020F0502020204030204" pitchFamily="34" charset="0"/>
              </a:rPr>
              <a:t>). En la región es inevitable avanzar en el desarrollo de capacidades de pensamiento estratégico y prospectiva que permitan observar los cambios, pero también propiciar respuestas internacionales activas y oportunas; en definitiva, redescubrir la planificación para mejorar la anticipación y lograr que la gestión sea sistémica, integral y coordinada (</a:t>
            </a:r>
            <a:r>
              <a:rPr lang="es-419" sz="1100" u="sng" dirty="0">
                <a:solidFill>
                  <a:srgbClr val="00B0F0"/>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Gutiérrez, 2020</a:t>
            </a:r>
            <a:r>
              <a:rPr lang="es-419" sz="1100" dirty="0">
                <a:solidFill>
                  <a:schemeClr val="tx1">
                    <a:alpha val="85000"/>
                  </a:schemeClr>
                </a:solidFill>
                <a:latin typeface="Calibri" panose="020F0502020204030204" pitchFamily="34" charset="0"/>
                <a:cs typeface="Calibri" panose="020F0502020204030204" pitchFamily="34" charset="0"/>
              </a:rPr>
              <a:t>).</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La Unión Europea no solo ha reconocido el rol de la prospectiva, sino que también ha realizado acciones para avanzar en la construcción del futuro deseado. En septiembre de 2020 se presentó el informe </a:t>
            </a:r>
            <a:r>
              <a:rPr lang="es-419" sz="1100" i="1" dirty="0">
                <a:solidFill>
                  <a:schemeClr val="tx1">
                    <a:alpha val="85000"/>
                  </a:schemeClr>
                </a:solidFill>
                <a:latin typeface="Calibri" panose="020F0502020204030204" pitchFamily="34" charset="0"/>
                <a:cs typeface="Calibri" panose="020F0502020204030204" pitchFamily="34" charset="0"/>
              </a:rPr>
              <a:t>Prospectiva estratégica: trazar el rumbo hacia una Europa más resiliente</a:t>
            </a:r>
            <a:r>
              <a:rPr lang="es-419" sz="1100" dirty="0">
                <a:solidFill>
                  <a:schemeClr val="tx1">
                    <a:alpha val="85000"/>
                  </a:schemeClr>
                </a:solidFill>
                <a:latin typeface="Calibri" panose="020F0502020204030204" pitchFamily="34" charset="0"/>
                <a:cs typeface="Calibri" panose="020F0502020204030204" pitchFamily="34" charset="0"/>
              </a:rPr>
              <a:t>, en el que se afirma que la prospectiva estratégica desempeñará un papel clave en la formulación de políticas públicas orientadas al futuro, al garantizar que las iniciativas de corto plazo estén basadas en una perspectiva de largo plazo (</a:t>
            </a:r>
            <a:r>
              <a:rPr lang="es-419" sz="1100" dirty="0">
                <a:solidFill>
                  <a:srgbClr val="00B0F0">
                    <a:alpha val="85000"/>
                  </a:srgb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Comisión Europea, 2020</a:t>
            </a:r>
            <a:r>
              <a:rPr lang="es-419" sz="1100" dirty="0">
                <a:solidFill>
                  <a:schemeClr val="tx1">
                    <a:alpha val="85000"/>
                  </a:schemeClr>
                </a:solidFill>
                <a:latin typeface="Calibri" panose="020F0502020204030204" pitchFamily="34" charset="0"/>
                <a:cs typeface="Calibri" panose="020F0502020204030204" pitchFamily="34" charset="0"/>
              </a:rPr>
              <a:t>).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Con esta estrategia, la Comisión Europea establece la guía para integrar la prospectiva estratégica en la formulación de políticas públicas europeas y enmarca las prioridades en cuatro dimensiones interrelacionadas: social y económica, geopolítica, ecológica y digital.</a:t>
            </a:r>
          </a:p>
        </p:txBody>
      </p:sp>
      <p:sp>
        <p:nvSpPr>
          <p:cNvPr id="36" name="TextBox 35">
            <a:extLst>
              <a:ext uri="{FF2B5EF4-FFF2-40B4-BE49-F238E27FC236}">
                <a16:creationId xmlns:a16="http://schemas.microsoft.com/office/drawing/2014/main" id="{3F8E5DAC-B09B-4329-9910-AC43BDFCAE08}"/>
              </a:ext>
            </a:extLst>
          </p:cNvPr>
          <p:cNvSpPr txBox="1"/>
          <p:nvPr/>
        </p:nvSpPr>
        <p:spPr>
          <a:xfrm>
            <a:off x="577850" y="9121223"/>
            <a:ext cx="5702299" cy="456394"/>
          </a:xfrm>
          <a:prstGeom prst="rect">
            <a:avLst/>
          </a:prstGeom>
          <a:noFill/>
        </p:spPr>
        <p:txBody>
          <a:bodyPr wrap="square" lIns="90000" tIns="20250" rIns="90000" bIns="20250" rtlCol="0">
            <a:spAutoFit/>
          </a:bodyPr>
          <a:lstStyle/>
          <a:p>
            <a:pPr lvl="0" algn="just"/>
            <a:r>
              <a:rPr lang="es-AR" sz="1200" baseline="30000" dirty="0">
                <a:solidFill>
                  <a:schemeClr val="bg1">
                    <a:lumMod val="25000"/>
                  </a:schemeClr>
                </a:solidFill>
                <a:latin typeface="Calibri" panose="020F0502020204030204" pitchFamily="34" charset="0"/>
                <a:cs typeface="Calibri" panose="020F0502020204030204" pitchFamily="34" charset="0"/>
              </a:rPr>
              <a:t>11 </a:t>
            </a:r>
            <a:r>
              <a:rPr lang="es-419" sz="900" dirty="0">
                <a:solidFill>
                  <a:schemeClr val="bg1">
                    <a:lumMod val="25000"/>
                  </a:schemeClr>
                </a:solidFill>
                <a:latin typeface="Calibri" panose="020F0502020204030204" pitchFamily="34" charset="0"/>
                <a:cs typeface="Times New Roman" panose="02020603050405020304" pitchFamily="18" charset="0"/>
              </a:rPr>
              <a:t> </a:t>
            </a:r>
            <a:r>
              <a:rPr lang="es-419" sz="9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rPr>
              <a:t>Los modelos mentales se pueden entender como representaciones de la versión propia del mundo, que establecen lo que es o no valedero y construyen realidades sobre el modo de pensar, sentir y actuar en el futuro (</a:t>
            </a:r>
            <a:r>
              <a:rPr lang="es-CL" sz="900" u="sng" dirty="0">
                <a:solidFill>
                  <a:srgbClr val="00B0F0"/>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Medina y Ortegón, 2006</a:t>
            </a:r>
            <a:r>
              <a:rPr lang="es-419" sz="900" dirty="0">
                <a:solidFill>
                  <a:srgbClr val="F0F0F0">
                    <a:alpha val="85000"/>
                  </a:srgbClr>
                </a:solidFill>
                <a:latin typeface="Calibri" panose="020F0502020204030204" pitchFamily="34" charset="0"/>
                <a:ea typeface="Calibri" panose="020F0502020204030204" pitchFamily="34" charset="0"/>
                <a:cs typeface="Times New Roman" panose="02020603050405020304" pitchFamily="18" charset="0"/>
              </a:rPr>
              <a:t>).</a:t>
            </a:r>
            <a:endParaRPr lang="es-AR" sz="900" dirty="0">
              <a:solidFill>
                <a:schemeClr val="tx1">
                  <a:alpha val="8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a:hlinkClick r:id="rId2"/>
            <a:extLst>
              <a:ext uri="{FF2B5EF4-FFF2-40B4-BE49-F238E27FC236}">
                <a16:creationId xmlns:a16="http://schemas.microsoft.com/office/drawing/2014/main" id="{6F417EBA-D2E1-4B87-9719-7D5645D3EC7A}"/>
              </a:ext>
            </a:extLst>
          </p:cNvPr>
          <p:cNvPicPr>
            <a:picLocks noChangeAspect="1"/>
          </p:cNvPicPr>
          <p:nvPr/>
        </p:nvPicPr>
        <p:blipFill>
          <a:blip r:embed="rId5"/>
          <a:stretch>
            <a:fillRect/>
          </a:stretch>
        </p:blipFill>
        <p:spPr>
          <a:xfrm>
            <a:off x="2301676" y="5790522"/>
            <a:ext cx="2246143" cy="3172518"/>
          </a:xfrm>
          <a:prstGeom prst="rect">
            <a:avLst/>
          </a:prstGeom>
        </p:spPr>
      </p:pic>
      <p:cxnSp>
        <p:nvCxnSpPr>
          <p:cNvPr id="12" name="Straight Connector 11">
            <a:extLst>
              <a:ext uri="{FF2B5EF4-FFF2-40B4-BE49-F238E27FC236}">
                <a16:creationId xmlns:a16="http://schemas.microsoft.com/office/drawing/2014/main" id="{0FAF67F0-2068-4E7C-910A-BED6C00DB92B}"/>
              </a:ext>
            </a:extLst>
          </p:cNvPr>
          <p:cNvCxnSpPr>
            <a:cxnSpLocks/>
          </p:cNvCxnSpPr>
          <p:nvPr/>
        </p:nvCxnSpPr>
        <p:spPr>
          <a:xfrm flipH="1">
            <a:off x="664502" y="9086502"/>
            <a:ext cx="554319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2">
            <a:extLst>
              <a:ext uri="{FF2B5EF4-FFF2-40B4-BE49-F238E27FC236}">
                <a16:creationId xmlns:a16="http://schemas.microsoft.com/office/drawing/2014/main" id="{59541580-CD23-4FCD-A4B5-A9E07CC776FA}"/>
              </a:ext>
            </a:extLst>
          </p:cNvPr>
          <p:cNvSpPr txBox="1">
            <a:spLocks/>
          </p:cNvSpPr>
          <p:nvPr/>
        </p:nvSpPr>
        <p:spPr>
          <a:xfrm>
            <a:off x="577849" y="366015"/>
            <a:ext cx="5629848" cy="351058"/>
          </a:xfrm>
          <a:prstGeom prst="rect">
            <a:avLst/>
          </a:prstGeom>
        </p:spPr>
        <p:txBody>
          <a:bodyPr lIns="90000"/>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n-US" sz="2000" dirty="0">
                <a:solidFill>
                  <a:schemeClr val="bg1">
                    <a:lumMod val="25000"/>
                  </a:schemeClr>
                </a:solidFill>
                <a:latin typeface="Calibri" panose="020F0502020204030204" pitchFamily="34" charset="0"/>
                <a:cs typeface="Calibri" panose="020F0502020204030204" pitchFamily="34" charset="0"/>
              </a:rPr>
              <a:t>D. </a:t>
            </a:r>
            <a:r>
              <a:rPr lang="en-US" sz="2000" dirty="0" err="1">
                <a:solidFill>
                  <a:schemeClr val="bg1">
                    <a:lumMod val="25000"/>
                  </a:schemeClr>
                </a:solidFill>
                <a:latin typeface="Calibri" panose="020F0502020204030204" pitchFamily="34" charset="0"/>
                <a:cs typeface="Calibri" panose="020F0502020204030204" pitchFamily="34" charset="0"/>
              </a:rPr>
              <a:t>Recomendaciones</a:t>
            </a:r>
            <a:r>
              <a:rPr lang="en-US" sz="2000" dirty="0">
                <a:solidFill>
                  <a:schemeClr val="bg1">
                    <a:lumMod val="25000"/>
                  </a:schemeClr>
                </a:solidFill>
                <a:latin typeface="Calibri" panose="020F0502020204030204" pitchFamily="34" charset="0"/>
                <a:cs typeface="Calibri" panose="020F0502020204030204" pitchFamily="34" charset="0"/>
              </a:rPr>
              <a:t> y </a:t>
            </a:r>
            <a:r>
              <a:rPr lang="en-US" sz="2000" dirty="0" err="1">
                <a:solidFill>
                  <a:schemeClr val="bg1">
                    <a:lumMod val="25000"/>
                  </a:schemeClr>
                </a:solidFill>
                <a:latin typeface="Calibri" panose="020F0502020204030204" pitchFamily="34" charset="0"/>
                <a:cs typeface="Calibri" panose="020F0502020204030204" pitchFamily="34" charset="0"/>
              </a:rPr>
              <a:t>desafíos</a:t>
            </a:r>
            <a:r>
              <a:rPr lang="en-US" sz="2000" dirty="0">
                <a:solidFill>
                  <a:schemeClr val="bg1">
                    <a:lumMod val="25000"/>
                  </a:schemeClr>
                </a:solidFill>
                <a:latin typeface="Calibri" panose="020F0502020204030204" pitchFamily="34" charset="0"/>
                <a:cs typeface="Calibri" panose="020F0502020204030204" pitchFamily="34" charset="0"/>
              </a:rPr>
              <a:t> </a:t>
            </a:r>
          </a:p>
        </p:txBody>
      </p:sp>
      <p:cxnSp>
        <p:nvCxnSpPr>
          <p:cNvPr id="14" name="Straight Connector 13">
            <a:extLst>
              <a:ext uri="{FF2B5EF4-FFF2-40B4-BE49-F238E27FC236}">
                <a16:creationId xmlns:a16="http://schemas.microsoft.com/office/drawing/2014/main" id="{37EAA31B-F427-4ACF-8445-0E4616217440}"/>
              </a:ext>
            </a:extLst>
          </p:cNvPr>
          <p:cNvCxnSpPr>
            <a:cxnSpLocks/>
          </p:cNvCxnSpPr>
          <p:nvPr/>
        </p:nvCxnSpPr>
        <p:spPr>
          <a:xfrm flipH="1">
            <a:off x="641800" y="366014"/>
            <a:ext cx="55658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C6A9626-CD45-4C40-B50A-5A6B9CE7BF34}"/>
              </a:ext>
            </a:extLst>
          </p:cNvPr>
          <p:cNvCxnSpPr>
            <a:cxnSpLocks/>
          </p:cNvCxnSpPr>
          <p:nvPr/>
        </p:nvCxnSpPr>
        <p:spPr>
          <a:xfrm flipH="1">
            <a:off x="641800" y="717072"/>
            <a:ext cx="556589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3240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11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2" presetClass="entr" presetSubtype="8" fill="hold" grpId="0" nodeType="with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6" presetClass="emph" presetSubtype="0" accel="50000" decel="50000" autoRev="1" fill="hold" grpId="1" nodeType="withEffect">
                                  <p:stCondLst>
                                    <p:cond delay="500"/>
                                  </p:stCondLst>
                                  <p:childTnLst>
                                    <p:animScale>
                                      <p:cBhvr>
                                        <p:cTn id="25" dur="500" fill="hold"/>
                                        <p:tgtEl>
                                          <p:spTgt spid="22"/>
                                        </p:tgtEl>
                                      </p:cBhvr>
                                      <p:by x="105000" y="105000"/>
                                    </p:animScale>
                                  </p:childTnLst>
                                </p:cTn>
                              </p:par>
                              <p:par>
                                <p:cTn id="26" presetID="2" presetClass="entr" presetSubtype="4" decel="50000" fill="hold" grpId="0" nodeType="withEffect">
                                  <p:stCondLst>
                                    <p:cond delay="140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1000" fill="hold"/>
                                        <p:tgtEl>
                                          <p:spTgt spid="25"/>
                                        </p:tgtEl>
                                        <p:attrNameLst>
                                          <p:attrName>ppt_x</p:attrName>
                                        </p:attrNameLst>
                                      </p:cBhvr>
                                      <p:tavLst>
                                        <p:tav tm="0">
                                          <p:val>
                                            <p:strVal val="#ppt_x"/>
                                          </p:val>
                                        </p:tav>
                                        <p:tav tm="100000">
                                          <p:val>
                                            <p:strVal val="#ppt_x"/>
                                          </p:val>
                                        </p:tav>
                                      </p:tavLst>
                                    </p:anim>
                                    <p:anim calcmode="lin" valueType="num">
                                      <p:cBhvr additive="base">
                                        <p:cTn id="29" dur="1000" fill="hold"/>
                                        <p:tgtEl>
                                          <p:spTgt spid="25"/>
                                        </p:tgtEl>
                                        <p:attrNameLst>
                                          <p:attrName>ppt_y</p:attrName>
                                        </p:attrNameLst>
                                      </p:cBhvr>
                                      <p:tavLst>
                                        <p:tav tm="0">
                                          <p:val>
                                            <p:strVal val="1+#ppt_h/2"/>
                                          </p:val>
                                        </p:tav>
                                        <p:tav tm="100000">
                                          <p:val>
                                            <p:strVal val="#ppt_y"/>
                                          </p:val>
                                        </p:tav>
                                      </p:tavLst>
                                    </p:anim>
                                  </p:childTnLst>
                                </p:cTn>
                              </p:par>
                              <p:par>
                                <p:cTn id="30" presetID="2" presetClass="entr" presetSubtype="8" decel="50000" fill="hold" grpId="0" nodeType="withEffect">
                                  <p:stCondLst>
                                    <p:cond delay="240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1000" fill="hold"/>
                                        <p:tgtEl>
                                          <p:spTgt spid="36"/>
                                        </p:tgtEl>
                                        <p:attrNameLst>
                                          <p:attrName>ppt_x</p:attrName>
                                        </p:attrNameLst>
                                      </p:cBhvr>
                                      <p:tavLst>
                                        <p:tav tm="0">
                                          <p:val>
                                            <p:strVal val="0-#ppt_w/2"/>
                                          </p:val>
                                        </p:tav>
                                        <p:tav tm="100000">
                                          <p:val>
                                            <p:strVal val="#ppt_x"/>
                                          </p:val>
                                        </p:tav>
                                      </p:tavLst>
                                    </p:anim>
                                    <p:anim calcmode="lin" valueType="num">
                                      <p:cBhvr additive="base">
                                        <p:cTn id="33" dur="1000" fill="hold"/>
                                        <p:tgtEl>
                                          <p:spTgt spid="36"/>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340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0-#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370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1+#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4" grpId="0"/>
      <p:bldP spid="25" grpId="0"/>
      <p:bldP spid="36"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
            <a:extLst>
              <a:ext uri="{FF2B5EF4-FFF2-40B4-BE49-F238E27FC236}">
                <a16:creationId xmlns:a16="http://schemas.microsoft.com/office/drawing/2014/main" id="{B4150CCC-3A07-465D-A242-03D75DEDDB04}"/>
              </a:ext>
            </a:extLst>
          </p:cNvPr>
          <p:cNvSpPr txBox="1">
            <a:spLocks/>
          </p:cNvSpPr>
          <p:nvPr/>
        </p:nvSpPr>
        <p:spPr>
          <a:xfrm>
            <a:off x="577849" y="634141"/>
            <a:ext cx="5709201" cy="444820"/>
          </a:xfrm>
          <a:prstGeom prst="rect">
            <a:avLst/>
          </a:prstGeom>
          <a:effectLst/>
        </p:spPr>
        <p:txBody>
          <a:bodyPr vert="horz" lIns="90000" tIns="192024" rIns="0" bIns="0" rtlCol="0" anchor="t" anchorCtr="0">
            <a:noAutofit/>
          </a:bodyPr>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s-419" sz="1800" dirty="0">
                <a:solidFill>
                  <a:schemeClr val="bg1">
                    <a:lumMod val="25000"/>
                  </a:schemeClr>
                </a:solidFill>
                <a:latin typeface="Calibri" panose="020F0502020204030204" pitchFamily="34" charset="0"/>
                <a:cs typeface="Calibri" panose="020F0502020204030204" pitchFamily="34" charset="0"/>
              </a:rPr>
              <a:t>2. Prospectiva y planificación estratégica</a:t>
            </a:r>
            <a:endParaRPr lang="en-US" sz="1800" dirty="0">
              <a:solidFill>
                <a:schemeClr val="bg1">
                  <a:lumMod val="25000"/>
                </a:schemeClr>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9B2C2D08-4F69-4B67-8D76-C6E38B07EBBF}"/>
              </a:ext>
            </a:extLst>
          </p:cNvPr>
          <p:cNvSpPr txBox="1"/>
          <p:nvPr/>
        </p:nvSpPr>
        <p:spPr>
          <a:xfrm>
            <a:off x="580855" y="1089957"/>
            <a:ext cx="5690426" cy="1733667"/>
          </a:xfrm>
          <a:prstGeom prst="rect">
            <a:avLst/>
          </a:prstGeom>
          <a:noFill/>
        </p:spPr>
        <p:txBody>
          <a:bodyPr wrap="square" lIns="90000" tIns="20250" rIns="90000" bIns="20250" rtlCol="0">
            <a:spAutoFit/>
          </a:bodyPr>
          <a:lstStyle/>
          <a:p>
            <a:pPr algn="just"/>
            <a:r>
              <a:rPr lang="es-419" sz="1100" dirty="0">
                <a:solidFill>
                  <a:schemeClr val="tx1">
                    <a:alpha val="85000"/>
                  </a:schemeClr>
                </a:solidFill>
                <a:latin typeface="Calibri" panose="020F0502020204030204" pitchFamily="34" charset="0"/>
                <a:cs typeface="Calibri" panose="020F0502020204030204" pitchFamily="34" charset="0"/>
              </a:rPr>
              <a:t>La incorporación de la función prospectiva en la planificación, y en particular en los procesos de planificación estratégica, es valorada positivamente por los responsables de la toma de decisiones pues permite legitimar el proceso, generar nuevas ideas, establecer objetivos claros, apoyar la definición de políticas y validar la toma de decisiones racionales (</a:t>
            </a:r>
            <a:r>
              <a:rPr lang="es-419" sz="1100" u="sng" dirty="0">
                <a:solidFill>
                  <a:srgbClr val="00B0F0"/>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Aceituno, 2020</a:t>
            </a:r>
            <a:r>
              <a:rPr lang="es-419" sz="1100" dirty="0">
                <a:solidFill>
                  <a:schemeClr val="tx1">
                    <a:alpha val="85000"/>
                  </a:schemeClr>
                </a:solidFill>
                <a:latin typeface="Calibri" panose="020F0502020204030204" pitchFamily="34" charset="0"/>
                <a:cs typeface="Calibri" panose="020F0502020204030204" pitchFamily="34" charset="0"/>
              </a:rPr>
              <a:t>).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Así, la prospectiva y la planificación estratégica se conforman como disciplinas que se complementan constantemente, aportando visiones diferentes que se integran. Un ejemplo de ello es la forma en que abordan los cuatro desafíos de la planificación y la prospectiva (véase el cuadro 1).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p:txBody>
      </p:sp>
      <p:graphicFrame>
        <p:nvGraphicFramePr>
          <p:cNvPr id="14" name="Table 13">
            <a:extLst>
              <a:ext uri="{FF2B5EF4-FFF2-40B4-BE49-F238E27FC236}">
                <a16:creationId xmlns:a16="http://schemas.microsoft.com/office/drawing/2014/main" id="{6B631D23-CA3E-4CEC-8403-96445999FFDB}"/>
              </a:ext>
            </a:extLst>
          </p:cNvPr>
          <p:cNvGraphicFramePr>
            <a:graphicFrameLocks noGrp="1"/>
          </p:cNvGraphicFramePr>
          <p:nvPr>
            <p:extLst>
              <p:ext uri="{D42A27DB-BD31-4B8C-83A1-F6EECF244321}">
                <p14:modId xmlns:p14="http://schemas.microsoft.com/office/powerpoint/2010/main" val="24481052"/>
              </p:ext>
            </p:extLst>
          </p:nvPr>
        </p:nvGraphicFramePr>
        <p:xfrm>
          <a:off x="770042" y="3248518"/>
          <a:ext cx="5301584" cy="1407087"/>
        </p:xfrm>
        <a:graphic>
          <a:graphicData uri="http://schemas.openxmlformats.org/drawingml/2006/table">
            <a:tbl>
              <a:tblPr firstRow="1" firstCol="1" bandRow="1">
                <a:tableStyleId>{68D230F3-CF80-4859-8CE7-A43EE81993B5}</a:tableStyleId>
              </a:tblPr>
              <a:tblGrid>
                <a:gridCol w="1610550">
                  <a:extLst>
                    <a:ext uri="{9D8B030D-6E8A-4147-A177-3AD203B41FA5}">
                      <a16:colId xmlns:a16="http://schemas.microsoft.com/office/drawing/2014/main" val="3141012980"/>
                    </a:ext>
                  </a:extLst>
                </a:gridCol>
                <a:gridCol w="1845191">
                  <a:extLst>
                    <a:ext uri="{9D8B030D-6E8A-4147-A177-3AD203B41FA5}">
                      <a16:colId xmlns:a16="http://schemas.microsoft.com/office/drawing/2014/main" val="1289169238"/>
                    </a:ext>
                  </a:extLst>
                </a:gridCol>
                <a:gridCol w="1845843">
                  <a:extLst>
                    <a:ext uri="{9D8B030D-6E8A-4147-A177-3AD203B41FA5}">
                      <a16:colId xmlns:a16="http://schemas.microsoft.com/office/drawing/2014/main" val="3425626107"/>
                    </a:ext>
                  </a:extLst>
                </a:gridCol>
              </a:tblGrid>
              <a:tr h="159947">
                <a:tc>
                  <a:txBody>
                    <a:bodyPr/>
                    <a:lstStyle/>
                    <a:p>
                      <a:pPr algn="just">
                        <a:lnSpc>
                          <a:spcPct val="107000"/>
                        </a:lnSpc>
                        <a:spcAft>
                          <a:spcPts val="800"/>
                        </a:spcAft>
                      </a:pPr>
                      <a:r>
                        <a:rPr lang="es-CL" sz="900" b="1" dirty="0">
                          <a:effectLst/>
                        </a:rPr>
                        <a:t> </a:t>
                      </a:r>
                      <a:endParaRPr lang="es-419"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0393" marR="70393" marT="0" marB="0" anchor="ctr"/>
                </a:tc>
                <a:tc>
                  <a:txBody>
                    <a:bodyPr/>
                    <a:lstStyle/>
                    <a:p>
                      <a:pPr algn="just">
                        <a:lnSpc>
                          <a:spcPct val="107000"/>
                        </a:lnSpc>
                        <a:spcAft>
                          <a:spcPts val="800"/>
                        </a:spcAft>
                      </a:pPr>
                      <a:r>
                        <a:rPr lang="es-CL" sz="900" b="1" dirty="0">
                          <a:effectLst/>
                        </a:rPr>
                        <a:t>Planificación</a:t>
                      </a:r>
                      <a:endParaRPr lang="es-419"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0393" marR="70393" marT="0" marB="0" anchor="ctr"/>
                </a:tc>
                <a:tc>
                  <a:txBody>
                    <a:bodyPr/>
                    <a:lstStyle/>
                    <a:p>
                      <a:pPr algn="just">
                        <a:lnSpc>
                          <a:spcPct val="107000"/>
                        </a:lnSpc>
                        <a:spcAft>
                          <a:spcPts val="800"/>
                        </a:spcAft>
                      </a:pPr>
                      <a:r>
                        <a:rPr lang="es-CL" sz="900" b="1" dirty="0">
                          <a:effectLst/>
                        </a:rPr>
                        <a:t>Prospectiva</a:t>
                      </a:r>
                      <a:endParaRPr lang="es-419"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0393" marR="70393" marT="0" marB="0" anchor="ctr"/>
                </a:tc>
                <a:extLst>
                  <a:ext uri="{0D108BD9-81ED-4DB2-BD59-A6C34878D82A}">
                    <a16:rowId xmlns:a16="http://schemas.microsoft.com/office/drawing/2014/main" val="1402522195"/>
                  </a:ext>
                </a:extLst>
              </a:tr>
              <a:tr h="159947">
                <a:tc>
                  <a:txBody>
                    <a:bodyPr/>
                    <a:lstStyle/>
                    <a:p>
                      <a:pPr algn="just">
                        <a:lnSpc>
                          <a:spcPct val="107000"/>
                        </a:lnSpc>
                        <a:spcAft>
                          <a:spcPts val="800"/>
                        </a:spcAft>
                      </a:pPr>
                      <a:r>
                        <a:rPr lang="es-CL" sz="900" b="1" dirty="0" err="1">
                          <a:effectLst/>
                        </a:rPr>
                        <a:t>Intertemporalidad</a:t>
                      </a:r>
                      <a:endParaRPr lang="es-419"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0393" marR="70393" marT="0" marB="0" anchor="ctr"/>
                </a:tc>
                <a:tc>
                  <a:txBody>
                    <a:bodyPr/>
                    <a:lstStyle/>
                    <a:p>
                      <a:pPr>
                        <a:lnSpc>
                          <a:spcPct val="107000"/>
                        </a:lnSpc>
                        <a:spcAft>
                          <a:spcPts val="800"/>
                        </a:spcAft>
                      </a:pPr>
                      <a:r>
                        <a:rPr lang="es-CL" sz="900" dirty="0">
                          <a:effectLst/>
                        </a:rPr>
                        <a:t>Del presente al futuro</a:t>
                      </a:r>
                      <a:endParaRPr lang="es-419"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0393" marR="70393" marT="0" marB="0" anchor="ctr"/>
                </a:tc>
                <a:tc>
                  <a:txBody>
                    <a:bodyPr/>
                    <a:lstStyle/>
                    <a:p>
                      <a:pPr>
                        <a:lnSpc>
                          <a:spcPct val="107000"/>
                        </a:lnSpc>
                        <a:spcAft>
                          <a:spcPts val="800"/>
                        </a:spcAft>
                      </a:pPr>
                      <a:r>
                        <a:rPr lang="es-CL" sz="900">
                          <a:effectLst/>
                        </a:rPr>
                        <a:t>Del futuro al presente</a:t>
                      </a:r>
                      <a:endParaRPr lang="es-419" sz="900">
                        <a:effectLst/>
                        <a:latin typeface="Calibri" panose="020F0502020204030204" pitchFamily="34" charset="0"/>
                        <a:ea typeface="Calibri" panose="020F0502020204030204" pitchFamily="34" charset="0"/>
                        <a:cs typeface="Times New Roman" panose="02020603050405020304" pitchFamily="18" charset="0"/>
                      </a:endParaRPr>
                    </a:p>
                  </a:txBody>
                  <a:tcPr marL="70393" marR="70393" marT="0" marB="0" anchor="ctr"/>
                </a:tc>
                <a:extLst>
                  <a:ext uri="{0D108BD9-81ED-4DB2-BD59-A6C34878D82A}">
                    <a16:rowId xmlns:a16="http://schemas.microsoft.com/office/drawing/2014/main" val="2705928444"/>
                  </a:ext>
                </a:extLst>
              </a:tr>
              <a:tr h="327348">
                <a:tc>
                  <a:txBody>
                    <a:bodyPr/>
                    <a:lstStyle/>
                    <a:p>
                      <a:pPr algn="just">
                        <a:lnSpc>
                          <a:spcPct val="107000"/>
                        </a:lnSpc>
                        <a:spcAft>
                          <a:spcPts val="800"/>
                        </a:spcAft>
                      </a:pPr>
                      <a:r>
                        <a:rPr lang="es-CL" sz="900" b="1" dirty="0">
                          <a:effectLst/>
                        </a:rPr>
                        <a:t>Intersectorialidad</a:t>
                      </a:r>
                      <a:endParaRPr lang="es-419"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0393" marR="70393" marT="0" marB="0" anchor="ctr"/>
                </a:tc>
                <a:tc>
                  <a:txBody>
                    <a:bodyPr/>
                    <a:lstStyle/>
                    <a:p>
                      <a:pPr>
                        <a:lnSpc>
                          <a:spcPct val="107000"/>
                        </a:lnSpc>
                        <a:spcAft>
                          <a:spcPts val="800"/>
                        </a:spcAft>
                      </a:pPr>
                      <a:r>
                        <a:rPr lang="es-CL" sz="900" dirty="0">
                          <a:effectLst/>
                        </a:rPr>
                        <a:t>Como forma de implementación</a:t>
                      </a:r>
                      <a:endParaRPr lang="es-419"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0393" marR="70393" marT="0" marB="0" anchor="ctr"/>
                </a:tc>
                <a:tc>
                  <a:txBody>
                    <a:bodyPr/>
                    <a:lstStyle/>
                    <a:p>
                      <a:pPr>
                        <a:lnSpc>
                          <a:spcPct val="107000"/>
                        </a:lnSpc>
                        <a:spcAft>
                          <a:spcPts val="800"/>
                        </a:spcAft>
                      </a:pPr>
                      <a:r>
                        <a:rPr lang="es-CL" sz="900" dirty="0">
                          <a:effectLst/>
                        </a:rPr>
                        <a:t>Como forma de construir el futuro</a:t>
                      </a:r>
                      <a:endParaRPr lang="es-419"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0393" marR="70393" marT="0" marB="0" anchor="ctr"/>
                </a:tc>
                <a:extLst>
                  <a:ext uri="{0D108BD9-81ED-4DB2-BD59-A6C34878D82A}">
                    <a16:rowId xmlns:a16="http://schemas.microsoft.com/office/drawing/2014/main" val="1987184672"/>
                  </a:ext>
                </a:extLst>
              </a:tr>
              <a:tr h="159947">
                <a:tc>
                  <a:txBody>
                    <a:bodyPr/>
                    <a:lstStyle/>
                    <a:p>
                      <a:pPr algn="just">
                        <a:lnSpc>
                          <a:spcPct val="107000"/>
                        </a:lnSpc>
                        <a:spcAft>
                          <a:spcPts val="800"/>
                        </a:spcAft>
                      </a:pPr>
                      <a:r>
                        <a:rPr lang="es-CL" sz="900" b="1">
                          <a:effectLst/>
                        </a:rPr>
                        <a:t>Interescalaridad</a:t>
                      </a:r>
                      <a:endParaRPr lang="es-419" sz="900">
                        <a:effectLst/>
                        <a:latin typeface="Calibri" panose="020F0502020204030204" pitchFamily="34" charset="0"/>
                        <a:ea typeface="Calibri" panose="020F0502020204030204" pitchFamily="34" charset="0"/>
                        <a:cs typeface="Times New Roman" panose="02020603050405020304" pitchFamily="18" charset="0"/>
                      </a:endParaRPr>
                    </a:p>
                  </a:txBody>
                  <a:tcPr marL="70393" marR="70393" marT="0" marB="0" anchor="ctr"/>
                </a:tc>
                <a:tc>
                  <a:txBody>
                    <a:bodyPr/>
                    <a:lstStyle/>
                    <a:p>
                      <a:pPr>
                        <a:lnSpc>
                          <a:spcPct val="107000"/>
                        </a:lnSpc>
                        <a:spcAft>
                          <a:spcPts val="800"/>
                        </a:spcAft>
                      </a:pPr>
                      <a:r>
                        <a:rPr lang="es-CL" sz="900">
                          <a:effectLst/>
                        </a:rPr>
                        <a:t>Nacional a local</a:t>
                      </a:r>
                      <a:endParaRPr lang="es-419" sz="900">
                        <a:effectLst/>
                        <a:latin typeface="Calibri" panose="020F0502020204030204" pitchFamily="34" charset="0"/>
                        <a:ea typeface="Calibri" panose="020F0502020204030204" pitchFamily="34" charset="0"/>
                        <a:cs typeface="Times New Roman" panose="02020603050405020304" pitchFamily="18" charset="0"/>
                      </a:endParaRPr>
                    </a:p>
                  </a:txBody>
                  <a:tcPr marL="70393" marR="70393" marT="0" marB="0" anchor="ctr"/>
                </a:tc>
                <a:tc>
                  <a:txBody>
                    <a:bodyPr/>
                    <a:lstStyle/>
                    <a:p>
                      <a:pPr>
                        <a:lnSpc>
                          <a:spcPct val="107000"/>
                        </a:lnSpc>
                        <a:spcAft>
                          <a:spcPts val="800"/>
                        </a:spcAft>
                      </a:pPr>
                      <a:r>
                        <a:rPr lang="es-CL" sz="900" dirty="0">
                          <a:effectLst/>
                        </a:rPr>
                        <a:t>Bidireccional</a:t>
                      </a:r>
                      <a:endParaRPr lang="es-419"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0393" marR="70393" marT="0" marB="0" anchor="ctr"/>
                </a:tc>
                <a:extLst>
                  <a:ext uri="{0D108BD9-81ED-4DB2-BD59-A6C34878D82A}">
                    <a16:rowId xmlns:a16="http://schemas.microsoft.com/office/drawing/2014/main" val="2050172375"/>
                  </a:ext>
                </a:extLst>
              </a:tr>
              <a:tr h="599898">
                <a:tc>
                  <a:txBody>
                    <a:bodyPr/>
                    <a:lstStyle/>
                    <a:p>
                      <a:pPr algn="just">
                        <a:lnSpc>
                          <a:spcPct val="107000"/>
                        </a:lnSpc>
                        <a:spcAft>
                          <a:spcPts val="800"/>
                        </a:spcAft>
                      </a:pPr>
                      <a:r>
                        <a:rPr lang="es-CL" sz="900" b="1" dirty="0">
                          <a:effectLst/>
                        </a:rPr>
                        <a:t>Actores y liderazgos</a:t>
                      </a:r>
                      <a:endParaRPr lang="es-419"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0393" marR="70393" marT="0" marB="0" anchor="ctr"/>
                </a:tc>
                <a:tc>
                  <a:txBody>
                    <a:bodyPr/>
                    <a:lstStyle/>
                    <a:p>
                      <a:pPr>
                        <a:lnSpc>
                          <a:spcPct val="107000"/>
                        </a:lnSpc>
                        <a:spcAft>
                          <a:spcPts val="800"/>
                        </a:spcAft>
                      </a:pPr>
                      <a:r>
                        <a:rPr lang="es-CL" sz="900" dirty="0">
                          <a:effectLst/>
                        </a:rPr>
                        <a:t>- Como medio para minimizar conflictos</a:t>
                      </a:r>
                      <a:endParaRPr lang="es-419" sz="900" dirty="0">
                        <a:effectLst/>
                      </a:endParaRPr>
                    </a:p>
                    <a:p>
                      <a:pPr>
                        <a:lnSpc>
                          <a:spcPct val="107000"/>
                        </a:lnSpc>
                        <a:spcAft>
                          <a:spcPts val="800"/>
                        </a:spcAft>
                      </a:pPr>
                      <a:r>
                        <a:rPr lang="es-CL" sz="900" dirty="0">
                          <a:effectLst/>
                        </a:rPr>
                        <a:t>- Ejecutar estrategias</a:t>
                      </a:r>
                      <a:endParaRPr lang="es-419"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0393" marR="70393" marT="0" marB="0" anchor="ctr"/>
                </a:tc>
                <a:tc>
                  <a:txBody>
                    <a:bodyPr/>
                    <a:lstStyle/>
                    <a:p>
                      <a:pPr>
                        <a:lnSpc>
                          <a:spcPct val="107000"/>
                        </a:lnSpc>
                        <a:spcAft>
                          <a:spcPts val="800"/>
                        </a:spcAft>
                      </a:pPr>
                      <a:r>
                        <a:rPr lang="es-CL" sz="900" dirty="0">
                          <a:effectLst/>
                        </a:rPr>
                        <a:t>- Como forma de conocimiento</a:t>
                      </a:r>
                      <a:endParaRPr lang="es-419" sz="900" dirty="0">
                        <a:effectLst/>
                      </a:endParaRPr>
                    </a:p>
                    <a:p>
                      <a:pPr>
                        <a:lnSpc>
                          <a:spcPct val="107000"/>
                        </a:lnSpc>
                        <a:spcAft>
                          <a:spcPts val="800"/>
                        </a:spcAft>
                      </a:pPr>
                      <a:r>
                        <a:rPr lang="es-CL" sz="900" dirty="0">
                          <a:effectLst/>
                        </a:rPr>
                        <a:t>- Actores del desarrollo </a:t>
                      </a:r>
                      <a:endParaRPr lang="es-419"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0393" marR="70393" marT="0" marB="0" anchor="ctr"/>
                </a:tc>
                <a:extLst>
                  <a:ext uri="{0D108BD9-81ED-4DB2-BD59-A6C34878D82A}">
                    <a16:rowId xmlns:a16="http://schemas.microsoft.com/office/drawing/2014/main" val="1969291504"/>
                  </a:ext>
                </a:extLst>
              </a:tr>
            </a:tbl>
          </a:graphicData>
        </a:graphic>
      </p:graphicFrame>
      <p:sp>
        <p:nvSpPr>
          <p:cNvPr id="15" name="Title 2">
            <a:extLst>
              <a:ext uri="{FF2B5EF4-FFF2-40B4-BE49-F238E27FC236}">
                <a16:creationId xmlns:a16="http://schemas.microsoft.com/office/drawing/2014/main" id="{E02DC933-C010-44AE-ACFF-ADF5E250DF6A}"/>
              </a:ext>
            </a:extLst>
          </p:cNvPr>
          <p:cNvSpPr txBox="1">
            <a:spLocks/>
          </p:cNvSpPr>
          <p:nvPr/>
        </p:nvSpPr>
        <p:spPr>
          <a:xfrm>
            <a:off x="587165" y="2623992"/>
            <a:ext cx="5709201" cy="370882"/>
          </a:xfrm>
          <a:prstGeom prst="rect">
            <a:avLst/>
          </a:prstGeom>
          <a:effectLst/>
        </p:spPr>
        <p:txBody>
          <a:bodyPr vert="horz" lIns="90000" tIns="192024" rIns="0" bIns="0" rtlCol="0" anchor="t" anchorCtr="0">
            <a:noAutofit/>
          </a:bodyPr>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s-419" sz="1200" dirty="0">
                <a:solidFill>
                  <a:schemeClr val="bg1">
                    <a:lumMod val="25000"/>
                  </a:schemeClr>
                </a:solidFill>
                <a:latin typeface="Calibri" panose="020F0502020204030204" pitchFamily="34" charset="0"/>
                <a:cs typeface="Calibri" panose="020F0502020204030204" pitchFamily="34" charset="0"/>
              </a:rPr>
              <a:t>&gt;&gt; Cuadro 1</a:t>
            </a:r>
            <a:endParaRPr lang="en-US" sz="1200" dirty="0">
              <a:solidFill>
                <a:schemeClr val="bg1">
                  <a:lumMod val="25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A7375D1-309F-44B0-B9EC-C2FC7AEB7A1E}"/>
              </a:ext>
            </a:extLst>
          </p:cNvPr>
          <p:cNvSpPr txBox="1"/>
          <p:nvPr/>
        </p:nvSpPr>
        <p:spPr>
          <a:xfrm>
            <a:off x="587165" y="2971766"/>
            <a:ext cx="5709201" cy="179395"/>
          </a:xfrm>
          <a:prstGeom prst="rect">
            <a:avLst/>
          </a:prstGeom>
          <a:noFill/>
        </p:spPr>
        <p:txBody>
          <a:bodyPr wrap="square" lIns="90000" tIns="20250" rIns="90000" bIns="20250" rtlCol="0">
            <a:spAutoFit/>
          </a:bodyPr>
          <a:lstStyle/>
          <a:p>
            <a:pPr algn="just"/>
            <a:r>
              <a:rPr lang="es-419" sz="900" b="1" dirty="0">
                <a:solidFill>
                  <a:schemeClr val="tx1">
                    <a:alpha val="85000"/>
                  </a:schemeClr>
                </a:solidFill>
                <a:latin typeface="Calibri" panose="020F0502020204030204" pitchFamily="34" charset="0"/>
                <a:cs typeface="Calibri" panose="020F0502020204030204" pitchFamily="34" charset="0"/>
              </a:rPr>
              <a:t>Desafíos de la planificación y de la prospectiva </a:t>
            </a:r>
            <a:endParaRPr lang="es-419" sz="900" dirty="0">
              <a:solidFill>
                <a:schemeClr val="tx1">
                  <a:alpha val="85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C67B0891-DEF7-4C2D-91B9-D95ED92E66AE}"/>
              </a:ext>
            </a:extLst>
          </p:cNvPr>
          <p:cNvSpPr txBox="1"/>
          <p:nvPr/>
        </p:nvSpPr>
        <p:spPr>
          <a:xfrm>
            <a:off x="571985" y="4750070"/>
            <a:ext cx="5712928" cy="456394"/>
          </a:xfrm>
          <a:prstGeom prst="rect">
            <a:avLst/>
          </a:prstGeom>
          <a:noFill/>
        </p:spPr>
        <p:txBody>
          <a:bodyPr wrap="square" lIns="90000" tIns="20250" rIns="90000" bIns="20250" rtlCol="0">
            <a:spAutoFit/>
          </a:bodyPr>
          <a:lstStyle/>
          <a:p>
            <a:pPr algn="just"/>
            <a:r>
              <a:rPr lang="es-419" sz="900" b="1" dirty="0">
                <a:solidFill>
                  <a:schemeClr val="tx1">
                    <a:alpha val="85000"/>
                  </a:schemeClr>
                </a:solidFill>
                <a:latin typeface="Calibri" panose="020F0502020204030204" pitchFamily="34" charset="0"/>
                <a:cs typeface="Calibri" panose="020F0502020204030204" pitchFamily="34" charset="0"/>
              </a:rPr>
              <a:t>Fuente: </a:t>
            </a:r>
            <a:r>
              <a:rPr lang="es-419" sz="900" dirty="0">
                <a:solidFill>
                  <a:schemeClr val="tx1">
                    <a:alpha val="85000"/>
                  </a:schemeClr>
                </a:solidFill>
                <a:latin typeface="Calibri" panose="020F0502020204030204" pitchFamily="34" charset="0"/>
                <a:cs typeface="Calibri" panose="020F0502020204030204" pitchFamily="34" charset="0"/>
              </a:rPr>
              <a:t>Elaboración propia, sobre la base de L. M. Cuervo y J. </a:t>
            </a:r>
            <a:r>
              <a:rPr lang="es-419" sz="900" dirty="0" err="1">
                <a:solidFill>
                  <a:schemeClr val="tx1">
                    <a:alpha val="85000"/>
                  </a:schemeClr>
                </a:solidFill>
                <a:latin typeface="Calibri" panose="020F0502020204030204" pitchFamily="34" charset="0"/>
                <a:cs typeface="Calibri" panose="020F0502020204030204" pitchFamily="34" charset="0"/>
              </a:rPr>
              <a:t>Máttar</a:t>
            </a:r>
            <a:r>
              <a:rPr lang="es-419" sz="900" dirty="0">
                <a:solidFill>
                  <a:schemeClr val="tx1">
                    <a:alpha val="85000"/>
                  </a:schemeClr>
                </a:solidFill>
                <a:latin typeface="Calibri" panose="020F0502020204030204" pitchFamily="34" charset="0"/>
                <a:cs typeface="Calibri" panose="020F0502020204030204" pitchFamily="34" charset="0"/>
              </a:rPr>
              <a:t> (eds.), Planificación para el desarrollo en América Latina y el Caribe: enfoques, experiencias y perspectivas, Libros de la CEPAL, </a:t>
            </a:r>
            <a:r>
              <a:rPr lang="es-419" sz="900" dirty="0" err="1">
                <a:solidFill>
                  <a:schemeClr val="tx1">
                    <a:alpha val="85000"/>
                  </a:schemeClr>
                </a:solidFill>
                <a:latin typeface="Calibri" panose="020F0502020204030204" pitchFamily="34" charset="0"/>
                <a:cs typeface="Calibri" panose="020F0502020204030204" pitchFamily="34" charset="0"/>
              </a:rPr>
              <a:t>Nº</a:t>
            </a:r>
            <a:r>
              <a:rPr lang="es-419" sz="900" dirty="0">
                <a:solidFill>
                  <a:schemeClr val="tx1">
                    <a:alpha val="85000"/>
                  </a:schemeClr>
                </a:solidFill>
                <a:latin typeface="Calibri" panose="020F0502020204030204" pitchFamily="34" charset="0"/>
                <a:cs typeface="Calibri" panose="020F0502020204030204" pitchFamily="34" charset="0"/>
              </a:rPr>
              <a:t> 148 (LC/PUB.2017/16-P), Santiago, Comisión Económica para América Latina y el Caribe (CEPAL), 2017.</a:t>
            </a:r>
          </a:p>
        </p:txBody>
      </p:sp>
      <p:sp>
        <p:nvSpPr>
          <p:cNvPr id="18" name="TextBox 17">
            <a:extLst>
              <a:ext uri="{FF2B5EF4-FFF2-40B4-BE49-F238E27FC236}">
                <a16:creationId xmlns:a16="http://schemas.microsoft.com/office/drawing/2014/main" id="{C844D460-CCD8-488A-B899-4A59F87A9040}"/>
              </a:ext>
            </a:extLst>
          </p:cNvPr>
          <p:cNvSpPr txBox="1"/>
          <p:nvPr/>
        </p:nvSpPr>
        <p:spPr>
          <a:xfrm>
            <a:off x="567223" y="5406238"/>
            <a:ext cx="5719827" cy="3595715"/>
          </a:xfrm>
          <a:prstGeom prst="rect">
            <a:avLst/>
          </a:prstGeom>
          <a:noFill/>
        </p:spPr>
        <p:txBody>
          <a:bodyPr wrap="square" lIns="90000" tIns="20250" rIns="90000" bIns="20250" rtlCol="0">
            <a:spAutoFit/>
          </a:bodyPr>
          <a:lstStyle/>
          <a:p>
            <a:pPr algn="just"/>
            <a:r>
              <a:rPr lang="es-419" sz="1100" b="1" dirty="0">
                <a:solidFill>
                  <a:schemeClr val="tx1">
                    <a:alpha val="85000"/>
                  </a:schemeClr>
                </a:solidFill>
                <a:latin typeface="Calibri" panose="020F0502020204030204" pitchFamily="34" charset="0"/>
                <a:cs typeface="Calibri" panose="020F0502020204030204" pitchFamily="34" charset="0"/>
              </a:rPr>
              <a:t>•</a:t>
            </a:r>
            <a:r>
              <a:rPr lang="es-419" sz="1100" b="1" dirty="0" err="1">
                <a:solidFill>
                  <a:schemeClr val="tx1">
                    <a:alpha val="85000"/>
                  </a:schemeClr>
                </a:solidFill>
                <a:latin typeface="Calibri" panose="020F0502020204030204" pitchFamily="34" charset="0"/>
                <a:cs typeface="Calibri" panose="020F0502020204030204" pitchFamily="34" charset="0"/>
              </a:rPr>
              <a:t>Intertemporalidad</a:t>
            </a:r>
            <a:r>
              <a:rPr lang="es-419" sz="1100" b="1" dirty="0">
                <a:solidFill>
                  <a:schemeClr val="tx1">
                    <a:alpha val="85000"/>
                  </a:schemeClr>
                </a:solidFill>
                <a:latin typeface="Calibri" panose="020F0502020204030204" pitchFamily="34" charset="0"/>
                <a:cs typeface="Calibri" panose="020F0502020204030204" pitchFamily="34" charset="0"/>
              </a:rPr>
              <a:t>: </a:t>
            </a:r>
            <a:r>
              <a:rPr lang="es-419" sz="1100" dirty="0">
                <a:solidFill>
                  <a:schemeClr val="tx1">
                    <a:alpha val="85000"/>
                  </a:schemeClr>
                </a:solidFill>
                <a:latin typeface="Calibri" panose="020F0502020204030204" pitchFamily="34" charset="0"/>
                <a:cs typeface="Calibri" panose="020F0502020204030204" pitchFamily="34" charset="0"/>
              </a:rPr>
              <a:t>la planificación se preocupa del futuro al incorporar fortalezas, oportunidades, debilidades y amenazas (FODA), mientras que la prospectiva cambia ese eje, llevándolo del futuro al presente, lo que cumple un papel importante en la forma en que se expresan los desafíos.</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b="1" dirty="0">
                <a:solidFill>
                  <a:schemeClr val="tx1">
                    <a:alpha val="85000"/>
                  </a:schemeClr>
                </a:solidFill>
                <a:latin typeface="Calibri" panose="020F0502020204030204" pitchFamily="34" charset="0"/>
                <a:cs typeface="Calibri" panose="020F0502020204030204" pitchFamily="34" charset="0"/>
              </a:rPr>
              <a:t>•Intersectorialidad: </a:t>
            </a:r>
            <a:r>
              <a:rPr lang="es-419" sz="1100" dirty="0">
                <a:solidFill>
                  <a:schemeClr val="tx1">
                    <a:alpha val="85000"/>
                  </a:schemeClr>
                </a:solidFill>
                <a:latin typeface="Calibri" panose="020F0502020204030204" pitchFamily="34" charset="0"/>
                <a:cs typeface="Calibri" panose="020F0502020204030204" pitchFamily="34" charset="0"/>
              </a:rPr>
              <a:t>se relaciona con una mirada de las distintas temáticas o sectores, que se expresa a través de la coordinación. La planificación estratégica tiende a considerar la intersectorialidad desde el punto de vista de la implementación, en tanto que la prospectiva busca que sea un insumo para la construcción de un futuro amplio y sistémico, que integre distintas miradas</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b="1" dirty="0">
                <a:solidFill>
                  <a:schemeClr val="tx1">
                    <a:alpha val="85000"/>
                  </a:schemeClr>
                </a:solidFill>
                <a:latin typeface="Calibri" panose="020F0502020204030204" pitchFamily="34" charset="0"/>
                <a:cs typeface="Calibri" panose="020F0502020204030204" pitchFamily="34" charset="0"/>
              </a:rPr>
              <a:t>•</a:t>
            </a:r>
            <a:r>
              <a:rPr lang="es-419" sz="1100" b="1" dirty="0" err="1">
                <a:solidFill>
                  <a:schemeClr val="tx1">
                    <a:alpha val="85000"/>
                  </a:schemeClr>
                </a:solidFill>
                <a:latin typeface="Calibri" panose="020F0502020204030204" pitchFamily="34" charset="0"/>
                <a:cs typeface="Calibri" panose="020F0502020204030204" pitchFamily="34" charset="0"/>
              </a:rPr>
              <a:t>Interescalaridad</a:t>
            </a:r>
            <a:r>
              <a:rPr lang="es-419" sz="1100" b="1" dirty="0">
                <a:solidFill>
                  <a:schemeClr val="tx1">
                    <a:alpha val="85000"/>
                  </a:schemeClr>
                </a:solidFill>
                <a:latin typeface="Calibri" panose="020F0502020204030204" pitchFamily="34" charset="0"/>
                <a:cs typeface="Calibri" panose="020F0502020204030204" pitchFamily="34" charset="0"/>
              </a:rPr>
              <a:t>: </a:t>
            </a:r>
            <a:r>
              <a:rPr lang="es-419" sz="1100" dirty="0">
                <a:solidFill>
                  <a:schemeClr val="tx1">
                    <a:alpha val="85000"/>
                  </a:schemeClr>
                </a:solidFill>
                <a:latin typeface="Calibri" panose="020F0502020204030204" pitchFamily="34" charset="0"/>
                <a:cs typeface="Calibri" panose="020F0502020204030204" pitchFamily="34" charset="0"/>
              </a:rPr>
              <a:t>por lo general, se relaciona con los distintos niveles del Estado. La planificación comúnmente opera en un sentido, por ejemplo, de lo nacional a lo local (enfoque descendente (top-</a:t>
            </a:r>
            <a:r>
              <a:rPr lang="es-419" sz="1100" dirty="0" err="1">
                <a:solidFill>
                  <a:schemeClr val="tx1">
                    <a:alpha val="85000"/>
                  </a:schemeClr>
                </a:solidFill>
                <a:latin typeface="Calibri" panose="020F0502020204030204" pitchFamily="34" charset="0"/>
                <a:cs typeface="Calibri" panose="020F0502020204030204" pitchFamily="34" charset="0"/>
              </a:rPr>
              <a:t>down</a:t>
            </a:r>
            <a:r>
              <a:rPr lang="es-419" sz="1100" dirty="0">
                <a:solidFill>
                  <a:schemeClr val="tx1">
                    <a:alpha val="85000"/>
                  </a:schemeClr>
                </a:solidFill>
                <a:latin typeface="Calibri" panose="020F0502020204030204" pitchFamily="34" charset="0"/>
                <a:cs typeface="Calibri" panose="020F0502020204030204" pitchFamily="34" charset="0"/>
              </a:rPr>
              <a:t>)) o de lo local a lo nacional (enfoque ascendente (</a:t>
            </a:r>
            <a:r>
              <a:rPr lang="es-419" sz="1100" dirty="0" err="1">
                <a:solidFill>
                  <a:schemeClr val="tx1">
                    <a:alpha val="85000"/>
                  </a:schemeClr>
                </a:solidFill>
                <a:latin typeface="Calibri" panose="020F0502020204030204" pitchFamily="34" charset="0"/>
                <a:cs typeface="Calibri" panose="020F0502020204030204" pitchFamily="34" charset="0"/>
              </a:rPr>
              <a:t>bottom</a:t>
            </a:r>
            <a:r>
              <a:rPr lang="es-419" sz="1100" dirty="0">
                <a:solidFill>
                  <a:schemeClr val="tx1">
                    <a:alpha val="85000"/>
                  </a:schemeClr>
                </a:solidFill>
                <a:latin typeface="Calibri" panose="020F0502020204030204" pitchFamily="34" charset="0"/>
                <a:cs typeface="Calibri" panose="020F0502020204030204" pitchFamily="34" charset="0"/>
              </a:rPr>
              <a:t>-up)). A la prospectiva se le exige una mirada bidireccional, siguiendo la lógica de que ambos sentidos puedan integrarse en una interacción permanente.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b="1" dirty="0">
                <a:solidFill>
                  <a:schemeClr val="tx1">
                    <a:alpha val="85000"/>
                  </a:schemeClr>
                </a:solidFill>
                <a:latin typeface="Calibri" panose="020F0502020204030204" pitchFamily="34" charset="0"/>
                <a:cs typeface="Calibri" panose="020F0502020204030204" pitchFamily="34" charset="0"/>
              </a:rPr>
              <a:t>•Múltiples actores: </a:t>
            </a:r>
            <a:r>
              <a:rPr lang="es-419" sz="1100" dirty="0">
                <a:solidFill>
                  <a:schemeClr val="tx1">
                    <a:alpha val="85000"/>
                  </a:schemeClr>
                </a:solidFill>
                <a:latin typeface="Calibri" panose="020F0502020204030204" pitchFamily="34" charset="0"/>
                <a:cs typeface="Calibri" panose="020F0502020204030204" pitchFamily="34" charset="0"/>
              </a:rPr>
              <a:t>la prospectiva se distingue de la planificación estratégica porque permite visualizar los conflictos desde una perspectiva de generación de conocimiento, transformando a los actores en sujetos del desarrollo. Es más dinámica e integral.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p:txBody>
      </p:sp>
      <p:sp>
        <p:nvSpPr>
          <p:cNvPr id="11" name="Line shape">
            <a:extLst>
              <a:ext uri="{FF2B5EF4-FFF2-40B4-BE49-F238E27FC236}">
                <a16:creationId xmlns:a16="http://schemas.microsoft.com/office/drawing/2014/main" id="{DE677375-4D1F-4DAD-AD3E-145C25294A0B}"/>
              </a:ext>
            </a:extLst>
          </p:cNvPr>
          <p:cNvSpPr/>
          <p:nvPr/>
        </p:nvSpPr>
        <p:spPr>
          <a:xfrm>
            <a:off x="-175452" y="165801"/>
            <a:ext cx="2633334" cy="327620"/>
          </a:xfrm>
          <a:prstGeom prst="roundRect">
            <a:avLst>
              <a:gd name="adj" fmla="val 50000"/>
            </a:avLst>
          </a:prstGeom>
          <a:noFill/>
          <a:ln w="38100">
            <a:solidFill>
              <a:schemeClr val="accent6">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675" dirty="0">
              <a:solidFill>
                <a:srgbClr val="FFFFFF"/>
              </a:solidFill>
              <a:latin typeface="+mj-lt"/>
            </a:endParaRPr>
          </a:p>
        </p:txBody>
      </p:sp>
      <p:grpSp>
        <p:nvGrpSpPr>
          <p:cNvPr id="12" name="Dot shape">
            <a:extLst>
              <a:ext uri="{FF2B5EF4-FFF2-40B4-BE49-F238E27FC236}">
                <a16:creationId xmlns:a16="http://schemas.microsoft.com/office/drawing/2014/main" id="{484522E7-6D27-418E-A566-AB83CF6A3144}"/>
              </a:ext>
            </a:extLst>
          </p:cNvPr>
          <p:cNvGrpSpPr/>
          <p:nvPr/>
        </p:nvGrpSpPr>
        <p:grpSpPr>
          <a:xfrm>
            <a:off x="1721176" y="475418"/>
            <a:ext cx="208071" cy="36005"/>
            <a:chOff x="1773521" y="4054733"/>
            <a:chExt cx="369904" cy="64008"/>
          </a:xfrm>
        </p:grpSpPr>
        <p:sp>
          <p:nvSpPr>
            <p:cNvPr id="13" name="Rectangle 12">
              <a:extLst>
                <a:ext uri="{FF2B5EF4-FFF2-40B4-BE49-F238E27FC236}">
                  <a16:creationId xmlns:a16="http://schemas.microsoft.com/office/drawing/2014/main" id="{608AF5D4-736C-494F-B32D-8BCBC746A45F}"/>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Oval 18">
              <a:extLst>
                <a:ext uri="{FF2B5EF4-FFF2-40B4-BE49-F238E27FC236}">
                  <a16:creationId xmlns:a16="http://schemas.microsoft.com/office/drawing/2014/main" id="{111928A1-C716-44D2-B0D3-EAFECDEC23B0}"/>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38834859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9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9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4" decel="5000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2" presetClass="entr" presetSubtype="1" fill="hold" nodeType="with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2" presetClass="entr" presetSubtype="4" decel="5000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1000" fill="hold"/>
                                        <p:tgtEl>
                                          <p:spTgt spid="16"/>
                                        </p:tgtEl>
                                        <p:attrNameLst>
                                          <p:attrName>ppt_x</p:attrName>
                                        </p:attrNameLst>
                                      </p:cBhvr>
                                      <p:tavLst>
                                        <p:tav tm="0">
                                          <p:val>
                                            <p:strVal val="#ppt_x"/>
                                          </p:val>
                                        </p:tav>
                                        <p:tav tm="100000">
                                          <p:val>
                                            <p:strVal val="#ppt_x"/>
                                          </p:val>
                                        </p:tav>
                                      </p:tavLst>
                                    </p:anim>
                                    <p:anim calcmode="lin" valueType="num">
                                      <p:cBhvr additive="base">
                                        <p:cTn id="23" dur="10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decel="5000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1000" fill="hold"/>
                                        <p:tgtEl>
                                          <p:spTgt spid="17"/>
                                        </p:tgtEl>
                                        <p:attrNameLst>
                                          <p:attrName>ppt_x</p:attrName>
                                        </p:attrNameLst>
                                      </p:cBhvr>
                                      <p:tavLst>
                                        <p:tav tm="0">
                                          <p:val>
                                            <p:strVal val="#ppt_x"/>
                                          </p:val>
                                        </p:tav>
                                        <p:tav tm="100000">
                                          <p:val>
                                            <p:strVal val="#ppt_x"/>
                                          </p:val>
                                        </p:tav>
                                      </p:tavLst>
                                    </p:anim>
                                    <p:anim calcmode="lin" valueType="num">
                                      <p:cBhvr additive="base">
                                        <p:cTn id="27" dur="10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decel="5000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000" fill="hold"/>
                                        <p:tgtEl>
                                          <p:spTgt spid="18"/>
                                        </p:tgtEl>
                                        <p:attrNameLst>
                                          <p:attrName>ppt_x</p:attrName>
                                        </p:attrNameLst>
                                      </p:cBhvr>
                                      <p:tavLst>
                                        <p:tav tm="0">
                                          <p:val>
                                            <p:strVal val="#ppt_x"/>
                                          </p:val>
                                        </p:tav>
                                        <p:tav tm="100000">
                                          <p:val>
                                            <p:strVal val="#ppt_x"/>
                                          </p:val>
                                        </p:tav>
                                      </p:tavLst>
                                    </p:anim>
                                    <p:anim calcmode="lin" valueType="num">
                                      <p:cBhvr additive="base">
                                        <p:cTn id="31" dur="10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8" decel="10000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1500" fill="hold"/>
                                        <p:tgtEl>
                                          <p:spTgt spid="11"/>
                                        </p:tgtEl>
                                        <p:attrNameLst>
                                          <p:attrName>ppt_x</p:attrName>
                                        </p:attrNameLst>
                                      </p:cBhvr>
                                      <p:tavLst>
                                        <p:tav tm="0">
                                          <p:val>
                                            <p:strVal val="0-#ppt_w/2"/>
                                          </p:val>
                                        </p:tav>
                                        <p:tav tm="100000">
                                          <p:val>
                                            <p:strVal val="#ppt_x"/>
                                          </p:val>
                                        </p:tav>
                                      </p:tavLst>
                                    </p:anim>
                                    <p:anim calcmode="lin" valueType="num">
                                      <p:cBhvr additive="base">
                                        <p:cTn id="35" dur="1500" fill="hold"/>
                                        <p:tgtEl>
                                          <p:spTgt spid="11"/>
                                        </p:tgtEl>
                                        <p:attrNameLst>
                                          <p:attrName>ppt_y</p:attrName>
                                        </p:attrNameLst>
                                      </p:cBhvr>
                                      <p:tavLst>
                                        <p:tav tm="0">
                                          <p:val>
                                            <p:strVal val="#ppt_y"/>
                                          </p:val>
                                        </p:tav>
                                        <p:tav tm="100000">
                                          <p:val>
                                            <p:strVal val="#ppt_y"/>
                                          </p:val>
                                        </p:tav>
                                      </p:tavLst>
                                    </p:anim>
                                  </p:childTnLst>
                                </p:cTn>
                              </p:par>
                              <p:par>
                                <p:cTn id="36" presetID="10" presetClass="entr" presetSubtype="0" fill="hold" nodeType="withEffect">
                                  <p:stCondLst>
                                    <p:cond delay="23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500"/>
                                        <p:tgtEl>
                                          <p:spTgt spid="12"/>
                                        </p:tgtEl>
                                      </p:cBhvr>
                                    </p:animEffect>
                                  </p:childTnLst>
                                </p:cTn>
                              </p:par>
                              <p:par>
                                <p:cTn id="39" presetID="63" presetClass="path" presetSubtype="0" accel="50000" decel="50000" fill="hold" nodeType="withEffect">
                                  <p:stCondLst>
                                    <p:cond delay="2300"/>
                                  </p:stCondLst>
                                  <p:childTnLst>
                                    <p:animMotion origin="layout" path="M -0.17407 5.12821E-7 L -0.00046 5.12821E-7 " pathEditMode="relative" rAng="0" ptsTypes="AA">
                                      <p:cBhvr>
                                        <p:cTn id="40" dur="3500" fill="hold"/>
                                        <p:tgtEl>
                                          <p:spTgt spid="12"/>
                                        </p:tgtEl>
                                        <p:attrNameLst>
                                          <p:attrName>ppt_x</p:attrName>
                                          <p:attrName>ppt_y</p:attrName>
                                        </p:attrNameLst>
                                      </p:cBhvr>
                                      <p:rCtr x="8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15" grpId="0"/>
      <p:bldP spid="16" grpId="0"/>
      <p:bldP spid="17" grpId="0"/>
      <p:bldP spid="18"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55B4680-6EF3-4922-871F-377723E708D9}"/>
              </a:ext>
            </a:extLst>
          </p:cNvPr>
          <p:cNvSpPr txBox="1"/>
          <p:nvPr/>
        </p:nvSpPr>
        <p:spPr>
          <a:xfrm>
            <a:off x="576971" y="803256"/>
            <a:ext cx="5703180" cy="887281"/>
          </a:xfrm>
          <a:prstGeom prst="rect">
            <a:avLst/>
          </a:prstGeom>
          <a:noFill/>
        </p:spPr>
        <p:txBody>
          <a:bodyPr wrap="square" lIns="90000" tIns="20250" rIns="90000" bIns="20250" rtlCol="0">
            <a:spAutoFit/>
          </a:bodyPr>
          <a:lstStyle/>
          <a:p>
            <a:pPr algn="just"/>
            <a:r>
              <a:rPr lang="es-419" sz="1100" dirty="0">
                <a:solidFill>
                  <a:schemeClr val="tx1">
                    <a:alpha val="85000"/>
                  </a:schemeClr>
                </a:solidFill>
                <a:latin typeface="Calibri" panose="020F0502020204030204" pitchFamily="34" charset="0"/>
                <a:cs typeface="Calibri" panose="020F0502020204030204" pitchFamily="34" charset="0"/>
              </a:rPr>
              <a:t>En definitiva, lo recomendable es que la planificación y la prospectiva interactúen de forma permanente y continua a lo largo del tiempo, pasando de ejercicios prospectivos específicos a la conformación de sistemas prospectivos, esto es, a una observación permanente de la realidad, que permita tomar decisiones.</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p:txBody>
      </p:sp>
      <p:sp>
        <p:nvSpPr>
          <p:cNvPr id="24" name="Title 2">
            <a:extLst>
              <a:ext uri="{FF2B5EF4-FFF2-40B4-BE49-F238E27FC236}">
                <a16:creationId xmlns:a16="http://schemas.microsoft.com/office/drawing/2014/main" id="{B4150CCC-3A07-465D-A242-03D75DEDDB04}"/>
              </a:ext>
            </a:extLst>
          </p:cNvPr>
          <p:cNvSpPr txBox="1">
            <a:spLocks/>
          </p:cNvSpPr>
          <p:nvPr/>
        </p:nvSpPr>
        <p:spPr>
          <a:xfrm>
            <a:off x="577849" y="1521260"/>
            <a:ext cx="5709201" cy="444820"/>
          </a:xfrm>
          <a:prstGeom prst="rect">
            <a:avLst/>
          </a:prstGeom>
          <a:effectLst/>
        </p:spPr>
        <p:txBody>
          <a:bodyPr vert="horz" lIns="90000" tIns="192024" rIns="0" bIns="0" rtlCol="0" anchor="t" anchorCtr="0">
            <a:noAutofit/>
          </a:bodyPr>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s-419" sz="1800" dirty="0">
                <a:solidFill>
                  <a:schemeClr val="bg1">
                    <a:lumMod val="25000"/>
                  </a:schemeClr>
                </a:solidFill>
                <a:latin typeface="Calibri" panose="020F0502020204030204" pitchFamily="34" charset="0"/>
                <a:cs typeface="Calibri" panose="020F0502020204030204" pitchFamily="34" charset="0"/>
              </a:rPr>
              <a:t>3. Implementación de políticas públicas: la función prospectiva</a:t>
            </a:r>
            <a:endParaRPr lang="en-US" sz="1800" dirty="0">
              <a:solidFill>
                <a:schemeClr val="bg1">
                  <a:lumMod val="25000"/>
                </a:schemeClr>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9B2C2D08-4F69-4B67-8D76-C6E38B07EBBF}"/>
              </a:ext>
            </a:extLst>
          </p:cNvPr>
          <p:cNvSpPr txBox="1"/>
          <p:nvPr/>
        </p:nvSpPr>
        <p:spPr>
          <a:xfrm>
            <a:off x="586720" y="1981285"/>
            <a:ext cx="5693431" cy="4780655"/>
          </a:xfrm>
          <a:prstGeom prst="rect">
            <a:avLst/>
          </a:prstGeom>
          <a:noFill/>
        </p:spPr>
        <p:txBody>
          <a:bodyPr wrap="square" lIns="90000" tIns="20250" rIns="90000" bIns="20250" rtlCol="0">
            <a:spAutoFit/>
          </a:bodyPr>
          <a:lstStyle/>
          <a:p>
            <a:pPr algn="just"/>
            <a:r>
              <a:rPr lang="es-419" sz="1100" dirty="0">
                <a:solidFill>
                  <a:schemeClr val="tx1">
                    <a:alpha val="85000"/>
                  </a:schemeClr>
                </a:solidFill>
                <a:latin typeface="Calibri" panose="020F0502020204030204" pitchFamily="34" charset="0"/>
                <a:cs typeface="Calibri" panose="020F0502020204030204" pitchFamily="34" charset="0"/>
              </a:rPr>
              <a:t>Como complemento a la institucionalización de la función prospectiva, resulta relevante preguntarse cómo llevar a cabo su implementación y qué factores deberían considerarse.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Para que la prospectiva esté al servicio de la gestión pública, debe considerarse en todas las etapas del ciclo de las políticas públicas y no como ocurre en la institucionalidad actual, en que generalmente recibe una menor atención por parte de las autoridades y los gestores públicos. Los expertos coinciden en que la implementación es un proceso complejo, en el que influyen múltiples factores (</a:t>
            </a:r>
            <a:r>
              <a:rPr lang="es-419" sz="1100" dirty="0">
                <a:solidFill>
                  <a:srgbClr val="00B0F0">
                    <a:alpha val="85000"/>
                  </a:srgb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Hill y Hupe, 2002</a:t>
            </a:r>
            <a:r>
              <a:rPr lang="es-419" sz="1100" dirty="0">
                <a:solidFill>
                  <a:schemeClr val="tx1">
                    <a:alpha val="85000"/>
                  </a:schemeClr>
                </a:solidFill>
                <a:latin typeface="Calibri" panose="020F0502020204030204" pitchFamily="34" charset="0"/>
                <a:cs typeface="Calibri" panose="020F0502020204030204" pitchFamily="34" charset="0"/>
              </a:rPr>
              <a:t>; </a:t>
            </a:r>
            <a:r>
              <a:rPr lang="es-419" sz="1100" dirty="0">
                <a:solidFill>
                  <a:srgbClr val="00B0F0">
                    <a:alpha val="85000"/>
                  </a:srgb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May, 2012</a:t>
            </a:r>
            <a:r>
              <a:rPr lang="es-419" sz="1100" dirty="0">
                <a:solidFill>
                  <a:schemeClr val="tx1">
                    <a:alpha val="85000"/>
                  </a:schemeClr>
                </a:solidFill>
                <a:latin typeface="Calibri" panose="020F0502020204030204" pitchFamily="34" charset="0"/>
                <a:cs typeface="Calibri" panose="020F0502020204030204" pitchFamily="34" charset="0"/>
              </a:rPr>
              <a:t>). Si bien la etapa de diseño tradicionalmente concentra la atención y el esfuerzo, es sabido que sin el análisis del proceso de implementación la retroalimentación al diseño se pierde y, con ello, se dificultan las posibilidades de mejora.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Con la entrada de la nueva gestión pública, que significó introducir mayor control e incentivos a la gestión (</a:t>
            </a:r>
            <a:r>
              <a:rPr lang="es-419" sz="1100" dirty="0" err="1">
                <a:solidFill>
                  <a:srgbClr val="00B0F0">
                    <a:alpha val="85000"/>
                  </a:srgb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Aucoin</a:t>
            </a:r>
            <a:r>
              <a:rPr lang="es-419" sz="1100" dirty="0">
                <a:solidFill>
                  <a:srgbClr val="00B0F0">
                    <a:alpha val="85000"/>
                  </a:srgb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y Jarvis, 2005</a:t>
            </a:r>
            <a:r>
              <a:rPr lang="es-419" sz="1100" dirty="0">
                <a:solidFill>
                  <a:schemeClr val="tx1">
                    <a:alpha val="85000"/>
                  </a:schemeClr>
                </a:solidFill>
                <a:latin typeface="Calibri" panose="020F0502020204030204" pitchFamily="34" charset="0"/>
                <a:cs typeface="Calibri" panose="020F0502020204030204" pitchFamily="34" charset="0"/>
              </a:rPr>
              <a:t>; </a:t>
            </a:r>
            <a:r>
              <a:rPr lang="es-419" sz="1100" dirty="0">
                <a:solidFill>
                  <a:srgbClr val="00B0F0">
                    <a:alpha val="85000"/>
                  </a:srgb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Cejudo, 2013</a:t>
            </a:r>
            <a:r>
              <a:rPr lang="es-419" sz="1100" dirty="0">
                <a:solidFill>
                  <a:schemeClr val="tx1">
                    <a:alpha val="85000"/>
                  </a:schemeClr>
                </a:solidFill>
                <a:latin typeface="Calibri" panose="020F0502020204030204" pitchFamily="34" charset="0"/>
                <a:cs typeface="Calibri" panose="020F0502020204030204" pitchFamily="34" charset="0"/>
              </a:rPr>
              <a:t>), también se dio impulso a herramientas asociadas a la planificación, como la estrategia y la prospectiva, que se erigieran como ejes de apoyo en el cambio de paradigma en la gestión del Estado y la búsqueda de la calidad en la política pública.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Es importante destacar que la prospectiva no debe considerarse un fin en sí mismo, sino un medio para lograr un fin y, por tanto, como un medio, debe responder a los objetivos que se le asignan. Por ello, la implementación de los lineamientos que surgen de ejercicios prospectivos se puede analizar bajo el mismo lente de teorías con las que se investiga la implementación de las políticas públicas.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En este marco de ideas, con la finalidad de ir esclareciendo los desafíos pendientes, es necesario referirse a los típicos fallos del diseño de la política pública y, a partir de esos modelos teóricos, analizar la implementación de la función prospectiva. En el cuadro 2 se presentan los enfoques teóricos clásicos de implementación de políticas públicas, así como las fallas de implementación.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p:txBody>
      </p:sp>
      <p:sp>
        <p:nvSpPr>
          <p:cNvPr id="7" name="Line shape">
            <a:extLst>
              <a:ext uri="{FF2B5EF4-FFF2-40B4-BE49-F238E27FC236}">
                <a16:creationId xmlns:a16="http://schemas.microsoft.com/office/drawing/2014/main" id="{5287BE60-72CB-4491-A807-732564E6AEDD}"/>
              </a:ext>
            </a:extLst>
          </p:cNvPr>
          <p:cNvSpPr/>
          <p:nvPr/>
        </p:nvSpPr>
        <p:spPr>
          <a:xfrm>
            <a:off x="-175452" y="165801"/>
            <a:ext cx="2633334" cy="327620"/>
          </a:xfrm>
          <a:prstGeom prst="roundRect">
            <a:avLst>
              <a:gd name="adj" fmla="val 50000"/>
            </a:avLst>
          </a:prstGeom>
          <a:noFill/>
          <a:ln w="38100">
            <a:solidFill>
              <a:schemeClr val="accent6">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675" dirty="0">
              <a:solidFill>
                <a:srgbClr val="FFFFFF"/>
              </a:solidFill>
              <a:latin typeface="+mj-lt"/>
            </a:endParaRPr>
          </a:p>
        </p:txBody>
      </p:sp>
      <p:grpSp>
        <p:nvGrpSpPr>
          <p:cNvPr id="8" name="Dot shape">
            <a:extLst>
              <a:ext uri="{FF2B5EF4-FFF2-40B4-BE49-F238E27FC236}">
                <a16:creationId xmlns:a16="http://schemas.microsoft.com/office/drawing/2014/main" id="{A3C668A7-25DC-40D0-A88D-3170F841E42B}"/>
              </a:ext>
            </a:extLst>
          </p:cNvPr>
          <p:cNvGrpSpPr/>
          <p:nvPr/>
        </p:nvGrpSpPr>
        <p:grpSpPr>
          <a:xfrm>
            <a:off x="1721176" y="475418"/>
            <a:ext cx="208071" cy="36005"/>
            <a:chOff x="1773521" y="4054733"/>
            <a:chExt cx="369904" cy="64008"/>
          </a:xfrm>
        </p:grpSpPr>
        <p:sp>
          <p:nvSpPr>
            <p:cNvPr id="9" name="Rectangle 8">
              <a:extLst>
                <a:ext uri="{FF2B5EF4-FFF2-40B4-BE49-F238E27FC236}">
                  <a16:creationId xmlns:a16="http://schemas.microsoft.com/office/drawing/2014/main" id="{A59A3B20-6626-4F54-A86F-00000C4A2B5D}"/>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Oval 9">
              <a:extLst>
                <a:ext uri="{FF2B5EF4-FFF2-40B4-BE49-F238E27FC236}">
                  <a16:creationId xmlns:a16="http://schemas.microsoft.com/office/drawing/2014/main" id="{81DD7A27-A2D0-488A-9E5D-45885A4CBD80}"/>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16727643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0-#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23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500"/>
                                        <p:tgtEl>
                                          <p:spTgt spid="8"/>
                                        </p:tgtEl>
                                      </p:cBhvr>
                                    </p:animEffect>
                                  </p:childTnLst>
                                </p:cTn>
                              </p:par>
                              <p:par>
                                <p:cTn id="24" presetID="63" presetClass="path" presetSubtype="0" accel="50000" decel="50000" fill="hold" nodeType="withEffect">
                                  <p:stCondLst>
                                    <p:cond delay="2300"/>
                                  </p:stCondLst>
                                  <p:childTnLst>
                                    <p:animMotion origin="layout" path="M -0.17407 5.12821E-7 L -0.00046 5.12821E-7 " pathEditMode="relative" rAng="0" ptsTypes="AA">
                                      <p:cBhvr>
                                        <p:cTn id="25" dur="3500" fill="hold"/>
                                        <p:tgtEl>
                                          <p:spTgt spid="8"/>
                                        </p:tgtEl>
                                        <p:attrNameLst>
                                          <p:attrName>ppt_x</p:attrName>
                                          <p:attrName>ppt_y</p:attrName>
                                        </p:attrNameLst>
                                      </p:cBhvr>
                                      <p:rCtr x="8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B2C2D08-4F69-4B67-8D76-C6E38B07EBBF}"/>
              </a:ext>
            </a:extLst>
          </p:cNvPr>
          <p:cNvSpPr txBox="1"/>
          <p:nvPr/>
        </p:nvSpPr>
        <p:spPr>
          <a:xfrm>
            <a:off x="586720" y="6563467"/>
            <a:ext cx="5698193" cy="1902944"/>
          </a:xfrm>
          <a:prstGeom prst="rect">
            <a:avLst/>
          </a:prstGeom>
          <a:noFill/>
        </p:spPr>
        <p:txBody>
          <a:bodyPr wrap="square" lIns="90000" tIns="20250" rIns="90000" bIns="20250" rtlCol="0">
            <a:spAutoFit/>
          </a:bodyPr>
          <a:lstStyle/>
          <a:p>
            <a:pPr algn="just"/>
            <a:r>
              <a:rPr lang="es-419" sz="1100" dirty="0">
                <a:solidFill>
                  <a:schemeClr val="tx1">
                    <a:alpha val="85000"/>
                  </a:schemeClr>
                </a:solidFill>
                <a:latin typeface="Calibri" panose="020F0502020204030204" pitchFamily="34" charset="0"/>
                <a:cs typeface="Calibri" panose="020F0502020204030204" pitchFamily="34" charset="0"/>
              </a:rPr>
              <a:t>Cuando se vincula la prospectiva al diseño de políticas públicas también se están asociando sus características, esto es, la existencia de participación (su inexistencia es una crítica al modelo descendente en la implementación), la obtención de imágenes colectivas como resultado de consensos transversales (cuya ausencia es otra crítica al centralismo de las decisiones), los objetivos claros (que son un aspecto valorado del enfoque descendente) y la conexión entre decisión y acción, que debería producir un involucramiento de los funcionarios encargados de la implementación, entre otras características. Lo anterior explica que varios de los elementos críticos y propositivos de los modelos descendente y ascendente estén asociados en esta vinculación de la prospectiva con las políticas públicas. Por tanto, se debería conseguir que los desvíos de los modelos descendente o ascendente estén mejor controlados o más controlados.</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p:txBody>
      </p:sp>
      <p:sp>
        <p:nvSpPr>
          <p:cNvPr id="27" name="Title 2">
            <a:extLst>
              <a:ext uri="{FF2B5EF4-FFF2-40B4-BE49-F238E27FC236}">
                <a16:creationId xmlns:a16="http://schemas.microsoft.com/office/drawing/2014/main" id="{7B2051D2-5D02-4496-92FD-9931ADFA91D3}"/>
              </a:ext>
            </a:extLst>
          </p:cNvPr>
          <p:cNvSpPr txBox="1">
            <a:spLocks/>
          </p:cNvSpPr>
          <p:nvPr/>
        </p:nvSpPr>
        <p:spPr>
          <a:xfrm>
            <a:off x="587165" y="646371"/>
            <a:ext cx="5709201" cy="370882"/>
          </a:xfrm>
          <a:prstGeom prst="rect">
            <a:avLst/>
          </a:prstGeom>
          <a:effectLst/>
        </p:spPr>
        <p:txBody>
          <a:bodyPr vert="horz" lIns="90000" tIns="192024" rIns="0" bIns="0" rtlCol="0" anchor="t" anchorCtr="0">
            <a:noAutofit/>
          </a:bodyPr>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s-419" sz="1200" dirty="0">
                <a:solidFill>
                  <a:schemeClr val="bg1">
                    <a:lumMod val="25000"/>
                  </a:schemeClr>
                </a:solidFill>
                <a:latin typeface="Calibri" panose="020F0502020204030204" pitchFamily="34" charset="0"/>
                <a:cs typeface="Calibri" panose="020F0502020204030204" pitchFamily="34" charset="0"/>
              </a:rPr>
              <a:t>&gt;&gt; Cuadro 2</a:t>
            </a:r>
            <a:endParaRPr lang="en-US" sz="1200" dirty="0">
              <a:solidFill>
                <a:schemeClr val="bg1">
                  <a:lumMod val="25000"/>
                </a:schemeClr>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93BB2D22-A978-4B0D-9076-0E55F5F4326D}"/>
              </a:ext>
            </a:extLst>
          </p:cNvPr>
          <p:cNvSpPr txBox="1"/>
          <p:nvPr/>
        </p:nvSpPr>
        <p:spPr>
          <a:xfrm>
            <a:off x="587165" y="994145"/>
            <a:ext cx="5709201" cy="179395"/>
          </a:xfrm>
          <a:prstGeom prst="rect">
            <a:avLst/>
          </a:prstGeom>
          <a:noFill/>
        </p:spPr>
        <p:txBody>
          <a:bodyPr wrap="square" lIns="90000" tIns="20250" rIns="90000" bIns="20250" rtlCol="0">
            <a:spAutoFit/>
          </a:bodyPr>
          <a:lstStyle/>
          <a:p>
            <a:pPr algn="just"/>
            <a:r>
              <a:rPr lang="es-419" sz="900" b="1" dirty="0">
                <a:solidFill>
                  <a:schemeClr val="tx1">
                    <a:alpha val="85000"/>
                  </a:schemeClr>
                </a:solidFill>
                <a:latin typeface="Calibri" panose="020F0502020204030204" pitchFamily="34" charset="0"/>
                <a:cs typeface="Calibri" panose="020F0502020204030204" pitchFamily="34" charset="0"/>
              </a:rPr>
              <a:t>Enfoques teóricos de implementación de políticas públicas y fallas de implementación</a:t>
            </a:r>
            <a:endParaRPr lang="es-419" sz="900" dirty="0">
              <a:solidFill>
                <a:schemeClr val="tx1">
                  <a:alpha val="85000"/>
                </a:schemeClr>
              </a:solidFill>
              <a:latin typeface="Calibri" panose="020F0502020204030204" pitchFamily="34" charset="0"/>
              <a:cs typeface="Calibri" panose="020F0502020204030204" pitchFamily="34" charset="0"/>
            </a:endParaRPr>
          </a:p>
        </p:txBody>
      </p:sp>
      <p:graphicFrame>
        <p:nvGraphicFramePr>
          <p:cNvPr id="39" name="Table 38">
            <a:extLst>
              <a:ext uri="{FF2B5EF4-FFF2-40B4-BE49-F238E27FC236}">
                <a16:creationId xmlns:a16="http://schemas.microsoft.com/office/drawing/2014/main" id="{8420292E-35B3-4042-BCD8-3A05806B3A48}"/>
              </a:ext>
            </a:extLst>
          </p:cNvPr>
          <p:cNvGraphicFramePr>
            <a:graphicFrameLocks noGrp="1"/>
          </p:cNvGraphicFramePr>
          <p:nvPr>
            <p:extLst>
              <p:ext uri="{D42A27DB-BD31-4B8C-83A1-F6EECF244321}">
                <p14:modId xmlns:p14="http://schemas.microsoft.com/office/powerpoint/2010/main" val="2271294311"/>
              </p:ext>
            </p:extLst>
          </p:nvPr>
        </p:nvGraphicFramePr>
        <p:xfrm>
          <a:off x="756127" y="1273898"/>
          <a:ext cx="5148262" cy="2547221"/>
        </p:xfrm>
        <a:graphic>
          <a:graphicData uri="http://schemas.openxmlformats.org/drawingml/2006/table">
            <a:tbl>
              <a:tblPr firstRow="1" firstCol="1" bandRow="1">
                <a:tableStyleId>{68D230F3-CF80-4859-8CE7-A43EE81993B5}</a:tableStyleId>
              </a:tblPr>
              <a:tblGrid>
                <a:gridCol w="756123">
                  <a:extLst>
                    <a:ext uri="{9D8B030D-6E8A-4147-A177-3AD203B41FA5}">
                      <a16:colId xmlns:a16="http://schemas.microsoft.com/office/drawing/2014/main" val="621971771"/>
                    </a:ext>
                  </a:extLst>
                </a:gridCol>
                <a:gridCol w="1843614">
                  <a:extLst>
                    <a:ext uri="{9D8B030D-6E8A-4147-A177-3AD203B41FA5}">
                      <a16:colId xmlns:a16="http://schemas.microsoft.com/office/drawing/2014/main" val="2203488341"/>
                    </a:ext>
                  </a:extLst>
                </a:gridCol>
                <a:gridCol w="2548525">
                  <a:extLst>
                    <a:ext uri="{9D8B030D-6E8A-4147-A177-3AD203B41FA5}">
                      <a16:colId xmlns:a16="http://schemas.microsoft.com/office/drawing/2014/main" val="1798777817"/>
                    </a:ext>
                  </a:extLst>
                </a:gridCol>
              </a:tblGrid>
              <a:tr h="147851">
                <a:tc>
                  <a:txBody>
                    <a:bodyPr/>
                    <a:lstStyle/>
                    <a:p>
                      <a:pPr algn="just">
                        <a:lnSpc>
                          <a:spcPct val="107000"/>
                        </a:lnSpc>
                        <a:spcAft>
                          <a:spcPts val="800"/>
                        </a:spcAft>
                      </a:pPr>
                      <a:r>
                        <a:rPr lang="es-ES" sz="900" b="1" dirty="0">
                          <a:effectLst/>
                        </a:rPr>
                        <a:t>Enfoque</a:t>
                      </a:r>
                      <a:endParaRPr lang="es-419"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69" marR="65069" marT="0" marB="0" anchor="ctr"/>
                </a:tc>
                <a:tc>
                  <a:txBody>
                    <a:bodyPr/>
                    <a:lstStyle/>
                    <a:p>
                      <a:pPr algn="just">
                        <a:lnSpc>
                          <a:spcPct val="107000"/>
                        </a:lnSpc>
                        <a:spcAft>
                          <a:spcPts val="800"/>
                        </a:spcAft>
                      </a:pPr>
                      <a:r>
                        <a:rPr lang="es-ES" sz="900" b="1">
                          <a:effectLst/>
                        </a:rPr>
                        <a:t>Descripción</a:t>
                      </a:r>
                      <a:endParaRPr lang="es-419" sz="1000">
                        <a:effectLst/>
                        <a:latin typeface="Calibri" panose="020F0502020204030204" pitchFamily="34" charset="0"/>
                        <a:ea typeface="Calibri" panose="020F0502020204030204" pitchFamily="34" charset="0"/>
                        <a:cs typeface="Times New Roman" panose="02020603050405020304" pitchFamily="18" charset="0"/>
                      </a:endParaRPr>
                    </a:p>
                  </a:txBody>
                  <a:tcPr marL="65069" marR="65069" marT="0" marB="0" anchor="ctr"/>
                </a:tc>
                <a:tc>
                  <a:txBody>
                    <a:bodyPr/>
                    <a:lstStyle/>
                    <a:p>
                      <a:pPr algn="just">
                        <a:lnSpc>
                          <a:spcPct val="107000"/>
                        </a:lnSpc>
                        <a:spcAft>
                          <a:spcPts val="800"/>
                        </a:spcAft>
                      </a:pPr>
                      <a:r>
                        <a:rPr lang="es-ES" sz="900" b="1">
                          <a:effectLst/>
                        </a:rPr>
                        <a:t>Críticas</a:t>
                      </a:r>
                      <a:endParaRPr lang="es-419" sz="1000">
                        <a:effectLst/>
                        <a:latin typeface="Calibri" panose="020F0502020204030204" pitchFamily="34" charset="0"/>
                        <a:ea typeface="Calibri" panose="020F0502020204030204" pitchFamily="34" charset="0"/>
                        <a:cs typeface="Times New Roman" panose="02020603050405020304" pitchFamily="18" charset="0"/>
                      </a:endParaRPr>
                    </a:p>
                  </a:txBody>
                  <a:tcPr marL="65069" marR="65069" marT="0" marB="0" anchor="ctr"/>
                </a:tc>
                <a:extLst>
                  <a:ext uri="{0D108BD9-81ED-4DB2-BD59-A6C34878D82A}">
                    <a16:rowId xmlns:a16="http://schemas.microsoft.com/office/drawing/2014/main" val="719194398"/>
                  </a:ext>
                </a:extLst>
              </a:tr>
              <a:tr h="921445">
                <a:tc>
                  <a:txBody>
                    <a:bodyPr/>
                    <a:lstStyle/>
                    <a:p>
                      <a:pPr algn="just">
                        <a:lnSpc>
                          <a:spcPct val="107000"/>
                        </a:lnSpc>
                        <a:spcAft>
                          <a:spcPts val="800"/>
                        </a:spcAft>
                      </a:pPr>
                      <a:r>
                        <a:rPr lang="es-ES" sz="900" b="1" dirty="0">
                          <a:effectLst/>
                        </a:rPr>
                        <a:t>Top </a:t>
                      </a:r>
                      <a:r>
                        <a:rPr lang="es-ES" sz="900" b="1" dirty="0" err="1">
                          <a:effectLst/>
                        </a:rPr>
                        <a:t>down</a:t>
                      </a:r>
                      <a:endParaRPr lang="es-419"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69" marR="65069" marT="0" marB="0" anchor="ctr"/>
                </a:tc>
                <a:tc>
                  <a:txBody>
                    <a:bodyPr/>
                    <a:lstStyle/>
                    <a:p>
                      <a:pPr algn="just">
                        <a:lnSpc>
                          <a:spcPct val="107000"/>
                        </a:lnSpc>
                        <a:spcAft>
                          <a:spcPts val="800"/>
                        </a:spcAft>
                      </a:pPr>
                      <a:r>
                        <a:rPr lang="es-ES" sz="900" dirty="0">
                          <a:effectLst/>
                        </a:rPr>
                        <a:t>Orientación vertical y jerárquica. Explica la brecha de la implementación, desde el control y las fallas del proceso decisional</a:t>
                      </a:r>
                      <a:endParaRPr lang="es-419"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69" marR="65069" marT="0" marB="0" anchor="ctr"/>
                </a:tc>
                <a:tc>
                  <a:txBody>
                    <a:bodyPr/>
                    <a:lstStyle/>
                    <a:p>
                      <a:pPr marL="342900" lvl="0" indent="-342900" algn="just">
                        <a:lnSpc>
                          <a:spcPct val="107000"/>
                        </a:lnSpc>
                        <a:buFont typeface="Symbol" panose="05050102010706020507" pitchFamily="18" charset="2"/>
                        <a:buChar char=""/>
                      </a:pPr>
                      <a:r>
                        <a:rPr lang="es-ES" sz="900" dirty="0">
                          <a:effectLst/>
                        </a:rPr>
                        <a:t>Baja participación en la toma de decisiones</a:t>
                      </a:r>
                      <a:endParaRPr lang="es-419" sz="1000" dirty="0">
                        <a:effectLst/>
                      </a:endParaRPr>
                    </a:p>
                    <a:p>
                      <a:pPr marL="342900" lvl="0" indent="-342900" algn="just">
                        <a:lnSpc>
                          <a:spcPct val="107000"/>
                        </a:lnSpc>
                        <a:buFont typeface="Symbol" panose="05050102010706020507" pitchFamily="18" charset="2"/>
                        <a:buChar char=""/>
                      </a:pPr>
                      <a:r>
                        <a:rPr lang="es-ES" sz="900" dirty="0">
                          <a:effectLst/>
                        </a:rPr>
                        <a:t>Procesos no son lineales ni racionales</a:t>
                      </a:r>
                      <a:endParaRPr lang="es-419" sz="1000" dirty="0">
                        <a:effectLst/>
                      </a:endParaRPr>
                    </a:p>
                    <a:p>
                      <a:pPr marL="342900" lvl="0" indent="-342900" algn="just">
                        <a:lnSpc>
                          <a:spcPct val="107000"/>
                        </a:lnSpc>
                        <a:buFont typeface="Symbol" panose="05050102010706020507" pitchFamily="18" charset="2"/>
                        <a:buChar char=""/>
                      </a:pPr>
                      <a:r>
                        <a:rPr lang="es-ES" sz="900" dirty="0">
                          <a:effectLst/>
                        </a:rPr>
                        <a:t>Rigidez, no considera la incertidumbre y los cambios</a:t>
                      </a:r>
                      <a:endParaRPr lang="es-419" sz="1000" dirty="0">
                        <a:effectLst/>
                      </a:endParaRPr>
                    </a:p>
                    <a:p>
                      <a:pPr marL="342900" lvl="0" indent="-342900" algn="just">
                        <a:lnSpc>
                          <a:spcPct val="107000"/>
                        </a:lnSpc>
                        <a:spcAft>
                          <a:spcPts val="800"/>
                        </a:spcAft>
                        <a:buFont typeface="Symbol" panose="05050102010706020507" pitchFamily="18" charset="2"/>
                        <a:buChar char=""/>
                      </a:pPr>
                      <a:r>
                        <a:rPr lang="es-ES" sz="900" dirty="0">
                          <a:effectLst/>
                        </a:rPr>
                        <a:t>Visión centralista de las decisiones</a:t>
                      </a:r>
                      <a:endParaRPr lang="es-419"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69" marR="65069" marT="0" marB="0" anchor="ctr"/>
                </a:tc>
                <a:extLst>
                  <a:ext uri="{0D108BD9-81ED-4DB2-BD59-A6C34878D82A}">
                    <a16:rowId xmlns:a16="http://schemas.microsoft.com/office/drawing/2014/main" val="754580289"/>
                  </a:ext>
                </a:extLst>
              </a:tr>
              <a:tr h="921445">
                <a:tc>
                  <a:txBody>
                    <a:bodyPr/>
                    <a:lstStyle/>
                    <a:p>
                      <a:pPr algn="just">
                        <a:lnSpc>
                          <a:spcPct val="107000"/>
                        </a:lnSpc>
                        <a:spcAft>
                          <a:spcPts val="800"/>
                        </a:spcAft>
                      </a:pPr>
                      <a:r>
                        <a:rPr lang="es-ES" sz="900" b="1" dirty="0" err="1">
                          <a:effectLst/>
                        </a:rPr>
                        <a:t>Bottom</a:t>
                      </a:r>
                      <a:r>
                        <a:rPr lang="es-ES" sz="900" b="1" dirty="0">
                          <a:effectLst/>
                        </a:rPr>
                        <a:t> up</a:t>
                      </a:r>
                      <a:endParaRPr lang="es-419"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69" marR="65069" marT="0" marB="0" anchor="ctr"/>
                </a:tc>
                <a:tc>
                  <a:txBody>
                    <a:bodyPr/>
                    <a:lstStyle/>
                    <a:p>
                      <a:pPr algn="just">
                        <a:lnSpc>
                          <a:spcPct val="107000"/>
                        </a:lnSpc>
                        <a:spcAft>
                          <a:spcPts val="800"/>
                        </a:spcAft>
                      </a:pPr>
                      <a:r>
                        <a:rPr lang="es-ES" sz="900" dirty="0">
                          <a:effectLst/>
                        </a:rPr>
                        <a:t>Orientación de abajo hacia arriba. Mejor comprensión de la organización y sus complejidades.</a:t>
                      </a:r>
                      <a:endParaRPr lang="es-419"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69" marR="65069" marT="0" marB="0" anchor="ctr"/>
                </a:tc>
                <a:tc>
                  <a:txBody>
                    <a:bodyPr/>
                    <a:lstStyle/>
                    <a:p>
                      <a:pPr marL="342900" lvl="0" indent="-342900" algn="just">
                        <a:lnSpc>
                          <a:spcPct val="107000"/>
                        </a:lnSpc>
                        <a:buFont typeface="Symbol" panose="05050102010706020507" pitchFamily="18" charset="2"/>
                        <a:buChar char=""/>
                      </a:pPr>
                      <a:r>
                        <a:rPr lang="es-ES" sz="900" dirty="0">
                          <a:effectLst/>
                        </a:rPr>
                        <a:t>“Burócratas de ventanilla” (funcionarios públicos de atención a los ciudadanos) simplifican procesos, pero no resuelven nuevas demandas sociales</a:t>
                      </a:r>
                      <a:endParaRPr lang="es-419" sz="1000" dirty="0">
                        <a:effectLst/>
                      </a:endParaRPr>
                    </a:p>
                    <a:p>
                      <a:pPr marL="342900" lvl="0" indent="-342900" algn="just">
                        <a:lnSpc>
                          <a:spcPct val="107000"/>
                        </a:lnSpc>
                        <a:spcAft>
                          <a:spcPts val="800"/>
                        </a:spcAft>
                        <a:buFont typeface="Symbol" panose="05050102010706020507" pitchFamily="18" charset="2"/>
                        <a:buChar char=""/>
                      </a:pPr>
                      <a:r>
                        <a:rPr lang="es-ES" sz="900" dirty="0">
                          <a:effectLst/>
                        </a:rPr>
                        <a:t>Excesivo valor a los acuerdos previos de la legitimidad jerárquica</a:t>
                      </a:r>
                      <a:endParaRPr lang="es-419"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69" marR="65069" marT="0" marB="0" anchor="ctr"/>
                </a:tc>
                <a:extLst>
                  <a:ext uri="{0D108BD9-81ED-4DB2-BD59-A6C34878D82A}">
                    <a16:rowId xmlns:a16="http://schemas.microsoft.com/office/drawing/2014/main" val="3744074235"/>
                  </a:ext>
                </a:extLst>
              </a:tr>
              <a:tr h="457289">
                <a:tc>
                  <a:txBody>
                    <a:bodyPr/>
                    <a:lstStyle/>
                    <a:p>
                      <a:pPr algn="just">
                        <a:lnSpc>
                          <a:spcPct val="107000"/>
                        </a:lnSpc>
                        <a:spcAft>
                          <a:spcPts val="800"/>
                        </a:spcAft>
                      </a:pPr>
                      <a:r>
                        <a:rPr lang="es-ES" sz="900" b="1" dirty="0">
                          <a:effectLst/>
                        </a:rPr>
                        <a:t>Híbridas</a:t>
                      </a:r>
                      <a:endParaRPr lang="es-419"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69" marR="65069" marT="0" marB="0" anchor="ctr"/>
                </a:tc>
                <a:tc>
                  <a:txBody>
                    <a:bodyPr/>
                    <a:lstStyle/>
                    <a:p>
                      <a:pPr algn="just">
                        <a:lnSpc>
                          <a:spcPct val="107000"/>
                        </a:lnSpc>
                        <a:spcAft>
                          <a:spcPts val="800"/>
                        </a:spcAft>
                      </a:pPr>
                      <a:r>
                        <a:rPr lang="es-ES" sz="900" dirty="0">
                          <a:effectLst/>
                        </a:rPr>
                        <a:t>Valora ambos enfoques y propone un enfoque híbrido que los combina</a:t>
                      </a:r>
                      <a:endParaRPr lang="es-419"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69" marR="65069" marT="0" marB="0" anchor="ctr"/>
                </a:tc>
                <a:tc>
                  <a:txBody>
                    <a:bodyPr/>
                    <a:lstStyle/>
                    <a:p>
                      <a:pPr algn="just">
                        <a:lnSpc>
                          <a:spcPct val="107000"/>
                        </a:lnSpc>
                        <a:spcAft>
                          <a:spcPts val="800"/>
                        </a:spcAft>
                      </a:pPr>
                      <a:r>
                        <a:rPr lang="es-ES" sz="900" dirty="0">
                          <a:effectLst/>
                        </a:rPr>
                        <a:t> </a:t>
                      </a:r>
                      <a:endParaRPr lang="es-419"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69" marR="65069" marT="0" marB="0" anchor="ctr"/>
                </a:tc>
                <a:extLst>
                  <a:ext uri="{0D108BD9-81ED-4DB2-BD59-A6C34878D82A}">
                    <a16:rowId xmlns:a16="http://schemas.microsoft.com/office/drawing/2014/main" val="1087748092"/>
                  </a:ext>
                </a:extLst>
              </a:tr>
            </a:tbl>
          </a:graphicData>
        </a:graphic>
      </p:graphicFrame>
      <p:sp>
        <p:nvSpPr>
          <p:cNvPr id="10" name="TextBox 9">
            <a:extLst>
              <a:ext uri="{FF2B5EF4-FFF2-40B4-BE49-F238E27FC236}">
                <a16:creationId xmlns:a16="http://schemas.microsoft.com/office/drawing/2014/main" id="{2AC286DB-69C6-4062-B450-4B9785BEA58E}"/>
              </a:ext>
            </a:extLst>
          </p:cNvPr>
          <p:cNvSpPr txBox="1"/>
          <p:nvPr/>
        </p:nvSpPr>
        <p:spPr>
          <a:xfrm>
            <a:off x="571985" y="3921477"/>
            <a:ext cx="5712928" cy="2395386"/>
          </a:xfrm>
          <a:prstGeom prst="rect">
            <a:avLst/>
          </a:prstGeom>
          <a:noFill/>
        </p:spPr>
        <p:txBody>
          <a:bodyPr wrap="square" lIns="90000" tIns="20250" rIns="90000" bIns="20250" rtlCol="0">
            <a:spAutoFit/>
          </a:bodyPr>
          <a:lstStyle/>
          <a:p>
            <a:pPr algn="just"/>
            <a:r>
              <a:rPr lang="es-419" sz="900" b="1" dirty="0">
                <a:solidFill>
                  <a:schemeClr val="tx1">
                    <a:alpha val="85000"/>
                  </a:schemeClr>
                </a:solidFill>
                <a:latin typeface="Calibri" panose="020F0502020204030204" pitchFamily="34" charset="0"/>
                <a:cs typeface="Calibri" panose="020F0502020204030204" pitchFamily="34" charset="0"/>
              </a:rPr>
              <a:t>Fuente: </a:t>
            </a:r>
            <a:r>
              <a:rPr lang="es-419" sz="900" dirty="0">
                <a:solidFill>
                  <a:schemeClr val="tx1">
                    <a:alpha val="85000"/>
                  </a:schemeClr>
                </a:solidFill>
                <a:latin typeface="Calibri" panose="020F0502020204030204" pitchFamily="34" charset="0"/>
                <a:cs typeface="Calibri" panose="020F0502020204030204" pitchFamily="34" charset="0"/>
              </a:rPr>
              <a:t>P. Aceituno, sobre la base de D. van Meter y C. van </a:t>
            </a:r>
            <a:r>
              <a:rPr lang="es-419" sz="900" dirty="0" err="1">
                <a:solidFill>
                  <a:schemeClr val="tx1">
                    <a:alpha val="85000"/>
                  </a:schemeClr>
                </a:solidFill>
                <a:latin typeface="Calibri" panose="020F0502020204030204" pitchFamily="34" charset="0"/>
                <a:cs typeface="Calibri" panose="020F0502020204030204" pitchFamily="34" charset="0"/>
              </a:rPr>
              <a:t>Horn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The</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policy</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implementation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process</a:t>
            </a:r>
            <a:r>
              <a:rPr lang="es-419" sz="900" dirty="0">
                <a:solidFill>
                  <a:schemeClr val="tx1">
                    <a:alpha val="85000"/>
                  </a:schemeClr>
                </a:solidFill>
                <a:latin typeface="Calibri" panose="020F0502020204030204" pitchFamily="34" charset="0"/>
                <a:cs typeface="Calibri" panose="020F0502020204030204" pitchFamily="34" charset="0"/>
              </a:rPr>
              <a:t>: a conceptual </a:t>
            </a:r>
            <a:r>
              <a:rPr lang="es-419" sz="900" dirty="0" err="1">
                <a:solidFill>
                  <a:schemeClr val="tx1">
                    <a:alpha val="85000"/>
                  </a:schemeClr>
                </a:solidFill>
                <a:latin typeface="Calibri" panose="020F0502020204030204" pitchFamily="34" charset="0"/>
                <a:cs typeface="Calibri" panose="020F0502020204030204" pitchFamily="34" charset="0"/>
              </a:rPr>
              <a:t>framework</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Administration</a:t>
            </a:r>
            <a:r>
              <a:rPr lang="es-419" sz="900" dirty="0">
                <a:solidFill>
                  <a:schemeClr val="tx1">
                    <a:alpha val="85000"/>
                  </a:schemeClr>
                </a:solidFill>
                <a:latin typeface="Calibri" panose="020F0502020204030204" pitchFamily="34" charset="0"/>
                <a:cs typeface="Calibri" panose="020F0502020204030204" pitchFamily="34" charset="0"/>
              </a:rPr>
              <a:t> &amp; </a:t>
            </a:r>
            <a:r>
              <a:rPr lang="es-419" sz="900" dirty="0" err="1">
                <a:solidFill>
                  <a:schemeClr val="tx1">
                    <a:alpha val="85000"/>
                  </a:schemeClr>
                </a:solidFill>
                <a:latin typeface="Calibri" panose="020F0502020204030204" pitchFamily="34" charset="0"/>
                <a:cs typeface="Calibri" panose="020F0502020204030204" pitchFamily="34" charset="0"/>
              </a:rPr>
              <a:t>Society</a:t>
            </a:r>
            <a:r>
              <a:rPr lang="es-419" sz="900" dirty="0">
                <a:solidFill>
                  <a:schemeClr val="tx1">
                    <a:alpha val="85000"/>
                  </a:schemeClr>
                </a:solidFill>
                <a:latin typeface="Calibri" panose="020F0502020204030204" pitchFamily="34" charset="0"/>
                <a:cs typeface="Calibri" panose="020F0502020204030204" pitchFamily="34" charset="0"/>
              </a:rPr>
              <a:t>, vol. 6, </a:t>
            </a:r>
            <a:r>
              <a:rPr lang="es-419" sz="900" dirty="0" err="1">
                <a:solidFill>
                  <a:schemeClr val="tx1">
                    <a:alpha val="85000"/>
                  </a:schemeClr>
                </a:solidFill>
                <a:latin typeface="Calibri" panose="020F0502020204030204" pitchFamily="34" charset="0"/>
                <a:cs typeface="Calibri" panose="020F0502020204030204" pitchFamily="34" charset="0"/>
              </a:rPr>
              <a:t>Nº</a:t>
            </a:r>
            <a:r>
              <a:rPr lang="es-419" sz="900" dirty="0">
                <a:solidFill>
                  <a:schemeClr val="tx1">
                    <a:alpha val="85000"/>
                  </a:schemeClr>
                </a:solidFill>
                <a:latin typeface="Calibri" panose="020F0502020204030204" pitchFamily="34" charset="0"/>
                <a:cs typeface="Calibri" panose="020F0502020204030204" pitchFamily="34" charset="0"/>
              </a:rPr>
              <a:t> 4, 1975; E. </a:t>
            </a:r>
            <a:r>
              <a:rPr lang="es-419" sz="900" dirty="0" err="1">
                <a:solidFill>
                  <a:schemeClr val="tx1">
                    <a:alpha val="85000"/>
                  </a:schemeClr>
                </a:solidFill>
                <a:latin typeface="Calibri" panose="020F0502020204030204" pitchFamily="34" charset="0"/>
                <a:cs typeface="Calibri" panose="020F0502020204030204" pitchFamily="34" charset="0"/>
              </a:rPr>
              <a:t>Bardach</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The</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Implementation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Game</a:t>
            </a:r>
            <a:r>
              <a:rPr lang="es-419" sz="900" dirty="0">
                <a:solidFill>
                  <a:schemeClr val="tx1">
                    <a:alpha val="85000"/>
                  </a:schemeClr>
                </a:solidFill>
                <a:latin typeface="Calibri" panose="020F0502020204030204" pitchFamily="34" charset="0"/>
                <a:cs typeface="Calibri" panose="020F0502020204030204" pitchFamily="34" charset="0"/>
              </a:rPr>
              <a:t>, Cambridge, MIT </a:t>
            </a:r>
            <a:r>
              <a:rPr lang="es-419" sz="900" dirty="0" err="1">
                <a:solidFill>
                  <a:schemeClr val="tx1">
                    <a:alpha val="85000"/>
                  </a:schemeClr>
                </a:solidFill>
                <a:latin typeface="Calibri" panose="020F0502020204030204" pitchFamily="34" charset="0"/>
                <a:cs typeface="Calibri" panose="020F0502020204030204" pitchFamily="34" charset="0"/>
              </a:rPr>
              <a:t>Press</a:t>
            </a:r>
            <a:r>
              <a:rPr lang="es-419" sz="900" dirty="0">
                <a:solidFill>
                  <a:schemeClr val="tx1">
                    <a:alpha val="85000"/>
                  </a:schemeClr>
                </a:solidFill>
                <a:latin typeface="Calibri" panose="020F0502020204030204" pitchFamily="34" charset="0"/>
                <a:cs typeface="Calibri" panose="020F0502020204030204" pitchFamily="34" charset="0"/>
              </a:rPr>
              <a:t>, 1977; R. </a:t>
            </a:r>
            <a:r>
              <a:rPr lang="es-419" sz="900" dirty="0" err="1">
                <a:solidFill>
                  <a:schemeClr val="tx1">
                    <a:alpha val="85000"/>
                  </a:schemeClr>
                </a:solidFill>
                <a:latin typeface="Calibri" panose="020F0502020204030204" pitchFamily="34" charset="0"/>
                <a:cs typeface="Calibri" panose="020F0502020204030204" pitchFamily="34" charset="0"/>
              </a:rPr>
              <a:t>Weatherley</a:t>
            </a:r>
            <a:r>
              <a:rPr lang="es-419" sz="900" dirty="0">
                <a:solidFill>
                  <a:schemeClr val="tx1">
                    <a:alpha val="85000"/>
                  </a:schemeClr>
                </a:solidFill>
                <a:latin typeface="Calibri" panose="020F0502020204030204" pitchFamily="34" charset="0"/>
                <a:cs typeface="Calibri" panose="020F0502020204030204" pitchFamily="34" charset="0"/>
              </a:rPr>
              <a:t> y M. </a:t>
            </a:r>
            <a:r>
              <a:rPr lang="es-419" sz="900" dirty="0" err="1">
                <a:solidFill>
                  <a:schemeClr val="tx1">
                    <a:alpha val="85000"/>
                  </a:schemeClr>
                </a:solidFill>
                <a:latin typeface="Calibri" panose="020F0502020204030204" pitchFamily="34" charset="0"/>
                <a:cs typeface="Calibri" panose="020F0502020204030204" pitchFamily="34" charset="0"/>
              </a:rPr>
              <a:t>Lipsky</a:t>
            </a:r>
            <a:r>
              <a:rPr lang="es-419" sz="900" dirty="0">
                <a:solidFill>
                  <a:schemeClr val="tx1">
                    <a:alpha val="85000"/>
                  </a:schemeClr>
                </a:solidFill>
                <a:latin typeface="Calibri" panose="020F0502020204030204" pitchFamily="34" charset="0"/>
                <a:cs typeface="Calibri" panose="020F0502020204030204" pitchFamily="34" charset="0"/>
              </a:rPr>
              <a:t>,  “Street-</a:t>
            </a:r>
            <a:r>
              <a:rPr lang="es-419" sz="900" dirty="0" err="1">
                <a:solidFill>
                  <a:schemeClr val="tx1">
                    <a:alpha val="85000"/>
                  </a:schemeClr>
                </a:solidFill>
                <a:latin typeface="Calibri" panose="020F0502020204030204" pitchFamily="34" charset="0"/>
                <a:cs typeface="Calibri" panose="020F0502020204030204" pitchFamily="34" charset="0"/>
              </a:rPr>
              <a:t>level</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bureaucrats</a:t>
            </a:r>
            <a:r>
              <a:rPr lang="es-419" sz="900" dirty="0">
                <a:solidFill>
                  <a:schemeClr val="tx1">
                    <a:alpha val="85000"/>
                  </a:schemeClr>
                </a:solidFill>
                <a:latin typeface="Calibri" panose="020F0502020204030204" pitchFamily="34" charset="0"/>
                <a:cs typeface="Calibri" panose="020F0502020204030204" pitchFamily="34" charset="0"/>
              </a:rPr>
              <a:t> and </a:t>
            </a:r>
            <a:r>
              <a:rPr lang="es-419" sz="900" dirty="0" err="1">
                <a:solidFill>
                  <a:schemeClr val="tx1">
                    <a:alpha val="85000"/>
                  </a:schemeClr>
                </a:solidFill>
                <a:latin typeface="Calibri" panose="020F0502020204030204" pitchFamily="34" charset="0"/>
                <a:cs typeface="Calibri" panose="020F0502020204030204" pitchFamily="34" charset="0"/>
              </a:rPr>
              <a:t>institutional</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innovation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implementing</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special-education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reform</a:t>
            </a:r>
            <a:r>
              <a:rPr lang="es-419" sz="900" dirty="0">
                <a:solidFill>
                  <a:schemeClr val="tx1">
                    <a:alpha val="85000"/>
                  </a:schemeClr>
                </a:solidFill>
                <a:latin typeface="Calibri" panose="020F0502020204030204" pitchFamily="34" charset="0"/>
                <a:cs typeface="Calibri" panose="020F0502020204030204" pitchFamily="34" charset="0"/>
              </a:rPr>
              <a:t>”, Harvard </a:t>
            </a:r>
            <a:r>
              <a:rPr lang="es-419" sz="900" dirty="0" err="1">
                <a:solidFill>
                  <a:schemeClr val="tx1">
                    <a:alpha val="85000"/>
                  </a:schemeClr>
                </a:solidFill>
                <a:latin typeface="Calibri" panose="020F0502020204030204" pitchFamily="34" charset="0"/>
                <a:cs typeface="Calibri" panose="020F0502020204030204" pitchFamily="34" charset="0"/>
              </a:rPr>
              <a:t>Educational</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Review</a:t>
            </a:r>
            <a:r>
              <a:rPr lang="es-419" sz="900" dirty="0">
                <a:solidFill>
                  <a:schemeClr val="tx1">
                    <a:alpha val="85000"/>
                  </a:schemeClr>
                </a:solidFill>
                <a:latin typeface="Calibri" panose="020F0502020204030204" pitchFamily="34" charset="0"/>
                <a:cs typeface="Calibri" panose="020F0502020204030204" pitchFamily="34" charset="0"/>
              </a:rPr>
              <a:t>, vol. 47, </a:t>
            </a:r>
            <a:r>
              <a:rPr lang="es-419" sz="900" dirty="0" err="1">
                <a:solidFill>
                  <a:schemeClr val="tx1">
                    <a:alpha val="85000"/>
                  </a:schemeClr>
                </a:solidFill>
                <a:latin typeface="Calibri" panose="020F0502020204030204" pitchFamily="34" charset="0"/>
                <a:cs typeface="Calibri" panose="020F0502020204030204" pitchFamily="34" charset="0"/>
              </a:rPr>
              <a:t>Nº</a:t>
            </a:r>
            <a:r>
              <a:rPr lang="es-419" sz="900" dirty="0">
                <a:solidFill>
                  <a:schemeClr val="tx1">
                    <a:alpha val="85000"/>
                  </a:schemeClr>
                </a:solidFill>
                <a:latin typeface="Calibri" panose="020F0502020204030204" pitchFamily="34" charset="0"/>
                <a:cs typeface="Calibri" panose="020F0502020204030204" pitchFamily="34" charset="0"/>
              </a:rPr>
              <a:t> 2, 1977; D. </a:t>
            </a:r>
            <a:r>
              <a:rPr lang="es-419" sz="900" dirty="0" err="1">
                <a:solidFill>
                  <a:schemeClr val="tx1">
                    <a:alpha val="85000"/>
                  </a:schemeClr>
                </a:solidFill>
                <a:latin typeface="Calibri" panose="020F0502020204030204" pitchFamily="34" charset="0"/>
                <a:cs typeface="Calibri" panose="020F0502020204030204" pitchFamily="34" charset="0"/>
              </a:rPr>
              <a:t>Mazmanian</a:t>
            </a:r>
            <a:r>
              <a:rPr lang="es-419" sz="900" dirty="0">
                <a:solidFill>
                  <a:schemeClr val="tx1">
                    <a:alpha val="85000"/>
                  </a:schemeClr>
                </a:solidFill>
                <a:latin typeface="Calibri" panose="020F0502020204030204" pitchFamily="34" charset="0"/>
                <a:cs typeface="Calibri" panose="020F0502020204030204" pitchFamily="34" charset="0"/>
              </a:rPr>
              <a:t> y P. Sabatier, </a:t>
            </a:r>
            <a:r>
              <a:rPr lang="es-419" sz="900" dirty="0" err="1">
                <a:solidFill>
                  <a:schemeClr val="tx1">
                    <a:alpha val="85000"/>
                  </a:schemeClr>
                </a:solidFill>
                <a:latin typeface="Calibri" panose="020F0502020204030204" pitchFamily="34" charset="0"/>
                <a:cs typeface="Calibri" panose="020F0502020204030204" pitchFamily="34" charset="0"/>
              </a:rPr>
              <a:t>Effective</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Policy</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Implementation</a:t>
            </a:r>
            <a:r>
              <a:rPr lang="es-419" sz="900" dirty="0">
                <a:solidFill>
                  <a:schemeClr val="tx1">
                    <a:alpha val="85000"/>
                  </a:schemeClr>
                </a:solidFill>
                <a:latin typeface="Calibri" panose="020F0502020204030204" pitchFamily="34" charset="0"/>
                <a:cs typeface="Calibri" panose="020F0502020204030204" pitchFamily="34" charset="0"/>
              </a:rPr>
              <a:t>, Lexington, D.C. </a:t>
            </a:r>
            <a:r>
              <a:rPr lang="es-419" sz="900" dirty="0" err="1">
                <a:solidFill>
                  <a:schemeClr val="tx1">
                    <a:alpha val="85000"/>
                  </a:schemeClr>
                </a:solidFill>
                <a:latin typeface="Calibri" panose="020F0502020204030204" pitchFamily="34" charset="0"/>
                <a:cs typeface="Calibri" panose="020F0502020204030204" pitchFamily="34" charset="0"/>
              </a:rPr>
              <a:t>Heat</a:t>
            </a:r>
            <a:r>
              <a:rPr lang="es-419" sz="900" dirty="0">
                <a:solidFill>
                  <a:schemeClr val="tx1">
                    <a:alpha val="85000"/>
                  </a:schemeClr>
                </a:solidFill>
                <a:latin typeface="Calibri" panose="020F0502020204030204" pitchFamily="34" charset="0"/>
                <a:cs typeface="Calibri" panose="020F0502020204030204" pitchFamily="34" charset="0"/>
              </a:rPr>
              <a:t> and Company, 1981; J. Pressman y A. </a:t>
            </a:r>
            <a:r>
              <a:rPr lang="es-419" sz="900" dirty="0" err="1">
                <a:solidFill>
                  <a:schemeClr val="tx1">
                    <a:alpha val="85000"/>
                  </a:schemeClr>
                </a:solidFill>
                <a:latin typeface="Calibri" panose="020F0502020204030204" pitchFamily="34" charset="0"/>
                <a:cs typeface="Calibri" panose="020F0502020204030204" pitchFamily="34" charset="0"/>
              </a:rPr>
              <a:t>Wildavsky</a:t>
            </a:r>
            <a:r>
              <a:rPr lang="es-419" sz="900" dirty="0">
                <a:solidFill>
                  <a:schemeClr val="tx1">
                    <a:alpha val="85000"/>
                  </a:schemeClr>
                </a:solidFill>
                <a:latin typeface="Calibri" panose="020F0502020204030204" pitchFamily="34" charset="0"/>
                <a:cs typeface="Calibri" panose="020F0502020204030204" pitchFamily="34" charset="0"/>
              </a:rPr>
              <a:t>, Implementación: cómo grandes expectativas concebidas en Washington se frustran en Oakland, Ciudad de México, Colegio Nacional de Ciencias Políticas y Administración Pública A.C./Fondo de Cultura Económica, 1973; P. May, “</a:t>
            </a:r>
            <a:r>
              <a:rPr lang="es-419" sz="900" dirty="0" err="1">
                <a:solidFill>
                  <a:schemeClr val="tx1">
                    <a:alpha val="85000"/>
                  </a:schemeClr>
                </a:solidFill>
                <a:latin typeface="Calibri" panose="020F0502020204030204" pitchFamily="34" charset="0"/>
                <a:cs typeface="Calibri" panose="020F0502020204030204" pitchFamily="34" charset="0"/>
              </a:rPr>
              <a:t>Implementation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failures</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revisited</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policy</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regime</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perspectives</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Public</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Policy</a:t>
            </a:r>
            <a:r>
              <a:rPr lang="es-419" sz="900" dirty="0">
                <a:solidFill>
                  <a:schemeClr val="tx1">
                    <a:alpha val="85000"/>
                  </a:schemeClr>
                </a:solidFill>
                <a:latin typeface="Calibri" panose="020F0502020204030204" pitchFamily="34" charset="0"/>
                <a:cs typeface="Calibri" panose="020F0502020204030204" pitchFamily="34" charset="0"/>
              </a:rPr>
              <a:t> and </a:t>
            </a:r>
            <a:r>
              <a:rPr lang="es-419" sz="900" dirty="0" err="1">
                <a:solidFill>
                  <a:schemeClr val="tx1">
                    <a:alpha val="85000"/>
                  </a:schemeClr>
                </a:solidFill>
                <a:latin typeface="Calibri" panose="020F0502020204030204" pitchFamily="34" charset="0"/>
                <a:cs typeface="Calibri" panose="020F0502020204030204" pitchFamily="34" charset="0"/>
              </a:rPr>
              <a:t>Administration</a:t>
            </a:r>
            <a:r>
              <a:rPr lang="es-419" sz="900" dirty="0">
                <a:solidFill>
                  <a:schemeClr val="tx1">
                    <a:alpha val="85000"/>
                  </a:schemeClr>
                </a:solidFill>
                <a:latin typeface="Calibri" panose="020F0502020204030204" pitchFamily="34" charset="0"/>
                <a:cs typeface="Calibri" panose="020F0502020204030204" pitchFamily="34" charset="0"/>
              </a:rPr>
              <a:t>, vol. 30, </a:t>
            </a:r>
            <a:r>
              <a:rPr lang="es-419" sz="900" dirty="0" err="1">
                <a:solidFill>
                  <a:schemeClr val="tx1">
                    <a:alpha val="85000"/>
                  </a:schemeClr>
                </a:solidFill>
                <a:latin typeface="Calibri" panose="020F0502020204030204" pitchFamily="34" charset="0"/>
                <a:cs typeface="Calibri" panose="020F0502020204030204" pitchFamily="34" charset="0"/>
              </a:rPr>
              <a:t>Nº</a:t>
            </a:r>
            <a:r>
              <a:rPr lang="es-419" sz="900" dirty="0">
                <a:solidFill>
                  <a:schemeClr val="tx1">
                    <a:alpha val="85000"/>
                  </a:schemeClr>
                </a:solidFill>
                <a:latin typeface="Calibri" panose="020F0502020204030204" pitchFamily="34" charset="0"/>
                <a:cs typeface="Calibri" panose="020F0502020204030204" pitchFamily="34" charset="0"/>
              </a:rPr>
              <a:t> 3-4, 2014; R. Elmore, “</a:t>
            </a:r>
            <a:r>
              <a:rPr lang="es-419" sz="900" dirty="0" err="1">
                <a:solidFill>
                  <a:schemeClr val="tx1">
                    <a:alpha val="85000"/>
                  </a:schemeClr>
                </a:solidFill>
                <a:latin typeface="Calibri" panose="020F0502020204030204" pitchFamily="34" charset="0"/>
                <a:cs typeface="Calibri" panose="020F0502020204030204" pitchFamily="34" charset="0"/>
              </a:rPr>
              <a:t>Backward</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mapping</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implementation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research</a:t>
            </a:r>
            <a:r>
              <a:rPr lang="es-419" sz="900" dirty="0">
                <a:solidFill>
                  <a:schemeClr val="tx1">
                    <a:alpha val="85000"/>
                  </a:schemeClr>
                </a:solidFill>
                <a:latin typeface="Calibri" panose="020F0502020204030204" pitchFamily="34" charset="0"/>
                <a:cs typeface="Calibri" panose="020F0502020204030204" pitchFamily="34" charset="0"/>
              </a:rPr>
              <a:t> and </a:t>
            </a:r>
            <a:r>
              <a:rPr lang="es-419" sz="900" dirty="0" err="1">
                <a:solidFill>
                  <a:schemeClr val="tx1">
                    <a:alpha val="85000"/>
                  </a:schemeClr>
                </a:solidFill>
                <a:latin typeface="Calibri" panose="020F0502020204030204" pitchFamily="34" charset="0"/>
                <a:cs typeface="Calibri" panose="020F0502020204030204" pitchFamily="34" charset="0"/>
              </a:rPr>
              <a:t>policy</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decisions</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Political</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Science</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Quarterly</a:t>
            </a:r>
            <a:r>
              <a:rPr lang="es-419" sz="900" dirty="0">
                <a:solidFill>
                  <a:schemeClr val="tx1">
                    <a:alpha val="85000"/>
                  </a:schemeClr>
                </a:solidFill>
                <a:latin typeface="Calibri" panose="020F0502020204030204" pitchFamily="34" charset="0"/>
                <a:cs typeface="Calibri" panose="020F0502020204030204" pitchFamily="34" charset="0"/>
              </a:rPr>
              <a:t>, vol. 94, </a:t>
            </a:r>
            <a:r>
              <a:rPr lang="es-419" sz="900" dirty="0" err="1">
                <a:solidFill>
                  <a:schemeClr val="tx1">
                    <a:alpha val="85000"/>
                  </a:schemeClr>
                </a:solidFill>
                <a:latin typeface="Calibri" panose="020F0502020204030204" pitchFamily="34" charset="0"/>
                <a:cs typeface="Calibri" panose="020F0502020204030204" pitchFamily="34" charset="0"/>
              </a:rPr>
              <a:t>Nº</a:t>
            </a:r>
            <a:r>
              <a:rPr lang="es-419" sz="900" dirty="0">
                <a:solidFill>
                  <a:schemeClr val="tx1">
                    <a:alpha val="85000"/>
                  </a:schemeClr>
                </a:solidFill>
                <a:latin typeface="Calibri" panose="020F0502020204030204" pitchFamily="34" charset="0"/>
                <a:cs typeface="Calibri" panose="020F0502020204030204" pitchFamily="34" charset="0"/>
              </a:rPr>
              <a:t> 4, 1979; P. Sabatier, “Top-</a:t>
            </a:r>
            <a:r>
              <a:rPr lang="es-419" sz="900" dirty="0" err="1">
                <a:solidFill>
                  <a:schemeClr val="tx1">
                    <a:alpha val="85000"/>
                  </a:schemeClr>
                </a:solidFill>
                <a:latin typeface="Calibri" panose="020F0502020204030204" pitchFamily="34" charset="0"/>
                <a:cs typeface="Calibri" panose="020F0502020204030204" pitchFamily="34" charset="0"/>
              </a:rPr>
              <a:t>down</a:t>
            </a:r>
            <a:r>
              <a:rPr lang="es-419" sz="900" dirty="0">
                <a:solidFill>
                  <a:schemeClr val="tx1">
                    <a:alpha val="85000"/>
                  </a:schemeClr>
                </a:solidFill>
                <a:latin typeface="Calibri" panose="020F0502020204030204" pitchFamily="34" charset="0"/>
                <a:cs typeface="Calibri" panose="020F0502020204030204" pitchFamily="34" charset="0"/>
              </a:rPr>
              <a:t> and </a:t>
            </a:r>
            <a:r>
              <a:rPr lang="es-419" sz="900" dirty="0" err="1">
                <a:solidFill>
                  <a:schemeClr val="tx1">
                    <a:alpha val="85000"/>
                  </a:schemeClr>
                </a:solidFill>
                <a:latin typeface="Calibri" panose="020F0502020204030204" pitchFamily="34" charset="0"/>
                <a:cs typeface="Calibri" panose="020F0502020204030204" pitchFamily="34" charset="0"/>
              </a:rPr>
              <a:t>bottom</a:t>
            </a:r>
            <a:r>
              <a:rPr lang="es-419" sz="900" dirty="0">
                <a:solidFill>
                  <a:schemeClr val="tx1">
                    <a:alpha val="85000"/>
                  </a:schemeClr>
                </a:solidFill>
                <a:latin typeface="Calibri" panose="020F0502020204030204" pitchFamily="34" charset="0"/>
                <a:cs typeface="Calibri" panose="020F0502020204030204" pitchFamily="34" charset="0"/>
              </a:rPr>
              <a:t>-up </a:t>
            </a:r>
            <a:r>
              <a:rPr lang="es-419" sz="900" dirty="0" err="1">
                <a:solidFill>
                  <a:schemeClr val="tx1">
                    <a:alpha val="85000"/>
                  </a:schemeClr>
                </a:solidFill>
                <a:latin typeface="Calibri" panose="020F0502020204030204" pitchFamily="34" charset="0"/>
                <a:cs typeface="Calibri" panose="020F0502020204030204" pitchFamily="34" charset="0"/>
              </a:rPr>
              <a:t>approaches</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to</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implementation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research</a:t>
            </a:r>
            <a:r>
              <a:rPr lang="es-419" sz="900" dirty="0">
                <a:solidFill>
                  <a:schemeClr val="tx1">
                    <a:alpha val="85000"/>
                  </a:schemeClr>
                </a:solidFill>
                <a:latin typeface="Calibri" panose="020F0502020204030204" pitchFamily="34" charset="0"/>
                <a:cs typeface="Calibri" panose="020F0502020204030204" pitchFamily="34" charset="0"/>
              </a:rPr>
              <a:t>: a </a:t>
            </a:r>
            <a:r>
              <a:rPr lang="es-419" sz="900" dirty="0" err="1">
                <a:solidFill>
                  <a:schemeClr val="tx1">
                    <a:alpha val="85000"/>
                  </a:schemeClr>
                </a:solidFill>
                <a:latin typeface="Calibri" panose="020F0502020204030204" pitchFamily="34" charset="0"/>
                <a:cs typeface="Calibri" panose="020F0502020204030204" pitchFamily="34" charset="0"/>
              </a:rPr>
              <a:t>critical</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analysis</a:t>
            </a:r>
            <a:r>
              <a:rPr lang="es-419" sz="900" dirty="0">
                <a:solidFill>
                  <a:schemeClr val="tx1">
                    <a:alpha val="85000"/>
                  </a:schemeClr>
                </a:solidFill>
                <a:latin typeface="Calibri" panose="020F0502020204030204" pitchFamily="34" charset="0"/>
                <a:cs typeface="Calibri" panose="020F0502020204030204" pitchFamily="34" charset="0"/>
              </a:rPr>
              <a:t> and </a:t>
            </a:r>
            <a:r>
              <a:rPr lang="es-419" sz="900" dirty="0" err="1">
                <a:solidFill>
                  <a:schemeClr val="tx1">
                    <a:alpha val="85000"/>
                  </a:schemeClr>
                </a:solidFill>
                <a:latin typeface="Calibri" panose="020F0502020204030204" pitchFamily="34" charset="0"/>
                <a:cs typeface="Calibri" panose="020F0502020204030204" pitchFamily="34" charset="0"/>
              </a:rPr>
              <a:t>suggested</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synthesis</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Journal</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of</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Public</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Policy</a:t>
            </a:r>
            <a:r>
              <a:rPr lang="es-419" sz="900" dirty="0">
                <a:solidFill>
                  <a:schemeClr val="tx1">
                    <a:alpha val="85000"/>
                  </a:schemeClr>
                </a:solidFill>
                <a:latin typeface="Calibri" panose="020F0502020204030204" pitchFamily="34" charset="0"/>
                <a:cs typeface="Calibri" panose="020F0502020204030204" pitchFamily="34" charset="0"/>
              </a:rPr>
              <a:t>, vol. 6, </a:t>
            </a:r>
            <a:r>
              <a:rPr lang="es-419" sz="900" dirty="0" err="1">
                <a:solidFill>
                  <a:schemeClr val="tx1">
                    <a:alpha val="85000"/>
                  </a:schemeClr>
                </a:solidFill>
                <a:latin typeface="Calibri" panose="020F0502020204030204" pitchFamily="34" charset="0"/>
                <a:cs typeface="Calibri" panose="020F0502020204030204" pitchFamily="34" charset="0"/>
              </a:rPr>
              <a:t>Nº</a:t>
            </a:r>
            <a:r>
              <a:rPr lang="es-419" sz="900" dirty="0">
                <a:solidFill>
                  <a:schemeClr val="tx1">
                    <a:alpha val="85000"/>
                  </a:schemeClr>
                </a:solidFill>
                <a:latin typeface="Calibri" panose="020F0502020204030204" pitchFamily="34" charset="0"/>
                <a:cs typeface="Calibri" panose="020F0502020204030204" pitchFamily="34" charset="0"/>
              </a:rPr>
              <a:t> 1, 1986; S. Maynard-</a:t>
            </a:r>
            <a:r>
              <a:rPr lang="es-419" sz="900" dirty="0" err="1">
                <a:solidFill>
                  <a:schemeClr val="tx1">
                    <a:alpha val="85000"/>
                  </a:schemeClr>
                </a:solidFill>
                <a:latin typeface="Calibri" panose="020F0502020204030204" pitchFamily="34" charset="0"/>
                <a:cs typeface="Calibri" panose="020F0502020204030204" pitchFamily="34" charset="0"/>
              </a:rPr>
              <a:t>Moody</a:t>
            </a:r>
            <a:r>
              <a:rPr lang="es-419" sz="900" dirty="0">
                <a:solidFill>
                  <a:schemeClr val="tx1">
                    <a:alpha val="85000"/>
                  </a:schemeClr>
                </a:solidFill>
                <a:latin typeface="Calibri" panose="020F0502020204030204" pitchFamily="34" charset="0"/>
                <a:cs typeface="Calibri" panose="020F0502020204030204" pitchFamily="34" charset="0"/>
              </a:rPr>
              <a:t>, M. </a:t>
            </a:r>
            <a:r>
              <a:rPr lang="es-419" sz="900" dirty="0" err="1">
                <a:solidFill>
                  <a:schemeClr val="tx1">
                    <a:alpha val="85000"/>
                  </a:schemeClr>
                </a:solidFill>
                <a:latin typeface="Calibri" panose="020F0502020204030204" pitchFamily="34" charset="0"/>
                <a:cs typeface="Calibri" panose="020F0502020204030204" pitchFamily="34" charset="0"/>
              </a:rPr>
              <a:t>Musheno</a:t>
            </a:r>
            <a:r>
              <a:rPr lang="es-419" sz="900" dirty="0">
                <a:solidFill>
                  <a:schemeClr val="tx1">
                    <a:alpha val="85000"/>
                  </a:schemeClr>
                </a:solidFill>
                <a:latin typeface="Calibri" panose="020F0502020204030204" pitchFamily="34" charset="0"/>
                <a:cs typeface="Calibri" panose="020F0502020204030204" pitchFamily="34" charset="0"/>
              </a:rPr>
              <a:t> y D. </a:t>
            </a:r>
            <a:r>
              <a:rPr lang="es-419" sz="900" dirty="0" err="1">
                <a:solidFill>
                  <a:schemeClr val="tx1">
                    <a:alpha val="85000"/>
                  </a:schemeClr>
                </a:solidFill>
                <a:latin typeface="Calibri" panose="020F0502020204030204" pitchFamily="34" charset="0"/>
                <a:cs typeface="Calibri" panose="020F0502020204030204" pitchFamily="34" charset="0"/>
              </a:rPr>
              <a:t>Palumbo</a:t>
            </a:r>
            <a:r>
              <a:rPr lang="es-419" sz="900" dirty="0">
                <a:solidFill>
                  <a:schemeClr val="tx1">
                    <a:alpha val="85000"/>
                  </a:schemeClr>
                </a:solidFill>
                <a:latin typeface="Calibri" panose="020F0502020204030204" pitchFamily="34" charset="0"/>
                <a:cs typeface="Calibri" panose="020F0502020204030204" pitchFamily="34" charset="0"/>
              </a:rPr>
              <a:t>, “Street-</a:t>
            </a:r>
            <a:r>
              <a:rPr lang="es-419" sz="900" dirty="0" err="1">
                <a:solidFill>
                  <a:schemeClr val="tx1">
                    <a:alpha val="85000"/>
                  </a:schemeClr>
                </a:solidFill>
                <a:latin typeface="Calibri" panose="020F0502020204030204" pitchFamily="34" charset="0"/>
                <a:cs typeface="Calibri" panose="020F0502020204030204" pitchFamily="34" charset="0"/>
              </a:rPr>
              <a:t>wise</a:t>
            </a:r>
            <a:r>
              <a:rPr lang="es-419" sz="900" dirty="0">
                <a:solidFill>
                  <a:schemeClr val="tx1">
                    <a:alpha val="85000"/>
                  </a:schemeClr>
                </a:solidFill>
                <a:latin typeface="Calibri" panose="020F0502020204030204" pitchFamily="34" charset="0"/>
                <a:cs typeface="Calibri" panose="020F0502020204030204" pitchFamily="34" charset="0"/>
              </a:rPr>
              <a:t> social </a:t>
            </a:r>
            <a:r>
              <a:rPr lang="es-419" sz="900" dirty="0" err="1">
                <a:solidFill>
                  <a:schemeClr val="tx1">
                    <a:alpha val="85000"/>
                  </a:schemeClr>
                </a:solidFill>
                <a:latin typeface="Calibri" panose="020F0502020204030204" pitchFamily="34" charset="0"/>
                <a:cs typeface="Calibri" panose="020F0502020204030204" pitchFamily="34" charset="0"/>
              </a:rPr>
              <a:t>policy</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resolving</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the</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dilemma</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of</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street-level</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influence</a:t>
            </a:r>
            <a:r>
              <a:rPr lang="es-419" sz="900" dirty="0">
                <a:solidFill>
                  <a:schemeClr val="tx1">
                    <a:alpha val="85000"/>
                  </a:schemeClr>
                </a:solidFill>
                <a:latin typeface="Calibri" panose="020F0502020204030204" pitchFamily="34" charset="0"/>
                <a:cs typeface="Calibri" panose="020F0502020204030204" pitchFamily="34" charset="0"/>
              </a:rPr>
              <a:t> and </a:t>
            </a:r>
            <a:r>
              <a:rPr lang="es-419" sz="900" dirty="0" err="1">
                <a:solidFill>
                  <a:schemeClr val="tx1">
                    <a:alpha val="85000"/>
                  </a:schemeClr>
                </a:solidFill>
                <a:latin typeface="Calibri" panose="020F0502020204030204" pitchFamily="34" charset="0"/>
                <a:cs typeface="Calibri" panose="020F0502020204030204" pitchFamily="34" charset="0"/>
              </a:rPr>
              <a:t>successful</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implementation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The</a:t>
            </a:r>
            <a:r>
              <a:rPr lang="es-419" sz="900" dirty="0">
                <a:solidFill>
                  <a:schemeClr val="tx1">
                    <a:alpha val="85000"/>
                  </a:schemeClr>
                </a:solidFill>
                <a:latin typeface="Calibri" panose="020F0502020204030204" pitchFamily="34" charset="0"/>
                <a:cs typeface="Calibri" panose="020F0502020204030204" pitchFamily="34" charset="0"/>
              </a:rPr>
              <a:t> Western </a:t>
            </a:r>
            <a:r>
              <a:rPr lang="es-419" sz="900" dirty="0" err="1">
                <a:solidFill>
                  <a:schemeClr val="tx1">
                    <a:alpha val="85000"/>
                  </a:schemeClr>
                </a:solidFill>
                <a:latin typeface="Calibri" panose="020F0502020204030204" pitchFamily="34" charset="0"/>
                <a:cs typeface="Calibri" panose="020F0502020204030204" pitchFamily="34" charset="0"/>
              </a:rPr>
              <a:t>Political</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Quarterly</a:t>
            </a:r>
            <a:r>
              <a:rPr lang="es-419" sz="900" dirty="0">
                <a:solidFill>
                  <a:schemeClr val="tx1">
                    <a:alpha val="85000"/>
                  </a:schemeClr>
                </a:solidFill>
                <a:latin typeface="Calibri" panose="020F0502020204030204" pitchFamily="34" charset="0"/>
                <a:cs typeface="Calibri" panose="020F0502020204030204" pitchFamily="34" charset="0"/>
              </a:rPr>
              <a:t>, vol. 43, </a:t>
            </a:r>
            <a:r>
              <a:rPr lang="es-419" sz="900" dirty="0" err="1">
                <a:solidFill>
                  <a:schemeClr val="tx1">
                    <a:alpha val="85000"/>
                  </a:schemeClr>
                </a:solidFill>
                <a:latin typeface="Calibri" panose="020F0502020204030204" pitchFamily="34" charset="0"/>
                <a:cs typeface="Calibri" panose="020F0502020204030204" pitchFamily="34" charset="0"/>
              </a:rPr>
              <a:t>Nº</a:t>
            </a:r>
            <a:r>
              <a:rPr lang="es-419" sz="900" dirty="0">
                <a:solidFill>
                  <a:schemeClr val="tx1">
                    <a:alpha val="85000"/>
                  </a:schemeClr>
                </a:solidFill>
                <a:latin typeface="Calibri" panose="020F0502020204030204" pitchFamily="34" charset="0"/>
                <a:cs typeface="Calibri" panose="020F0502020204030204" pitchFamily="34" charset="0"/>
              </a:rPr>
              <a:t> 4, 1990; R. </a:t>
            </a:r>
            <a:r>
              <a:rPr lang="es-419" sz="900" dirty="0" err="1">
                <a:solidFill>
                  <a:schemeClr val="tx1">
                    <a:alpha val="85000"/>
                  </a:schemeClr>
                </a:solidFill>
                <a:latin typeface="Calibri" panose="020F0502020204030204" pitchFamily="34" charset="0"/>
                <a:cs typeface="Calibri" panose="020F0502020204030204" pitchFamily="34" charset="0"/>
              </a:rPr>
              <a:t>Matland</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Synthesizing</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the</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implementation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literature</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the</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ambiguity-conflict</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model</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of</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policy</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implementation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Journal</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of</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Public</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Administration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Research</a:t>
            </a:r>
            <a:r>
              <a:rPr lang="es-419" sz="900" dirty="0">
                <a:solidFill>
                  <a:schemeClr val="tx1">
                    <a:alpha val="85000"/>
                  </a:schemeClr>
                </a:solidFill>
                <a:latin typeface="Calibri" panose="020F0502020204030204" pitchFamily="34" charset="0"/>
                <a:cs typeface="Calibri" panose="020F0502020204030204" pitchFamily="34" charset="0"/>
              </a:rPr>
              <a:t> and </a:t>
            </a:r>
            <a:r>
              <a:rPr lang="es-419" sz="900" dirty="0" err="1">
                <a:solidFill>
                  <a:schemeClr val="tx1">
                    <a:alpha val="85000"/>
                  </a:schemeClr>
                </a:solidFill>
                <a:latin typeface="Calibri" panose="020F0502020204030204" pitchFamily="34" charset="0"/>
                <a:cs typeface="Calibri" panose="020F0502020204030204" pitchFamily="34" charset="0"/>
              </a:rPr>
              <a:t>Theory</a:t>
            </a:r>
            <a:r>
              <a:rPr lang="es-419" sz="900" dirty="0">
                <a:solidFill>
                  <a:schemeClr val="tx1">
                    <a:alpha val="85000"/>
                  </a:schemeClr>
                </a:solidFill>
                <a:latin typeface="Calibri" panose="020F0502020204030204" pitchFamily="34" charset="0"/>
                <a:cs typeface="Calibri" panose="020F0502020204030204" pitchFamily="34" charset="0"/>
              </a:rPr>
              <a:t>, vol. 5, </a:t>
            </a:r>
            <a:r>
              <a:rPr lang="es-419" sz="900" dirty="0" err="1">
                <a:solidFill>
                  <a:schemeClr val="tx1">
                    <a:alpha val="85000"/>
                  </a:schemeClr>
                </a:solidFill>
                <a:latin typeface="Calibri" panose="020F0502020204030204" pitchFamily="34" charset="0"/>
                <a:cs typeface="Calibri" panose="020F0502020204030204" pitchFamily="34" charset="0"/>
              </a:rPr>
              <a:t>Nº</a:t>
            </a:r>
            <a:r>
              <a:rPr lang="es-419" sz="900" dirty="0">
                <a:solidFill>
                  <a:schemeClr val="tx1">
                    <a:alpha val="85000"/>
                  </a:schemeClr>
                </a:solidFill>
                <a:latin typeface="Calibri" panose="020F0502020204030204" pitchFamily="34" charset="0"/>
                <a:cs typeface="Calibri" panose="020F0502020204030204" pitchFamily="34" charset="0"/>
              </a:rPr>
              <a:t> 2, 1995; B. </a:t>
            </a:r>
            <a:r>
              <a:rPr lang="es-419" sz="900" dirty="0" err="1">
                <a:solidFill>
                  <a:schemeClr val="tx1">
                    <a:alpha val="85000"/>
                  </a:schemeClr>
                </a:solidFill>
                <a:latin typeface="Calibri" panose="020F0502020204030204" pitchFamily="34" charset="0"/>
                <a:cs typeface="Calibri" panose="020F0502020204030204" pitchFamily="34" charset="0"/>
              </a:rPr>
              <a:t>Hjern</a:t>
            </a:r>
            <a:r>
              <a:rPr lang="es-419" sz="900" dirty="0">
                <a:solidFill>
                  <a:schemeClr val="tx1">
                    <a:alpha val="85000"/>
                  </a:schemeClr>
                </a:solidFill>
                <a:latin typeface="Calibri" panose="020F0502020204030204" pitchFamily="34" charset="0"/>
                <a:cs typeface="Calibri" panose="020F0502020204030204" pitchFamily="34" charset="0"/>
              </a:rPr>
              <a:t> y C. Hull, “</a:t>
            </a:r>
            <a:r>
              <a:rPr lang="es-419" sz="900" dirty="0" err="1">
                <a:solidFill>
                  <a:schemeClr val="tx1">
                    <a:alpha val="85000"/>
                  </a:schemeClr>
                </a:solidFill>
                <a:latin typeface="Calibri" panose="020F0502020204030204" pitchFamily="34" charset="0"/>
                <a:cs typeface="Calibri" panose="020F0502020204030204" pitchFamily="34" charset="0"/>
              </a:rPr>
              <a:t>Implementation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research</a:t>
            </a:r>
            <a:r>
              <a:rPr lang="es-419" sz="900" dirty="0">
                <a:solidFill>
                  <a:schemeClr val="tx1">
                    <a:alpha val="85000"/>
                  </a:schemeClr>
                </a:solidFill>
                <a:latin typeface="Calibri" panose="020F0502020204030204" pitchFamily="34" charset="0"/>
                <a:cs typeface="Calibri" panose="020F0502020204030204" pitchFamily="34" charset="0"/>
              </a:rPr>
              <a:t> as </a:t>
            </a:r>
            <a:r>
              <a:rPr lang="es-419" sz="900" dirty="0" err="1">
                <a:solidFill>
                  <a:schemeClr val="tx1">
                    <a:alpha val="85000"/>
                  </a:schemeClr>
                </a:solidFill>
                <a:latin typeface="Calibri" panose="020F0502020204030204" pitchFamily="34" charset="0"/>
                <a:cs typeface="Calibri" panose="020F0502020204030204" pitchFamily="34" charset="0"/>
              </a:rPr>
              <a:t>empirical</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constitutionalism</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European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Journal</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of</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Political</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Research</a:t>
            </a:r>
            <a:r>
              <a:rPr lang="es-419" sz="900" dirty="0">
                <a:solidFill>
                  <a:schemeClr val="tx1">
                    <a:alpha val="85000"/>
                  </a:schemeClr>
                </a:solidFill>
                <a:latin typeface="Calibri" panose="020F0502020204030204" pitchFamily="34" charset="0"/>
                <a:cs typeface="Calibri" panose="020F0502020204030204" pitchFamily="34" charset="0"/>
              </a:rPr>
              <a:t>, vol. 10, </a:t>
            </a:r>
            <a:r>
              <a:rPr lang="es-419" sz="900" dirty="0" err="1">
                <a:solidFill>
                  <a:schemeClr val="tx1">
                    <a:alpha val="85000"/>
                  </a:schemeClr>
                </a:solidFill>
                <a:latin typeface="Calibri" panose="020F0502020204030204" pitchFamily="34" charset="0"/>
                <a:cs typeface="Calibri" panose="020F0502020204030204" pitchFamily="34" charset="0"/>
              </a:rPr>
              <a:t>Nº</a:t>
            </a:r>
            <a:r>
              <a:rPr lang="es-419" sz="900" dirty="0">
                <a:solidFill>
                  <a:schemeClr val="tx1">
                    <a:alpha val="85000"/>
                  </a:schemeClr>
                </a:solidFill>
                <a:latin typeface="Calibri" panose="020F0502020204030204" pitchFamily="34" charset="0"/>
                <a:cs typeface="Calibri" panose="020F0502020204030204" pitchFamily="34" charset="0"/>
              </a:rPr>
              <a:t> 2, 1982; P. Sabatier, “</a:t>
            </a:r>
            <a:r>
              <a:rPr lang="es-419" sz="900" dirty="0" err="1">
                <a:solidFill>
                  <a:schemeClr val="tx1">
                    <a:alpha val="85000"/>
                  </a:schemeClr>
                </a:solidFill>
                <a:latin typeface="Calibri" panose="020F0502020204030204" pitchFamily="34" charset="0"/>
                <a:cs typeface="Calibri" panose="020F0502020204030204" pitchFamily="34" charset="0"/>
              </a:rPr>
              <a:t>An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advocacy</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coalition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framework</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of</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policy</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change</a:t>
            </a:r>
            <a:r>
              <a:rPr lang="es-419" sz="900" dirty="0">
                <a:solidFill>
                  <a:schemeClr val="tx1">
                    <a:alpha val="85000"/>
                  </a:schemeClr>
                </a:solidFill>
                <a:latin typeface="Calibri" panose="020F0502020204030204" pitchFamily="34" charset="0"/>
                <a:cs typeface="Calibri" panose="020F0502020204030204" pitchFamily="34" charset="0"/>
              </a:rPr>
              <a:t> and </a:t>
            </a:r>
            <a:r>
              <a:rPr lang="es-419" sz="900" dirty="0" err="1">
                <a:solidFill>
                  <a:schemeClr val="tx1">
                    <a:alpha val="85000"/>
                  </a:schemeClr>
                </a:solidFill>
                <a:latin typeface="Calibri" panose="020F0502020204030204" pitchFamily="34" charset="0"/>
                <a:cs typeface="Calibri" panose="020F0502020204030204" pitchFamily="34" charset="0"/>
              </a:rPr>
              <a:t>the</a:t>
            </a:r>
            <a:r>
              <a:rPr lang="es-419" sz="900" dirty="0">
                <a:solidFill>
                  <a:schemeClr val="tx1">
                    <a:alpha val="85000"/>
                  </a:schemeClr>
                </a:solidFill>
                <a:latin typeface="Calibri" panose="020F0502020204030204" pitchFamily="34" charset="0"/>
                <a:cs typeface="Calibri" panose="020F0502020204030204" pitchFamily="34" charset="0"/>
              </a:rPr>
              <a:t> role </a:t>
            </a:r>
            <a:r>
              <a:rPr lang="es-419" sz="900" dirty="0" err="1">
                <a:solidFill>
                  <a:schemeClr val="tx1">
                    <a:alpha val="85000"/>
                  </a:schemeClr>
                </a:solidFill>
                <a:latin typeface="Calibri" panose="020F0502020204030204" pitchFamily="34" charset="0"/>
                <a:cs typeface="Calibri" panose="020F0502020204030204" pitchFamily="34" charset="0"/>
              </a:rPr>
              <a:t>of</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policy-oriented</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learning</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therein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Policy</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Sciences</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Nº</a:t>
            </a:r>
            <a:r>
              <a:rPr lang="es-419" sz="900" dirty="0">
                <a:solidFill>
                  <a:schemeClr val="tx1">
                    <a:alpha val="85000"/>
                  </a:schemeClr>
                </a:solidFill>
                <a:latin typeface="Calibri" panose="020F0502020204030204" pitchFamily="34" charset="0"/>
                <a:cs typeface="Calibri" panose="020F0502020204030204" pitchFamily="34" charset="0"/>
              </a:rPr>
              <a:t> 21, 1988; y M. </a:t>
            </a:r>
            <a:r>
              <a:rPr lang="es-419" sz="900" dirty="0" err="1">
                <a:solidFill>
                  <a:schemeClr val="tx1">
                    <a:alpha val="85000"/>
                  </a:schemeClr>
                </a:solidFill>
                <a:latin typeface="Calibri" panose="020F0502020204030204" pitchFamily="34" charset="0"/>
                <a:cs typeface="Calibri" panose="020F0502020204030204" pitchFamily="34" charset="0"/>
              </a:rPr>
              <a:t>Goggin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Implementation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Theory</a:t>
            </a:r>
            <a:r>
              <a:rPr lang="es-419" sz="900" dirty="0">
                <a:solidFill>
                  <a:schemeClr val="tx1">
                    <a:alpha val="85000"/>
                  </a:schemeClr>
                </a:solidFill>
                <a:latin typeface="Calibri" panose="020F0502020204030204" pitchFamily="34" charset="0"/>
                <a:cs typeface="Calibri" panose="020F0502020204030204" pitchFamily="34" charset="0"/>
              </a:rPr>
              <a:t> and </a:t>
            </a:r>
            <a:r>
              <a:rPr lang="es-419" sz="900" dirty="0" err="1">
                <a:solidFill>
                  <a:schemeClr val="tx1">
                    <a:alpha val="85000"/>
                  </a:schemeClr>
                </a:solidFill>
                <a:latin typeface="Calibri" panose="020F0502020204030204" pitchFamily="34" charset="0"/>
                <a:cs typeface="Calibri" panose="020F0502020204030204" pitchFamily="34" charset="0"/>
              </a:rPr>
              <a:t>Practice</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Toward</a:t>
            </a:r>
            <a:r>
              <a:rPr lang="es-419" sz="900" dirty="0">
                <a:solidFill>
                  <a:schemeClr val="tx1">
                    <a:alpha val="85000"/>
                  </a:schemeClr>
                </a:solidFill>
                <a:latin typeface="Calibri" panose="020F0502020204030204" pitchFamily="34" charset="0"/>
                <a:cs typeface="Calibri" panose="020F0502020204030204" pitchFamily="34" charset="0"/>
              </a:rPr>
              <a:t> a </a:t>
            </a:r>
            <a:r>
              <a:rPr lang="es-419" sz="900" dirty="0" err="1">
                <a:solidFill>
                  <a:schemeClr val="tx1">
                    <a:alpha val="85000"/>
                  </a:schemeClr>
                </a:solidFill>
                <a:latin typeface="Calibri" panose="020F0502020204030204" pitchFamily="34" charset="0"/>
                <a:cs typeface="Calibri" panose="020F0502020204030204" pitchFamily="34" charset="0"/>
              </a:rPr>
              <a:t>Third</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Generation</a:t>
            </a:r>
            <a:r>
              <a:rPr lang="es-419" sz="900" dirty="0">
                <a:solidFill>
                  <a:schemeClr val="tx1">
                    <a:alpha val="85000"/>
                  </a:schemeClr>
                </a:solidFill>
                <a:latin typeface="Calibri" panose="020F0502020204030204" pitchFamily="34" charset="0"/>
                <a:cs typeface="Calibri" panose="020F0502020204030204" pitchFamily="34" charset="0"/>
              </a:rPr>
              <a:t>, </a:t>
            </a:r>
            <a:r>
              <a:rPr lang="es-419" sz="900" dirty="0" err="1">
                <a:solidFill>
                  <a:schemeClr val="tx1">
                    <a:alpha val="85000"/>
                  </a:schemeClr>
                </a:solidFill>
                <a:latin typeface="Calibri" panose="020F0502020204030204" pitchFamily="34" charset="0"/>
                <a:cs typeface="Calibri" panose="020F0502020204030204" pitchFamily="34" charset="0"/>
              </a:rPr>
              <a:t>Glenview</a:t>
            </a:r>
            <a:r>
              <a:rPr lang="es-419" sz="900" dirty="0">
                <a:solidFill>
                  <a:schemeClr val="tx1">
                    <a:alpha val="85000"/>
                  </a:schemeClr>
                </a:solidFill>
                <a:latin typeface="Calibri" panose="020F0502020204030204" pitchFamily="34" charset="0"/>
                <a:cs typeface="Calibri" panose="020F0502020204030204" pitchFamily="34" charset="0"/>
              </a:rPr>
              <a:t>, Scott </a:t>
            </a:r>
            <a:r>
              <a:rPr lang="es-419" sz="900" dirty="0" err="1">
                <a:solidFill>
                  <a:schemeClr val="tx1">
                    <a:alpha val="85000"/>
                  </a:schemeClr>
                </a:solidFill>
                <a:latin typeface="Calibri" panose="020F0502020204030204" pitchFamily="34" charset="0"/>
                <a:cs typeface="Calibri" panose="020F0502020204030204" pitchFamily="34" charset="0"/>
              </a:rPr>
              <a:t>Foresman</a:t>
            </a:r>
            <a:r>
              <a:rPr lang="es-419" sz="900" dirty="0">
                <a:solidFill>
                  <a:schemeClr val="tx1">
                    <a:alpha val="85000"/>
                  </a:schemeClr>
                </a:solidFill>
                <a:latin typeface="Calibri" panose="020F0502020204030204" pitchFamily="34" charset="0"/>
                <a:cs typeface="Calibri" panose="020F0502020204030204" pitchFamily="34" charset="0"/>
              </a:rPr>
              <a:t>, 1990.</a:t>
            </a:r>
          </a:p>
        </p:txBody>
      </p:sp>
      <p:sp>
        <p:nvSpPr>
          <p:cNvPr id="8" name="Line shape">
            <a:extLst>
              <a:ext uri="{FF2B5EF4-FFF2-40B4-BE49-F238E27FC236}">
                <a16:creationId xmlns:a16="http://schemas.microsoft.com/office/drawing/2014/main" id="{A92A0398-52D6-42F1-BF2B-583D87C9EDD3}"/>
              </a:ext>
            </a:extLst>
          </p:cNvPr>
          <p:cNvSpPr/>
          <p:nvPr/>
        </p:nvSpPr>
        <p:spPr>
          <a:xfrm>
            <a:off x="-175452" y="165801"/>
            <a:ext cx="2633334" cy="327620"/>
          </a:xfrm>
          <a:prstGeom prst="roundRect">
            <a:avLst>
              <a:gd name="adj" fmla="val 50000"/>
            </a:avLst>
          </a:prstGeom>
          <a:noFill/>
          <a:ln w="38100">
            <a:solidFill>
              <a:schemeClr val="accent6">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675" dirty="0">
              <a:solidFill>
                <a:srgbClr val="FFFFFF"/>
              </a:solidFill>
              <a:latin typeface="+mj-lt"/>
            </a:endParaRPr>
          </a:p>
        </p:txBody>
      </p:sp>
      <p:grpSp>
        <p:nvGrpSpPr>
          <p:cNvPr id="9" name="Dot shape">
            <a:extLst>
              <a:ext uri="{FF2B5EF4-FFF2-40B4-BE49-F238E27FC236}">
                <a16:creationId xmlns:a16="http://schemas.microsoft.com/office/drawing/2014/main" id="{340CC641-6AA3-4B5F-B588-1DA40675C489}"/>
              </a:ext>
            </a:extLst>
          </p:cNvPr>
          <p:cNvGrpSpPr/>
          <p:nvPr/>
        </p:nvGrpSpPr>
        <p:grpSpPr>
          <a:xfrm>
            <a:off x="1721176" y="475418"/>
            <a:ext cx="208071" cy="36005"/>
            <a:chOff x="1773521" y="4054733"/>
            <a:chExt cx="369904" cy="64008"/>
          </a:xfrm>
        </p:grpSpPr>
        <p:sp>
          <p:nvSpPr>
            <p:cNvPr id="11" name="Rectangle 10">
              <a:extLst>
                <a:ext uri="{FF2B5EF4-FFF2-40B4-BE49-F238E27FC236}">
                  <a16:creationId xmlns:a16="http://schemas.microsoft.com/office/drawing/2014/main" id="{2917C0D9-2316-4AFF-B30B-2F825C230028}"/>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Oval 11">
              <a:extLst>
                <a:ext uri="{FF2B5EF4-FFF2-40B4-BE49-F238E27FC236}">
                  <a16:creationId xmlns:a16="http://schemas.microsoft.com/office/drawing/2014/main" id="{16396864-F786-40AF-9AA3-475A90553AE3}"/>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2232399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2" presetClass="entr" presetSubtype="1" fill="hold" nodeType="withEffect">
                                  <p:stCondLst>
                                    <p:cond delay="120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1200"/>
                                        <p:tgtEl>
                                          <p:spTgt spid="39"/>
                                        </p:tgtEl>
                                      </p:cBhvr>
                                    </p:animEffect>
                                  </p:childTnLst>
                                </p:cTn>
                              </p:par>
                              <p:par>
                                <p:cTn id="20" presetID="2" presetClass="entr" presetSubtype="4" decel="500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ppt_x"/>
                                          </p:val>
                                        </p:tav>
                                        <p:tav tm="100000">
                                          <p:val>
                                            <p:strVal val="#ppt_x"/>
                                          </p:val>
                                        </p:tav>
                                      </p:tavLst>
                                    </p:anim>
                                    <p:anim calcmode="lin" valueType="num">
                                      <p:cBhvr additive="base">
                                        <p:cTn id="23" dur="10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8" decel="10000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500" fill="hold"/>
                                        <p:tgtEl>
                                          <p:spTgt spid="8"/>
                                        </p:tgtEl>
                                        <p:attrNameLst>
                                          <p:attrName>ppt_x</p:attrName>
                                        </p:attrNameLst>
                                      </p:cBhvr>
                                      <p:tavLst>
                                        <p:tav tm="0">
                                          <p:val>
                                            <p:strVal val="0-#ppt_w/2"/>
                                          </p:val>
                                        </p:tav>
                                        <p:tav tm="100000">
                                          <p:val>
                                            <p:strVal val="#ppt_x"/>
                                          </p:val>
                                        </p:tav>
                                      </p:tavLst>
                                    </p:anim>
                                    <p:anim calcmode="lin" valueType="num">
                                      <p:cBhvr additive="base">
                                        <p:cTn id="27" dur="1500" fill="hold"/>
                                        <p:tgtEl>
                                          <p:spTgt spid="8"/>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23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500"/>
                                        <p:tgtEl>
                                          <p:spTgt spid="9"/>
                                        </p:tgtEl>
                                      </p:cBhvr>
                                    </p:animEffect>
                                  </p:childTnLst>
                                </p:cTn>
                              </p:par>
                              <p:par>
                                <p:cTn id="31" presetID="63" presetClass="path" presetSubtype="0" accel="50000" decel="50000" fill="hold" nodeType="withEffect">
                                  <p:stCondLst>
                                    <p:cond delay="2300"/>
                                  </p:stCondLst>
                                  <p:childTnLst>
                                    <p:animMotion origin="layout" path="M -0.17407 5.12821E-7 L -0.00046 5.12821E-7 " pathEditMode="relative" rAng="0" ptsTypes="AA">
                                      <p:cBhvr>
                                        <p:cTn id="32" dur="3500" fill="hold"/>
                                        <p:tgtEl>
                                          <p:spTgt spid="9"/>
                                        </p:tgtEl>
                                        <p:attrNameLst>
                                          <p:attrName>ppt_x</p:attrName>
                                          <p:attrName>ppt_y</p:attrName>
                                        </p:attrNameLst>
                                      </p:cBhvr>
                                      <p:rCtr x="8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4" grpId="0"/>
      <p:bldP spid="10"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9B1309-DE48-4EB1-8200-8769BFA05443}"/>
              </a:ext>
            </a:extLst>
          </p:cNvPr>
          <p:cNvSpPr txBox="1"/>
          <p:nvPr/>
        </p:nvSpPr>
        <p:spPr>
          <a:xfrm>
            <a:off x="573088" y="793750"/>
            <a:ext cx="5711826" cy="5188523"/>
          </a:xfrm>
          <a:prstGeom prst="rect">
            <a:avLst/>
          </a:prstGeom>
          <a:noFill/>
        </p:spPr>
        <p:txBody>
          <a:bodyPr wrap="square" lIns="90000" tIns="20250" rIns="90000" bIns="20250" rtlCol="0">
            <a:spAutoFit/>
          </a:bodyPr>
          <a:lstStyle/>
          <a:p>
            <a:pPr algn="just">
              <a:lnSpc>
                <a:spcPts val="1400"/>
              </a:lnSpc>
              <a:spcBef>
                <a:spcPts val="338"/>
              </a:spcBef>
            </a:pPr>
            <a:r>
              <a:rPr lang="es-419" sz="1100" dirty="0">
                <a:solidFill>
                  <a:schemeClr val="tx1">
                    <a:alpha val="70000"/>
                  </a:schemeClr>
                </a:solidFill>
                <a:latin typeface="Calibri" panose="020F0502020204030204" pitchFamily="34" charset="0"/>
                <a:cs typeface="Calibri" panose="020F0502020204030204" pitchFamily="34" charset="0"/>
              </a:rPr>
              <a:t>Este documento fue elaborado por Carlos Sandoval, María Pilar Délano y Paulina Pizarro, del Instituto Latinoamericano y del Caribe de Planificación Económica y Social (ILPES), Javier Medina Vásquez, Profesor titular de la Universidad del Valle, Colombia, Paola Aceituno, académica de la Facultad de Administración y Economía de la Universidad Tecnológica Metropolitana, Chile, y Gustavo </a:t>
            </a:r>
            <a:r>
              <a:rPr lang="es-419" sz="1100" dirty="0" err="1">
                <a:solidFill>
                  <a:schemeClr val="tx1">
                    <a:alpha val="70000"/>
                  </a:schemeClr>
                </a:solidFill>
                <a:latin typeface="Calibri" panose="020F0502020204030204" pitchFamily="34" charset="0"/>
                <a:cs typeface="Calibri" panose="020F0502020204030204" pitchFamily="34" charset="0"/>
              </a:rPr>
              <a:t>Blutman</a:t>
            </a:r>
            <a:r>
              <a:rPr lang="es-419" sz="1100" dirty="0">
                <a:solidFill>
                  <a:schemeClr val="tx1">
                    <a:alpha val="70000"/>
                  </a:schemeClr>
                </a:solidFill>
                <a:latin typeface="Calibri" panose="020F0502020204030204" pitchFamily="34" charset="0"/>
                <a:cs typeface="Calibri" panose="020F0502020204030204" pitchFamily="34" charset="0"/>
              </a:rPr>
              <a:t>, Profesor titular en la Facultad de Ciencias Económicas de la Universidad de Buenos Aires, Argentina. Contó con los comentarios de Cielo Morales, Directora del ILPES. Este documento fue diseñado por Sebastián Moya, arquitecto de la Universidad Diego Portales, Chile.</a:t>
            </a:r>
          </a:p>
          <a:p>
            <a:pPr algn="just">
              <a:lnSpc>
                <a:spcPts val="1400"/>
              </a:lnSpc>
              <a:spcBef>
                <a:spcPts val="338"/>
              </a:spcBef>
            </a:pPr>
            <a:endParaRPr lang="es-419" sz="1100" dirty="0">
              <a:solidFill>
                <a:schemeClr val="tx1">
                  <a:alpha val="70000"/>
                </a:schemeClr>
              </a:solidFill>
              <a:latin typeface="Calibri" panose="020F0502020204030204" pitchFamily="34" charset="0"/>
              <a:cs typeface="Calibri" panose="020F0502020204030204" pitchFamily="34" charset="0"/>
            </a:endParaRPr>
          </a:p>
          <a:p>
            <a:pPr algn="just">
              <a:lnSpc>
                <a:spcPts val="1400"/>
              </a:lnSpc>
              <a:spcBef>
                <a:spcPts val="338"/>
              </a:spcBef>
            </a:pPr>
            <a:r>
              <a:rPr lang="es-419" sz="1100" dirty="0">
                <a:solidFill>
                  <a:schemeClr val="tx1">
                    <a:alpha val="70000"/>
                  </a:schemeClr>
                </a:solidFill>
                <a:latin typeface="Calibri" panose="020F0502020204030204" pitchFamily="34" charset="0"/>
                <a:cs typeface="Calibri" panose="020F0502020204030204" pitchFamily="34" charset="0"/>
              </a:rPr>
              <a:t>La CEPAL también agradece los aportes entregados en el marco del foro de discusión ““El rol de la prospectiva frente al COVID-19 y la etapa de </a:t>
            </a:r>
            <a:r>
              <a:rPr lang="es-419" sz="1100" dirty="0" err="1">
                <a:solidFill>
                  <a:schemeClr val="tx1">
                    <a:alpha val="70000"/>
                  </a:schemeClr>
                </a:solidFill>
                <a:latin typeface="Calibri" panose="020F0502020204030204" pitchFamily="34" charset="0"/>
                <a:cs typeface="Calibri" panose="020F0502020204030204" pitchFamily="34" charset="0"/>
              </a:rPr>
              <a:t>pospandemia</a:t>
            </a:r>
            <a:r>
              <a:rPr lang="es-419" sz="1100" dirty="0">
                <a:solidFill>
                  <a:schemeClr val="tx1">
                    <a:alpha val="70000"/>
                  </a:schemeClr>
                </a:solidFill>
                <a:latin typeface="Calibri" panose="020F0502020204030204" pitchFamily="34" charset="0"/>
                <a:cs typeface="Calibri" panose="020F0502020204030204" pitchFamily="34" charset="0"/>
              </a:rPr>
              <a:t>” por quienes forman parte de la Red de Planificación para el Desarrollo de ILPES/AECID y participaron activamente en este tema: Alfredo Derlys Collado, Candy Jéssica Aguirre Alarcón, Carlos David Carrasco, Carlos Sáez Larravide, César Ulises Moyano, Diego Armando Castro Vargas, Dora Cardona Rivas, Enric Bas, Fernando Ortega, Germán </a:t>
            </a:r>
            <a:r>
              <a:rPr lang="es-419" sz="1100" dirty="0" err="1">
                <a:solidFill>
                  <a:schemeClr val="tx1">
                    <a:alpha val="70000"/>
                  </a:schemeClr>
                </a:solidFill>
                <a:latin typeface="Calibri" panose="020F0502020204030204" pitchFamily="34" charset="0"/>
                <a:cs typeface="Calibri" panose="020F0502020204030204" pitchFamily="34" charset="0"/>
              </a:rPr>
              <a:t>Alarco</a:t>
            </a:r>
            <a:r>
              <a:rPr lang="es-419" sz="1100" dirty="0">
                <a:solidFill>
                  <a:schemeClr val="tx1">
                    <a:alpha val="70000"/>
                  </a:schemeClr>
                </a:solidFill>
                <a:latin typeface="Calibri" panose="020F0502020204030204" pitchFamily="34" charset="0"/>
                <a:cs typeface="Calibri" panose="020F0502020204030204" pitchFamily="34" charset="0"/>
              </a:rPr>
              <a:t>, Jessica Morán Jorquera, José A. Ramírez, José María Blanco, Lourdes Marquina, Lucio Mauricio Henao, María Maldonado, Miguel Ángel Gutiérrez, Miguel Muñoz, Nelson Silva, </a:t>
            </a:r>
            <a:r>
              <a:rPr lang="es-419" sz="1100" dirty="0" err="1">
                <a:solidFill>
                  <a:schemeClr val="tx1">
                    <a:alpha val="70000"/>
                  </a:schemeClr>
                </a:solidFill>
                <a:latin typeface="Calibri" panose="020F0502020204030204" pitchFamily="34" charset="0"/>
                <a:cs typeface="Calibri" panose="020F0502020204030204" pitchFamily="34" charset="0"/>
              </a:rPr>
              <a:t>Raudin</a:t>
            </a:r>
            <a:r>
              <a:rPr lang="es-419" sz="1100" dirty="0">
                <a:solidFill>
                  <a:schemeClr val="tx1">
                    <a:alpha val="70000"/>
                  </a:schemeClr>
                </a:solidFill>
                <a:latin typeface="Calibri" panose="020F0502020204030204" pitchFamily="34" charset="0"/>
                <a:cs typeface="Calibri" panose="020F0502020204030204" pitchFamily="34" charset="0"/>
              </a:rPr>
              <a:t> Esteban Meléndez, </a:t>
            </a:r>
            <a:r>
              <a:rPr lang="es-419" sz="1100" dirty="0" err="1">
                <a:solidFill>
                  <a:schemeClr val="tx1">
                    <a:alpha val="70000"/>
                  </a:schemeClr>
                </a:solidFill>
                <a:latin typeface="Calibri" panose="020F0502020204030204" pitchFamily="34" charset="0"/>
                <a:cs typeface="Calibri" panose="020F0502020204030204" pitchFamily="34" charset="0"/>
              </a:rPr>
              <a:t>Robertho</a:t>
            </a:r>
            <a:r>
              <a:rPr lang="es-419" sz="1100" dirty="0">
                <a:solidFill>
                  <a:schemeClr val="tx1">
                    <a:alpha val="70000"/>
                  </a:schemeClr>
                </a:solidFill>
                <a:latin typeface="Calibri" panose="020F0502020204030204" pitchFamily="34" charset="0"/>
                <a:cs typeface="Calibri" panose="020F0502020204030204" pitchFamily="34" charset="0"/>
              </a:rPr>
              <a:t> Rosero, Rosana </a:t>
            </a:r>
            <a:r>
              <a:rPr lang="es-419" sz="1100" dirty="0" err="1">
                <a:solidFill>
                  <a:schemeClr val="tx1">
                    <a:alpha val="70000"/>
                  </a:schemeClr>
                </a:solidFill>
                <a:latin typeface="Calibri" panose="020F0502020204030204" pitchFamily="34" charset="0"/>
                <a:cs typeface="Calibri" panose="020F0502020204030204" pitchFamily="34" charset="0"/>
              </a:rPr>
              <a:t>Pauluci</a:t>
            </a:r>
            <a:r>
              <a:rPr lang="es-419" sz="1100" dirty="0">
                <a:solidFill>
                  <a:schemeClr val="tx1">
                    <a:alpha val="70000"/>
                  </a:schemeClr>
                </a:solidFill>
                <a:latin typeface="Calibri" panose="020F0502020204030204" pitchFamily="34" charset="0"/>
                <a:cs typeface="Calibri" panose="020F0502020204030204" pitchFamily="34" charset="0"/>
              </a:rPr>
              <a:t>, Roxana Goldstein, Vanessa Salguero Soto.</a:t>
            </a:r>
          </a:p>
          <a:p>
            <a:pPr algn="just">
              <a:lnSpc>
                <a:spcPts val="1400"/>
              </a:lnSpc>
              <a:spcBef>
                <a:spcPts val="338"/>
              </a:spcBef>
            </a:pPr>
            <a:r>
              <a:rPr lang="es-419" sz="1100" dirty="0">
                <a:solidFill>
                  <a:schemeClr val="tx1">
                    <a:alpha val="70000"/>
                  </a:schemeClr>
                </a:solidFill>
                <a:latin typeface="Calibri" panose="020F0502020204030204" pitchFamily="34" charset="0"/>
                <a:cs typeface="Calibri" panose="020F0502020204030204" pitchFamily="34" charset="0"/>
              </a:rPr>
              <a:t>La publicación forma parte de las actividades del programa de cooperación CEPAL-AECID, el componente sobre Fortalecimiento de capacidades para abordar los desafíos de la planificación y la gestión pública en la implementación de la Agenda 2030 de Desarrollo Sostenible. </a:t>
            </a:r>
          </a:p>
          <a:p>
            <a:pPr algn="just">
              <a:lnSpc>
                <a:spcPts val="1400"/>
              </a:lnSpc>
              <a:spcBef>
                <a:spcPts val="338"/>
              </a:spcBef>
            </a:pPr>
            <a:endParaRPr lang="es-419" sz="1100" dirty="0">
              <a:solidFill>
                <a:schemeClr val="tx1">
                  <a:alpha val="70000"/>
                </a:schemeClr>
              </a:solidFill>
              <a:latin typeface="Calibri" panose="020F0502020204030204" pitchFamily="34" charset="0"/>
              <a:cs typeface="Calibri" panose="020F0502020204030204" pitchFamily="34" charset="0"/>
            </a:endParaRPr>
          </a:p>
          <a:p>
            <a:pPr algn="just">
              <a:lnSpc>
                <a:spcPts val="1400"/>
              </a:lnSpc>
              <a:spcBef>
                <a:spcPts val="338"/>
              </a:spcBef>
            </a:pPr>
            <a:r>
              <a:rPr lang="es-419" sz="1100" dirty="0">
                <a:solidFill>
                  <a:schemeClr val="tx1">
                    <a:alpha val="70000"/>
                  </a:schemeClr>
                </a:solidFill>
                <a:latin typeface="Calibri" panose="020F0502020204030204" pitchFamily="34" charset="0"/>
                <a:cs typeface="Calibri" panose="020F0502020204030204" pitchFamily="34" charset="0"/>
              </a:rPr>
              <a:t>Las opiniones expresadas en este documento son de exclusiva responsabilidad de los autores y pueden no coincidir con las de la Organización. </a:t>
            </a:r>
          </a:p>
          <a:p>
            <a:pPr algn="just">
              <a:lnSpc>
                <a:spcPts val="1400"/>
              </a:lnSpc>
              <a:spcBef>
                <a:spcPts val="338"/>
              </a:spcBef>
            </a:pPr>
            <a:endParaRPr lang="es-419" sz="1100" dirty="0">
              <a:solidFill>
                <a:schemeClr val="tx1">
                  <a:alpha val="70000"/>
                </a:schemeClr>
              </a:solidFill>
              <a:latin typeface="Calibri" panose="020F0502020204030204" pitchFamily="34" charset="0"/>
              <a:cs typeface="Calibri" panose="020F0502020204030204" pitchFamily="34" charset="0"/>
            </a:endParaRPr>
          </a:p>
          <a:p>
            <a:pPr algn="just">
              <a:lnSpc>
                <a:spcPts val="1400"/>
              </a:lnSpc>
              <a:spcBef>
                <a:spcPts val="338"/>
              </a:spcBef>
            </a:pPr>
            <a:endParaRPr lang="es-419" sz="1100" dirty="0">
              <a:solidFill>
                <a:schemeClr val="tx1">
                  <a:alpha val="70000"/>
                </a:schemeClr>
              </a:solidFill>
              <a:latin typeface="Calibri" panose="020F0502020204030204" pitchFamily="34" charset="0"/>
              <a:cs typeface="Calibri" panose="020F0502020204030204" pitchFamily="34" charset="0"/>
            </a:endParaRPr>
          </a:p>
          <a:p>
            <a:pPr algn="just">
              <a:lnSpc>
                <a:spcPts val="1400"/>
              </a:lnSpc>
              <a:spcBef>
                <a:spcPts val="338"/>
              </a:spcBef>
            </a:pPr>
            <a:endParaRPr lang="es-419" sz="1100" dirty="0">
              <a:solidFill>
                <a:schemeClr val="tx1">
                  <a:alpha val="70000"/>
                </a:schemeClr>
              </a:solidFill>
              <a:latin typeface="Calibri" panose="020F0502020204030204" pitchFamily="34" charset="0"/>
              <a:cs typeface="Calibri" panose="020F0502020204030204" pitchFamily="34" charset="0"/>
            </a:endParaRPr>
          </a:p>
        </p:txBody>
      </p:sp>
      <p:sp>
        <p:nvSpPr>
          <p:cNvPr id="13" name="Line shape">
            <a:extLst>
              <a:ext uri="{FF2B5EF4-FFF2-40B4-BE49-F238E27FC236}">
                <a16:creationId xmlns:a16="http://schemas.microsoft.com/office/drawing/2014/main" id="{9C928CE8-7C19-4F35-83F4-A5B6853C346E}"/>
              </a:ext>
            </a:extLst>
          </p:cNvPr>
          <p:cNvSpPr/>
          <p:nvPr/>
        </p:nvSpPr>
        <p:spPr>
          <a:xfrm rot="16200000">
            <a:off x="-612504" y="9049318"/>
            <a:ext cx="1914726" cy="327620"/>
          </a:xfrm>
          <a:prstGeom prst="roundRect">
            <a:avLst>
              <a:gd name="adj" fmla="val 50000"/>
            </a:avLst>
          </a:prstGeom>
          <a:noFill/>
          <a:ln w="38100">
            <a:solidFill>
              <a:schemeClr val="accent6">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675" dirty="0">
              <a:solidFill>
                <a:srgbClr val="FFFFFF"/>
              </a:solidFill>
              <a:latin typeface="+mj-lt"/>
            </a:endParaRPr>
          </a:p>
        </p:txBody>
      </p:sp>
      <p:grpSp>
        <p:nvGrpSpPr>
          <p:cNvPr id="14" name="Dot shape">
            <a:extLst>
              <a:ext uri="{FF2B5EF4-FFF2-40B4-BE49-F238E27FC236}">
                <a16:creationId xmlns:a16="http://schemas.microsoft.com/office/drawing/2014/main" id="{B74A4DF8-2C6E-4927-86FD-1F03290899FE}"/>
              </a:ext>
            </a:extLst>
          </p:cNvPr>
          <p:cNvGrpSpPr/>
          <p:nvPr/>
        </p:nvGrpSpPr>
        <p:grpSpPr>
          <a:xfrm rot="16200000">
            <a:off x="405877" y="9292506"/>
            <a:ext cx="208071" cy="36005"/>
            <a:chOff x="1773521" y="4054733"/>
            <a:chExt cx="369904" cy="64008"/>
          </a:xfrm>
        </p:grpSpPr>
        <p:sp>
          <p:nvSpPr>
            <p:cNvPr id="15" name="Rectangle 14">
              <a:extLst>
                <a:ext uri="{FF2B5EF4-FFF2-40B4-BE49-F238E27FC236}">
                  <a16:creationId xmlns:a16="http://schemas.microsoft.com/office/drawing/2014/main" id="{4F922E4B-8489-4A1F-BF21-9DD8DCBFAD01}"/>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Oval 15">
              <a:extLst>
                <a:ext uri="{FF2B5EF4-FFF2-40B4-BE49-F238E27FC236}">
                  <a16:creationId xmlns:a16="http://schemas.microsoft.com/office/drawing/2014/main" id="{03AD3A18-DCDB-454C-9B97-25CE44FD6333}"/>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7" name="TextBox 16">
            <a:extLst>
              <a:ext uri="{FF2B5EF4-FFF2-40B4-BE49-F238E27FC236}">
                <a16:creationId xmlns:a16="http://schemas.microsoft.com/office/drawing/2014/main" id="{E589420B-CB01-4F9B-8A12-94E2DFD08DEC}"/>
              </a:ext>
            </a:extLst>
          </p:cNvPr>
          <p:cNvSpPr txBox="1"/>
          <p:nvPr/>
        </p:nvSpPr>
        <p:spPr>
          <a:xfrm rot="18665158">
            <a:off x="968884" y="6374532"/>
            <a:ext cx="5304385" cy="1200329"/>
          </a:xfrm>
          <a:prstGeom prst="rect">
            <a:avLst/>
          </a:prstGeom>
          <a:noFill/>
        </p:spPr>
        <p:txBody>
          <a:bodyPr wrap="square">
            <a:spAutoFit/>
          </a:bodyPr>
          <a:lstStyle/>
          <a:p>
            <a:r>
              <a:rPr lang="es-419" sz="7200" b="1" i="0" u="none" strike="noStrike" baseline="0" dirty="0">
                <a:solidFill>
                  <a:schemeClr val="tx1">
                    <a:alpha val="40000"/>
                  </a:schemeClr>
                </a:solidFill>
                <a:latin typeface="Calibri" panose="020F0502020204030204" pitchFamily="34" charset="0"/>
                <a:cs typeface="Calibri" panose="020F0502020204030204" pitchFamily="34" charset="0"/>
              </a:rPr>
              <a:t>BORRADOR</a:t>
            </a:r>
            <a:endParaRPr lang="es-CL" sz="7200" b="1" dirty="0">
              <a:solidFill>
                <a:schemeClr val="tx1">
                  <a:alpha val="40000"/>
                </a:schemeClr>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BA563369-3EBA-43ED-A381-90359B972BA4}"/>
              </a:ext>
            </a:extLst>
          </p:cNvPr>
          <p:cNvSpPr/>
          <p:nvPr/>
        </p:nvSpPr>
        <p:spPr>
          <a:xfrm>
            <a:off x="0" y="366015"/>
            <a:ext cx="390691" cy="868747"/>
          </a:xfrm>
          <a:prstGeom prst="rect">
            <a:avLst/>
          </a:prstGeom>
          <a:solidFill>
            <a:schemeClr val="accent1"/>
          </a:solidFill>
          <a:ln>
            <a:noFill/>
          </a:ln>
          <a:effectLst>
            <a:outerShdw blurRad="762000" dist="254000" dir="5400000" sx="80000" sy="8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202500" rtlCol="0" anchor="ctr"/>
          <a:lstStyle/>
          <a:p>
            <a:pPr algn="r"/>
            <a:endParaRPr lang="en-US" sz="788" b="1" dirty="0">
              <a:latin typeface="Open Sans" charset="0"/>
              <a:ea typeface="Open Sans" charset="0"/>
              <a:cs typeface="Open Sans" charset="0"/>
            </a:endParaRPr>
          </a:p>
        </p:txBody>
      </p:sp>
    </p:spTree>
    <p:extLst>
      <p:ext uri="{BB962C8B-B14F-4D97-AF65-F5344CB8AC3E}">
        <p14:creationId xmlns:p14="http://schemas.microsoft.com/office/powerpoint/2010/main" val="16655705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0-#ppt_w/2"/>
                                          </p:val>
                                        </p:tav>
                                        <p:tav tm="100000">
                                          <p:val>
                                            <p:strVal val="#ppt_x"/>
                                          </p:val>
                                        </p:tav>
                                      </p:tavLst>
                                    </p:anim>
                                    <p:anim calcmode="lin" valueType="num">
                                      <p:cBhvr additive="base">
                                        <p:cTn id="12" dur="1500" fill="hold"/>
                                        <p:tgtEl>
                                          <p:spTgt spid="13"/>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225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500"/>
                                        <p:tgtEl>
                                          <p:spTgt spid="14"/>
                                        </p:tgtEl>
                                      </p:cBhvr>
                                    </p:animEffect>
                                  </p:childTnLst>
                                </p:cTn>
                              </p:par>
                              <p:par>
                                <p:cTn id="16" presetID="64" presetClass="path" presetSubtype="0" accel="50000" decel="50000" fill="hold" nodeType="withEffect">
                                  <p:stCondLst>
                                    <p:cond delay="2250"/>
                                  </p:stCondLst>
                                  <p:childTnLst>
                                    <p:animMotion origin="layout" path="M 4.44444E-6 0.09199 L 4.44444E-6 -0.03253 " pathEditMode="relative" rAng="0" ptsTypes="AA">
                                      <p:cBhvr>
                                        <p:cTn id="17" dur="2000" fill="hold"/>
                                        <p:tgtEl>
                                          <p:spTgt spid="14"/>
                                        </p:tgtEl>
                                        <p:attrNameLst>
                                          <p:attrName>ppt_x</p:attrName>
                                          <p:attrName>ppt_y</p:attrName>
                                        </p:attrNameLst>
                                      </p:cBhvr>
                                      <p:rCtr x="0" y="-6234"/>
                                    </p:animMotion>
                                  </p:childTnLst>
                                </p:cTn>
                              </p:par>
                              <p:par>
                                <p:cTn id="18" presetID="22" presetClass="entr" presetSubtype="8"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6" presetClass="emph" presetSubtype="0" accel="50000" decel="50000" autoRev="1" fill="hold" grpId="1" nodeType="withEffect">
                                  <p:stCondLst>
                                    <p:cond delay="500"/>
                                  </p:stCondLst>
                                  <p:childTnLst>
                                    <p:animScale>
                                      <p:cBhvr>
                                        <p:cTn id="22"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046161-493C-4393-B15B-5CFF33CE7A7E}"/>
              </a:ext>
            </a:extLst>
          </p:cNvPr>
          <p:cNvSpPr txBox="1"/>
          <p:nvPr/>
        </p:nvSpPr>
        <p:spPr>
          <a:xfrm>
            <a:off x="577849" y="798242"/>
            <a:ext cx="5707064" cy="4836439"/>
          </a:xfrm>
          <a:prstGeom prst="rect">
            <a:avLst/>
          </a:prstGeom>
          <a:noFill/>
        </p:spPr>
        <p:txBody>
          <a:bodyPr wrap="square" lIns="90000" tIns="20250" rIns="90000" bIns="20250" rtlCol="0">
            <a:spAutoFit/>
          </a:bodyPr>
          <a:lstStyle/>
          <a:p>
            <a:pPr algn="just"/>
            <a:r>
              <a:rPr lang="es-419" sz="1100" dirty="0">
                <a:solidFill>
                  <a:schemeClr val="tx1">
                    <a:alpha val="85000"/>
                  </a:schemeClr>
                </a:solidFill>
                <a:latin typeface="Calibri" panose="020F0502020204030204" pitchFamily="34" charset="0"/>
                <a:cs typeface="Calibri" panose="020F0502020204030204" pitchFamily="34" charset="0"/>
              </a:rPr>
              <a:t>Entendiendo que las organizaciones son dirigidas por personas que tienen diversos intereses e incentivos y que son ellas quienes, en el caso de institucionalizarse la prospectiva, tendrán que implementar dicha función en el ciclo de planificación, cabe preguntarse cuáles son las dificultades que enfrentan los responsables de la toma de decisiones y cuáles son las valoraciones que han realizado de la utilización de la prospectiva en el diseño de políticas públicas.</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En estudios como los de </a:t>
            </a:r>
            <a:r>
              <a:rPr lang="es-419" sz="1100" dirty="0" err="1">
                <a:solidFill>
                  <a:schemeClr val="tx1">
                    <a:alpha val="85000"/>
                  </a:schemeClr>
                </a:solidFill>
                <a:latin typeface="Calibri" panose="020F0502020204030204" pitchFamily="34" charset="0"/>
                <a:cs typeface="Calibri" panose="020F0502020204030204" pitchFamily="34" charset="0"/>
              </a:rPr>
              <a:t>Shuff</a:t>
            </a:r>
            <a:r>
              <a:rPr lang="es-419" sz="1100" dirty="0">
                <a:solidFill>
                  <a:schemeClr val="tx1">
                    <a:alpha val="85000"/>
                  </a:schemeClr>
                </a:solidFill>
                <a:latin typeface="Calibri" panose="020F0502020204030204" pitchFamily="34" charset="0"/>
                <a:cs typeface="Calibri" panose="020F0502020204030204" pitchFamily="34" charset="0"/>
              </a:rPr>
              <a:t> y González (</a:t>
            </a:r>
            <a:r>
              <a:rPr lang="es-419" sz="1100" dirty="0">
                <a:solidFill>
                  <a:srgbClr val="00B0F0">
                    <a:alpha val="85000"/>
                  </a:srgb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2018</a:t>
            </a:r>
            <a:r>
              <a:rPr lang="es-419" sz="1100" dirty="0">
                <a:solidFill>
                  <a:schemeClr val="tx1">
                    <a:alpha val="85000"/>
                  </a:schemeClr>
                </a:solidFill>
                <a:latin typeface="Calibri" panose="020F0502020204030204" pitchFamily="34" charset="0"/>
                <a:cs typeface="Calibri" panose="020F0502020204030204" pitchFamily="34" charset="0"/>
              </a:rPr>
              <a:t>) o Aceituno (</a:t>
            </a:r>
            <a:r>
              <a:rPr lang="es-419" sz="1100" dirty="0">
                <a:solidFill>
                  <a:srgbClr val="00B0F0">
                    <a:alpha val="85000"/>
                  </a:srgb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2020</a:t>
            </a:r>
            <a:r>
              <a:rPr lang="es-419" sz="1100" dirty="0">
                <a:solidFill>
                  <a:schemeClr val="tx1">
                    <a:alpha val="85000"/>
                  </a:schemeClr>
                </a:solidFill>
                <a:latin typeface="Calibri" panose="020F0502020204030204" pitchFamily="34" charset="0"/>
                <a:cs typeface="Calibri" panose="020F0502020204030204" pitchFamily="34" charset="0"/>
              </a:rPr>
              <a:t>) se señala que, en general, las dificultades de implementar la función prospectiva se centran en que las autoridades políticas dan prioridad a su propia gestión y agenda más que al mandato del Gobierno central. Adicionalmente, se afirma que resulta complejo generar y consensuar indicadores representativos para monitorear los avances prospectivos, que la prospectiva es percibida como una disciplina altamente académica e intelectual que requiere de un lenguaje experto que exige disponer de funcionarios muy especializados, así como de direccionamiento y liderazgo (</a:t>
            </a:r>
            <a:r>
              <a:rPr lang="es-419" sz="1100" dirty="0">
                <a:solidFill>
                  <a:srgbClr val="00B0F0">
                    <a:alpha val="85000"/>
                  </a:srgb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Aceituno, 2020</a:t>
            </a:r>
            <a:r>
              <a:rPr lang="es-419" sz="1100" dirty="0">
                <a:solidFill>
                  <a:schemeClr val="tx1">
                    <a:alpha val="85000"/>
                  </a:schemeClr>
                </a:solidFill>
                <a:latin typeface="Calibri" panose="020F0502020204030204" pitchFamily="34" charset="0"/>
                <a:cs typeface="Calibri" panose="020F0502020204030204" pitchFamily="34" charset="0"/>
              </a:rPr>
              <a:t>).</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lnSpc>
                <a:spcPct val="107000"/>
              </a:lnSpc>
              <a:spcAft>
                <a:spcPts val="800"/>
              </a:spcAft>
            </a:pPr>
            <a:r>
              <a:rPr lang="es-419" sz="1100" dirty="0">
                <a:solidFill>
                  <a:schemeClr val="tx1">
                    <a:alpha val="85000"/>
                  </a:schemeClr>
                </a:solidFill>
                <a:latin typeface="Calibri" panose="020F0502020204030204" pitchFamily="34" charset="0"/>
                <a:cs typeface="Calibri" panose="020F0502020204030204" pitchFamily="34" charset="0"/>
              </a:rPr>
              <a:t>No obstante, quienes han aplicado la prospectiva en el diseño de políticas públicas indican que se generan nuevas ideas, se legitima el proceso y se crea apoyo a los objetivos planteados y a la definición de políticas, y que el proceso permite la validación de la toma de decisiones racionales que respaldan la gestión de los recursos para poner en marcha una política pública (</a:t>
            </a:r>
            <a:r>
              <a:rPr lang="es-419" sz="1100" dirty="0">
                <a:solidFill>
                  <a:srgbClr val="00B0F0">
                    <a:alpha val="85000"/>
                  </a:srgb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Aceituno, 2020</a:t>
            </a:r>
            <a:r>
              <a:rPr lang="es-419" sz="1100" dirty="0">
                <a:solidFill>
                  <a:schemeClr val="tx1">
                    <a:alpha val="85000"/>
                  </a:schemeClr>
                </a:solidFill>
                <a:latin typeface="Calibri" panose="020F0502020204030204" pitchFamily="34" charset="0"/>
                <a:cs typeface="Calibri" panose="020F0502020204030204" pitchFamily="34" charset="0"/>
              </a:rPr>
              <a:t>).  </a:t>
            </a:r>
          </a:p>
          <a:p>
            <a:pPr algn="just">
              <a:lnSpc>
                <a:spcPct val="107000"/>
              </a:lnSpc>
              <a:spcAft>
                <a:spcPts val="800"/>
              </a:spcAft>
            </a:pPr>
            <a:r>
              <a:rPr lang="es-419" sz="11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Independientemente de cuál sea la estrategia utilizada para implementar la prospectiva en el ciclo de formulación de políticas públicas, es importante que la política pública basada en la prospectiva posibilite el cierre de brechas y cuente con una legitimidad fortalecida, por el hecho de haber sido elaborada a través del consenso de diferentes actores, con un detallado mandato de futuro, y que permita vincular con el presente los proyectos y los objetivos para alcanzar el desarrollo sostenible.</a:t>
            </a:r>
            <a:endParaRPr lang="es-419" sz="1100" dirty="0">
              <a:solidFill>
                <a:schemeClr val="tx1">
                  <a:alpha val="85000"/>
                </a:schemeClr>
              </a:solidFill>
              <a:latin typeface="Calibri" panose="020F0502020204030204" pitchFamily="34" charset="0"/>
              <a:cs typeface="Calibri" panose="020F0502020204030204" pitchFamily="34" charset="0"/>
            </a:endParaRPr>
          </a:p>
        </p:txBody>
      </p:sp>
      <p:pic>
        <p:nvPicPr>
          <p:cNvPr id="7" name="Picture 6" descr="A group of people standing in front of a hot air balloon&#10;&#10;Description automatically generated with medium confidence">
            <a:extLst>
              <a:ext uri="{FF2B5EF4-FFF2-40B4-BE49-F238E27FC236}">
                <a16:creationId xmlns:a16="http://schemas.microsoft.com/office/drawing/2014/main" id="{3EF94208-19FC-40ED-82EA-D6DA7A2BEA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7614" y="6225437"/>
            <a:ext cx="3942771" cy="2706548"/>
          </a:xfrm>
          <a:prstGeom prst="rect">
            <a:avLst/>
          </a:prstGeom>
        </p:spPr>
      </p:pic>
      <p:sp>
        <p:nvSpPr>
          <p:cNvPr id="9" name="Line shape">
            <a:extLst>
              <a:ext uri="{FF2B5EF4-FFF2-40B4-BE49-F238E27FC236}">
                <a16:creationId xmlns:a16="http://schemas.microsoft.com/office/drawing/2014/main" id="{97381996-C8D4-47B6-BDE9-69912A2314D4}"/>
              </a:ext>
            </a:extLst>
          </p:cNvPr>
          <p:cNvSpPr/>
          <p:nvPr/>
        </p:nvSpPr>
        <p:spPr>
          <a:xfrm>
            <a:off x="-175452" y="165801"/>
            <a:ext cx="2633334" cy="327620"/>
          </a:xfrm>
          <a:prstGeom prst="roundRect">
            <a:avLst>
              <a:gd name="adj" fmla="val 50000"/>
            </a:avLst>
          </a:prstGeom>
          <a:noFill/>
          <a:ln w="38100">
            <a:solidFill>
              <a:schemeClr val="accent6">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675" dirty="0">
              <a:solidFill>
                <a:srgbClr val="FFFFFF"/>
              </a:solidFill>
              <a:latin typeface="+mj-lt"/>
            </a:endParaRPr>
          </a:p>
        </p:txBody>
      </p:sp>
      <p:grpSp>
        <p:nvGrpSpPr>
          <p:cNvPr id="10" name="Dot shape">
            <a:extLst>
              <a:ext uri="{FF2B5EF4-FFF2-40B4-BE49-F238E27FC236}">
                <a16:creationId xmlns:a16="http://schemas.microsoft.com/office/drawing/2014/main" id="{F2C522A9-9073-4C9E-9131-16E2A03BCEE8}"/>
              </a:ext>
            </a:extLst>
          </p:cNvPr>
          <p:cNvGrpSpPr/>
          <p:nvPr/>
        </p:nvGrpSpPr>
        <p:grpSpPr>
          <a:xfrm>
            <a:off x="1721176" y="475418"/>
            <a:ext cx="208071" cy="36005"/>
            <a:chOff x="1773521" y="4054733"/>
            <a:chExt cx="369904" cy="64008"/>
          </a:xfrm>
        </p:grpSpPr>
        <p:sp>
          <p:nvSpPr>
            <p:cNvPr id="12" name="Rectangle 11">
              <a:extLst>
                <a:ext uri="{FF2B5EF4-FFF2-40B4-BE49-F238E27FC236}">
                  <a16:creationId xmlns:a16="http://schemas.microsoft.com/office/drawing/2014/main" id="{0E00721B-87ED-404D-B33A-972E0EF748F4}"/>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Oval 13">
              <a:extLst>
                <a:ext uri="{FF2B5EF4-FFF2-40B4-BE49-F238E27FC236}">
                  <a16:creationId xmlns:a16="http://schemas.microsoft.com/office/drawing/2014/main" id="{A22FC18B-0D6E-4CB4-B02E-C1CD176A9089}"/>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13880379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8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00" fill="hold"/>
                                        <p:tgtEl>
                                          <p:spTgt spid="7"/>
                                        </p:tgtEl>
                                        <p:attrNameLst>
                                          <p:attrName>ppt_x</p:attrName>
                                        </p:attrNameLst>
                                      </p:cBhvr>
                                      <p:tavLst>
                                        <p:tav tm="0">
                                          <p:val>
                                            <p:strVal val="#ppt_x"/>
                                          </p:val>
                                        </p:tav>
                                        <p:tav tm="100000">
                                          <p:val>
                                            <p:strVal val="#ppt_x"/>
                                          </p:val>
                                        </p:tav>
                                      </p:tavLst>
                                    </p:anim>
                                    <p:anim calcmode="lin" valueType="num">
                                      <p:cBhvr additive="base">
                                        <p:cTn id="12" dur="7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0-#ppt_w/2"/>
                                          </p:val>
                                        </p:tav>
                                        <p:tav tm="100000">
                                          <p:val>
                                            <p:strVal val="#ppt_x"/>
                                          </p:val>
                                        </p:tav>
                                      </p:tavLst>
                                    </p:anim>
                                    <p:anim calcmode="lin" valueType="num">
                                      <p:cBhvr additive="base">
                                        <p:cTn id="16" dur="1500" fill="hold"/>
                                        <p:tgtEl>
                                          <p:spTgt spid="9"/>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23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500"/>
                                        <p:tgtEl>
                                          <p:spTgt spid="10"/>
                                        </p:tgtEl>
                                      </p:cBhvr>
                                    </p:animEffect>
                                  </p:childTnLst>
                                </p:cTn>
                              </p:par>
                              <p:par>
                                <p:cTn id="20" presetID="63" presetClass="path" presetSubtype="0" accel="50000" decel="50000" fill="hold" nodeType="withEffect">
                                  <p:stCondLst>
                                    <p:cond delay="2300"/>
                                  </p:stCondLst>
                                  <p:childTnLst>
                                    <p:animMotion origin="layout" path="M -0.17407 5.12821E-7 L -0.00046 5.12821E-7 " pathEditMode="relative" rAng="0" ptsTypes="AA">
                                      <p:cBhvr>
                                        <p:cTn id="21" dur="3500" fill="hold"/>
                                        <p:tgtEl>
                                          <p:spTgt spid="10"/>
                                        </p:tgtEl>
                                        <p:attrNameLst>
                                          <p:attrName>ppt_x</p:attrName>
                                          <p:attrName>ppt_y</p:attrName>
                                        </p:attrNameLst>
                                      </p:cBhvr>
                                      <p:rCtr x="8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
            <a:extLst>
              <a:ext uri="{FF2B5EF4-FFF2-40B4-BE49-F238E27FC236}">
                <a16:creationId xmlns:a16="http://schemas.microsoft.com/office/drawing/2014/main" id="{B4150CCC-3A07-465D-A242-03D75DEDDB04}"/>
              </a:ext>
            </a:extLst>
          </p:cNvPr>
          <p:cNvSpPr txBox="1">
            <a:spLocks/>
          </p:cNvSpPr>
          <p:nvPr/>
        </p:nvSpPr>
        <p:spPr>
          <a:xfrm>
            <a:off x="577849" y="634141"/>
            <a:ext cx="5709201" cy="444820"/>
          </a:xfrm>
          <a:prstGeom prst="rect">
            <a:avLst/>
          </a:prstGeom>
          <a:effectLst/>
        </p:spPr>
        <p:txBody>
          <a:bodyPr vert="horz" lIns="90000" tIns="192024" rIns="0" bIns="0" rtlCol="0" anchor="t" anchorCtr="0">
            <a:noAutofit/>
          </a:bodyPr>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s-419" sz="1800" dirty="0">
                <a:solidFill>
                  <a:schemeClr val="bg1">
                    <a:lumMod val="25000"/>
                  </a:schemeClr>
                </a:solidFill>
                <a:latin typeface="Calibri" panose="020F0502020204030204" pitchFamily="34" charset="0"/>
                <a:cs typeface="Calibri" panose="020F0502020204030204" pitchFamily="34" charset="0"/>
              </a:rPr>
              <a:t>4. Propuesta para integrar la prospectiva a la gestión institucional</a:t>
            </a:r>
            <a:endParaRPr lang="en-US" sz="1800" dirty="0">
              <a:solidFill>
                <a:schemeClr val="bg1">
                  <a:lumMod val="25000"/>
                </a:schemeClr>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9B2C2D08-4F69-4B67-8D76-C6E38B07EBBF}"/>
              </a:ext>
            </a:extLst>
          </p:cNvPr>
          <p:cNvSpPr txBox="1"/>
          <p:nvPr/>
        </p:nvSpPr>
        <p:spPr>
          <a:xfrm>
            <a:off x="586720" y="1078961"/>
            <a:ext cx="5693429" cy="8335474"/>
          </a:xfrm>
          <a:prstGeom prst="rect">
            <a:avLst/>
          </a:prstGeom>
          <a:noFill/>
        </p:spPr>
        <p:txBody>
          <a:bodyPr wrap="square" lIns="90000" tIns="20250" rIns="90000" bIns="20250" rtlCol="0">
            <a:spAutoFit/>
          </a:bodyPr>
          <a:lstStyle/>
          <a:p>
            <a:pPr algn="just"/>
            <a:r>
              <a:rPr lang="es-419" sz="1100" dirty="0">
                <a:solidFill>
                  <a:schemeClr val="tx1">
                    <a:alpha val="85000"/>
                  </a:schemeClr>
                </a:solidFill>
                <a:latin typeface="Calibri" panose="020F0502020204030204" pitchFamily="34" charset="0"/>
                <a:cs typeface="Calibri" panose="020F0502020204030204" pitchFamily="34" charset="0"/>
              </a:rPr>
              <a:t>La prospectiva puede alimentar el proceso de planificación y el diseño de estrategias de una institución en diferentes momentos, aportando información para la formulación de diferentes instrumentos de planificación. A continuación, se presentan algunas propuestas para realizar esta incorporación.</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b="1" dirty="0">
                <a:solidFill>
                  <a:schemeClr val="tx1">
                    <a:alpha val="85000"/>
                  </a:schemeClr>
                </a:solidFill>
                <a:latin typeface="Calibri" panose="020F0502020204030204" pitchFamily="34" charset="0"/>
                <a:cs typeface="Calibri" panose="020F0502020204030204" pitchFamily="34" charset="0"/>
              </a:rPr>
              <a:t>•En la visión: </a:t>
            </a:r>
            <a:r>
              <a:rPr lang="es-419" sz="1100" dirty="0">
                <a:solidFill>
                  <a:schemeClr val="tx1">
                    <a:alpha val="85000"/>
                  </a:schemeClr>
                </a:solidFill>
                <a:latin typeface="Calibri" panose="020F0502020204030204" pitchFamily="34" charset="0"/>
                <a:cs typeface="Calibri" panose="020F0502020204030204" pitchFamily="34" charset="0"/>
              </a:rPr>
              <a:t>la visión es la imagen futura de la organización en el largo plazo, el lugar que quiere ocupar y la forma como quiere ser percibida en ese futuro. La prospectiva, mediante el análisis de tendencias y la construcción de escenarios, puede contribuir a la definición de la visión, incorporando variables que deben ser de preocupación de la institución.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b="1" dirty="0">
                <a:solidFill>
                  <a:schemeClr val="tx1">
                    <a:alpha val="85000"/>
                  </a:schemeClr>
                </a:solidFill>
                <a:latin typeface="Calibri" panose="020F0502020204030204" pitchFamily="34" charset="0"/>
                <a:cs typeface="Calibri" panose="020F0502020204030204" pitchFamily="34" charset="0"/>
              </a:rPr>
              <a:t>•En la misión: </a:t>
            </a:r>
            <a:r>
              <a:rPr lang="es-419" sz="1100" dirty="0">
                <a:solidFill>
                  <a:schemeClr val="tx1">
                    <a:alpha val="85000"/>
                  </a:schemeClr>
                </a:solidFill>
                <a:latin typeface="Calibri" panose="020F0502020204030204" pitchFamily="34" charset="0"/>
                <a:cs typeface="Calibri" panose="020F0502020204030204" pitchFamily="34" charset="0"/>
              </a:rPr>
              <a:t>cuando una organización define su razón de ser, debe identificar su propuesta de valor. Esta propuesta de valor debe ser validada por los usuarios y beneficiarios, pero también debe generar un impacto en la sociedad, mediante externalidades positivas que contribuyan al logro de objetivos que trasciendan a la organización. Esta perspectiva sistémica es abordada por la prospectiva, lo que permite a la organización lograr una mejor comprensión de su contribución al desarrollo del país.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b="1" dirty="0">
                <a:solidFill>
                  <a:schemeClr val="tx1">
                    <a:alpha val="85000"/>
                  </a:schemeClr>
                </a:solidFill>
                <a:latin typeface="Calibri" panose="020F0502020204030204" pitchFamily="34" charset="0"/>
                <a:cs typeface="Calibri" panose="020F0502020204030204" pitchFamily="34" charset="0"/>
              </a:rPr>
              <a:t>•En el análisis estratégico: </a:t>
            </a:r>
            <a:r>
              <a:rPr lang="es-419" sz="1100" dirty="0">
                <a:solidFill>
                  <a:schemeClr val="tx1">
                    <a:alpha val="85000"/>
                  </a:schemeClr>
                </a:solidFill>
                <a:latin typeface="Calibri" panose="020F0502020204030204" pitchFamily="34" charset="0"/>
                <a:cs typeface="Calibri" panose="020F0502020204030204" pitchFamily="34" charset="0"/>
              </a:rPr>
              <a:t>al utilizar herramientas como los análisis FODA o PESTAL</a:t>
            </a:r>
            <a:r>
              <a:rPr lang="es-AR" sz="1100" baseline="30000" dirty="0">
                <a:solidFill>
                  <a:schemeClr val="tx1">
                    <a:alpha val="85000"/>
                  </a:schemeClr>
                </a:solidFill>
                <a:latin typeface="Calibri" panose="020F0502020204030204" pitchFamily="34" charset="0"/>
                <a:cs typeface="Calibri" panose="020F0502020204030204" pitchFamily="34" charset="0"/>
              </a:rPr>
              <a:t>12</a:t>
            </a:r>
            <a:r>
              <a:rPr lang="es-419" sz="1100" dirty="0">
                <a:solidFill>
                  <a:schemeClr val="tx1">
                    <a:alpha val="85000"/>
                  </a:schemeClr>
                </a:solidFill>
                <a:latin typeface="Calibri" panose="020F0502020204030204" pitchFamily="34" charset="0"/>
                <a:cs typeface="Calibri" panose="020F0502020204030204" pitchFamily="34" charset="0"/>
              </a:rPr>
              <a:t>, la prospectiva puede aportar mediante el análisis de tendencias, así como también mediante la construcción colectiva (participación), fortaleciendo la definición de objetivos estratégicos. Asimismo, en el diagnóstico, la prospectiva facilita la realización de un análisis más integral y sistémico, permitiendo que se considere la relación entre un mayor número de variables y los impactos que estas pueden tener en el logro de los objetivos estratégicos de la organización.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b="1" dirty="0">
                <a:solidFill>
                  <a:schemeClr val="tx1">
                    <a:alpha val="85000"/>
                  </a:schemeClr>
                </a:solidFill>
                <a:latin typeface="Calibri" panose="020F0502020204030204" pitchFamily="34" charset="0"/>
                <a:cs typeface="Calibri" panose="020F0502020204030204" pitchFamily="34" charset="0"/>
              </a:rPr>
              <a:t>•En los objetivos estratégicos: </a:t>
            </a:r>
            <a:r>
              <a:rPr lang="es-419" sz="1100" dirty="0">
                <a:solidFill>
                  <a:schemeClr val="tx1">
                    <a:alpha val="85000"/>
                  </a:schemeClr>
                </a:solidFill>
                <a:latin typeface="Calibri" panose="020F0502020204030204" pitchFamily="34" charset="0"/>
                <a:cs typeface="Calibri" panose="020F0502020204030204" pitchFamily="34" charset="0"/>
              </a:rPr>
              <a:t>al alcanzarse los objetivos estratégicos de una organización, se hace una contribución al logro de otros objetivos que están fuera de sus atribuciones y competencias, por ejemplo, objetivos sectoriales, nacionales, de gobierno o globales, como los ODS. La prospectiva permite establecer objetivos estratégicos desde una mirada intersectorial y multidisciplinaria, que considere a múltiples actores y el largo plazo.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b="1" dirty="0">
                <a:solidFill>
                  <a:schemeClr val="tx1">
                    <a:alpha val="85000"/>
                  </a:schemeClr>
                </a:solidFill>
                <a:latin typeface="Calibri" panose="020F0502020204030204" pitchFamily="34" charset="0"/>
                <a:cs typeface="Calibri" panose="020F0502020204030204" pitchFamily="34" charset="0"/>
              </a:rPr>
              <a:t>•En los programas, planes y proyectos: </a:t>
            </a:r>
            <a:r>
              <a:rPr lang="es-419" sz="1100" dirty="0">
                <a:solidFill>
                  <a:schemeClr val="tx1">
                    <a:alpha val="85000"/>
                  </a:schemeClr>
                </a:solidFill>
                <a:latin typeface="Calibri" panose="020F0502020204030204" pitchFamily="34" charset="0"/>
                <a:cs typeface="Calibri" panose="020F0502020204030204" pitchFamily="34" charset="0"/>
              </a:rPr>
              <a:t>la prospectiva puede orientar la formulación o revisión de programas dentro de una organización. En esa línea, las instituciones pueden realizar ejercicios prospectivos para un programa en particular, que consideren los distintos escenarios futuros y sus posibles impactos en la organización (por ejemplo, si se cumplen o no los objetivos del programa, los plazos o los proyectos, entre otros factores).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b="1" dirty="0">
                <a:solidFill>
                  <a:schemeClr val="tx1">
                    <a:alpha val="85000"/>
                  </a:schemeClr>
                </a:solidFill>
                <a:latin typeface="Calibri" panose="020F0502020204030204" pitchFamily="34" charset="0"/>
                <a:cs typeface="Calibri" panose="020F0502020204030204" pitchFamily="34" charset="0"/>
              </a:rPr>
              <a:t>•En el sistema de seguimiento y gestión de riesgos: </a:t>
            </a:r>
            <a:r>
              <a:rPr lang="es-419" sz="1100" dirty="0">
                <a:solidFill>
                  <a:schemeClr val="tx1">
                    <a:alpha val="85000"/>
                  </a:schemeClr>
                </a:solidFill>
                <a:latin typeface="Calibri" panose="020F0502020204030204" pitchFamily="34" charset="0"/>
                <a:cs typeface="Calibri" panose="020F0502020204030204" pitchFamily="34" charset="0"/>
              </a:rPr>
              <a:t>los sistemas de seguimiento tienen como finalidad monitorear todos los indicadores que afectan a la organización y el avance de su estrategia, pero también variables del entorno. En este sentido, la prospectiva y los sistemas de gestión de riesgos contribuyen al estado de alerta en que debería estar una organización. La prospectiva se relaciona especialmente con la gestión de riesgos en la etapa de anticipación y vigilancia. Ambas disciplinas mantienen a la organización más consciente de lo que sucede en su entorno, pero la prospectiva profundiza en esta información al incorporar una mirada integral y sistémica.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3F8E5DAC-B09B-4329-9910-AC43BDFCAE08}"/>
              </a:ext>
            </a:extLst>
          </p:cNvPr>
          <p:cNvSpPr txBox="1"/>
          <p:nvPr/>
        </p:nvSpPr>
        <p:spPr>
          <a:xfrm>
            <a:off x="577850" y="9121223"/>
            <a:ext cx="5702299" cy="317894"/>
          </a:xfrm>
          <a:prstGeom prst="rect">
            <a:avLst/>
          </a:prstGeom>
          <a:noFill/>
        </p:spPr>
        <p:txBody>
          <a:bodyPr wrap="square" lIns="90000" tIns="20250" rIns="90000" bIns="20250" rtlCol="0">
            <a:spAutoFit/>
          </a:bodyPr>
          <a:lstStyle/>
          <a:p>
            <a:pPr lvl="0" algn="just"/>
            <a:r>
              <a:rPr lang="es-AR" sz="1200" baseline="30000" dirty="0">
                <a:solidFill>
                  <a:schemeClr val="bg1">
                    <a:lumMod val="25000"/>
                  </a:schemeClr>
                </a:solidFill>
                <a:latin typeface="Calibri" panose="020F0502020204030204" pitchFamily="34" charset="0"/>
                <a:cs typeface="Calibri" panose="020F0502020204030204" pitchFamily="34" charset="0"/>
              </a:rPr>
              <a:t>12 </a:t>
            </a:r>
            <a:r>
              <a:rPr lang="es-419" sz="9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rPr>
              <a:t>FODA se refiere a las fortalezas, oportunidades, debilidades y amenazas. PESTAL se refiere al análisis de factores políticos, económicos, sociales, tecnológicos, ambientales y legales.</a:t>
            </a:r>
            <a:endParaRPr lang="es-AR" sz="9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932B20DA-EDA7-47EF-A716-A18077C97A98}"/>
              </a:ext>
            </a:extLst>
          </p:cNvPr>
          <p:cNvSpPr txBox="1"/>
          <p:nvPr/>
        </p:nvSpPr>
        <p:spPr>
          <a:xfrm>
            <a:off x="3438749" y="2478520"/>
            <a:ext cx="2852029" cy="210173"/>
          </a:xfrm>
          <a:prstGeom prst="rect">
            <a:avLst/>
          </a:prstGeom>
          <a:noFill/>
        </p:spPr>
        <p:txBody>
          <a:bodyPr wrap="square" lIns="90000" tIns="20250" rIns="90000" bIns="20250" rtlCol="0">
            <a:spAutoFit/>
          </a:bodyPr>
          <a:lstStyle/>
          <a:p>
            <a:pPr algn="just"/>
            <a:endParaRPr lang="es-419" sz="1100" dirty="0">
              <a:solidFill>
                <a:schemeClr val="tx1">
                  <a:alpha val="85000"/>
                </a:schemeClr>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E0B4CE8D-700E-4DB7-9D16-1289FF15FE2F}"/>
              </a:ext>
            </a:extLst>
          </p:cNvPr>
          <p:cNvCxnSpPr>
            <a:cxnSpLocks/>
          </p:cNvCxnSpPr>
          <p:nvPr/>
        </p:nvCxnSpPr>
        <p:spPr>
          <a:xfrm flipH="1">
            <a:off x="664502" y="9086502"/>
            <a:ext cx="5543195"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Line shape">
            <a:extLst>
              <a:ext uri="{FF2B5EF4-FFF2-40B4-BE49-F238E27FC236}">
                <a16:creationId xmlns:a16="http://schemas.microsoft.com/office/drawing/2014/main" id="{BBE87F6E-7A9B-4D60-A8CF-81BA80FEC662}"/>
              </a:ext>
            </a:extLst>
          </p:cNvPr>
          <p:cNvSpPr/>
          <p:nvPr/>
        </p:nvSpPr>
        <p:spPr>
          <a:xfrm>
            <a:off x="-175452" y="165801"/>
            <a:ext cx="2633334" cy="327620"/>
          </a:xfrm>
          <a:prstGeom prst="roundRect">
            <a:avLst>
              <a:gd name="adj" fmla="val 50000"/>
            </a:avLst>
          </a:prstGeom>
          <a:noFill/>
          <a:ln w="38100">
            <a:solidFill>
              <a:schemeClr val="accent6">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675" dirty="0">
              <a:solidFill>
                <a:srgbClr val="FFFFFF"/>
              </a:solidFill>
              <a:latin typeface="+mj-lt"/>
            </a:endParaRPr>
          </a:p>
        </p:txBody>
      </p:sp>
      <p:grpSp>
        <p:nvGrpSpPr>
          <p:cNvPr id="10" name="Dot shape">
            <a:extLst>
              <a:ext uri="{FF2B5EF4-FFF2-40B4-BE49-F238E27FC236}">
                <a16:creationId xmlns:a16="http://schemas.microsoft.com/office/drawing/2014/main" id="{B7958E47-3BB1-436B-A076-D713F8AC59D4}"/>
              </a:ext>
            </a:extLst>
          </p:cNvPr>
          <p:cNvGrpSpPr/>
          <p:nvPr/>
        </p:nvGrpSpPr>
        <p:grpSpPr>
          <a:xfrm>
            <a:off x="1721176" y="475418"/>
            <a:ext cx="208071" cy="36005"/>
            <a:chOff x="1773521" y="4054733"/>
            <a:chExt cx="369904" cy="64008"/>
          </a:xfrm>
        </p:grpSpPr>
        <p:sp>
          <p:nvSpPr>
            <p:cNvPr id="11" name="Rectangle 10">
              <a:extLst>
                <a:ext uri="{FF2B5EF4-FFF2-40B4-BE49-F238E27FC236}">
                  <a16:creationId xmlns:a16="http://schemas.microsoft.com/office/drawing/2014/main" id="{002B5117-EBAF-469D-A2EE-3283E8C2A4BF}"/>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Oval 11">
              <a:extLst>
                <a:ext uri="{FF2B5EF4-FFF2-40B4-BE49-F238E27FC236}">
                  <a16:creationId xmlns:a16="http://schemas.microsoft.com/office/drawing/2014/main" id="{1DE5D020-67AB-4C9D-9970-0E8FA35806DE}"/>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40364210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8" decel="50000" fill="hold" grpId="0" nodeType="withEffect">
                                  <p:stCondLst>
                                    <p:cond delay="14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0-#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4" decel="50000" fill="hold" grpId="0" nodeType="withEffect" nodePh="1">
                                  <p:stCondLst>
                                    <p:cond delay="0"/>
                                  </p:stCondLst>
                                  <p:endCondLst>
                                    <p:cond evt="begin" delay="0">
                                      <p:tn val="17"/>
                                    </p:cond>
                                  </p:end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8" fill="hold" nodeType="withEffect">
                                  <p:stCondLst>
                                    <p:cond delay="24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500" fill="hold"/>
                                        <p:tgtEl>
                                          <p:spTgt spid="9"/>
                                        </p:tgtEl>
                                        <p:attrNameLst>
                                          <p:attrName>ppt_x</p:attrName>
                                        </p:attrNameLst>
                                      </p:cBhvr>
                                      <p:tavLst>
                                        <p:tav tm="0">
                                          <p:val>
                                            <p:strVal val="0-#ppt_w/2"/>
                                          </p:val>
                                        </p:tav>
                                        <p:tav tm="100000">
                                          <p:val>
                                            <p:strVal val="#ppt_x"/>
                                          </p:val>
                                        </p:tav>
                                      </p:tavLst>
                                    </p:anim>
                                    <p:anim calcmode="lin" valueType="num">
                                      <p:cBhvr additive="base">
                                        <p:cTn id="28" dur="1500" fill="hold"/>
                                        <p:tgtEl>
                                          <p:spTgt spid="9"/>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23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500"/>
                                        <p:tgtEl>
                                          <p:spTgt spid="10"/>
                                        </p:tgtEl>
                                      </p:cBhvr>
                                    </p:animEffect>
                                  </p:childTnLst>
                                </p:cTn>
                              </p:par>
                              <p:par>
                                <p:cTn id="32" presetID="63" presetClass="path" presetSubtype="0" accel="50000" decel="50000" fill="hold" nodeType="withEffect">
                                  <p:stCondLst>
                                    <p:cond delay="2300"/>
                                  </p:stCondLst>
                                  <p:childTnLst>
                                    <p:animMotion origin="layout" path="M -0.17407 5.12821E-7 L -0.00046 5.12821E-7 " pathEditMode="relative" rAng="0" ptsTypes="AA">
                                      <p:cBhvr>
                                        <p:cTn id="33" dur="3500" fill="hold"/>
                                        <p:tgtEl>
                                          <p:spTgt spid="10"/>
                                        </p:tgtEl>
                                        <p:attrNameLst>
                                          <p:attrName>ppt_x</p:attrName>
                                          <p:attrName>ppt_y</p:attrName>
                                        </p:attrNameLst>
                                      </p:cBhvr>
                                      <p:rCtr x="8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6" grpId="0"/>
      <p:bldP spid="17"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046161-493C-4393-B15B-5CFF33CE7A7E}"/>
              </a:ext>
            </a:extLst>
          </p:cNvPr>
          <p:cNvSpPr txBox="1"/>
          <p:nvPr/>
        </p:nvSpPr>
        <p:spPr>
          <a:xfrm>
            <a:off x="577849" y="798242"/>
            <a:ext cx="5707064" cy="2918606"/>
          </a:xfrm>
          <a:prstGeom prst="rect">
            <a:avLst/>
          </a:prstGeom>
          <a:noFill/>
        </p:spPr>
        <p:txBody>
          <a:bodyPr wrap="square" lIns="90000" tIns="20250" rIns="90000" bIns="20250" rtlCol="0">
            <a:spAutoFit/>
          </a:bodyPr>
          <a:lstStyle/>
          <a:p>
            <a:pPr algn="just"/>
            <a:r>
              <a:rPr lang="es-419" sz="1100" dirty="0">
                <a:solidFill>
                  <a:schemeClr val="tx1">
                    <a:alpha val="85000"/>
                  </a:schemeClr>
                </a:solidFill>
                <a:latin typeface="Calibri" panose="020F0502020204030204" pitchFamily="34" charset="0"/>
                <a:cs typeface="Calibri" panose="020F0502020204030204" pitchFamily="34" charset="0"/>
              </a:rPr>
              <a:t>En conclusión, la pandemia de COVID-19 no solo demostró la fragilidad de las instituciones y las capacidades gubernamentales, sino que también evidenció, sobre todo, que se está en un momento en que no es posible gestionar con miras al futuro sin considerar escenarios de anticipación y previsión. Reducir la incertidumbre a través del conocimiento de escenarios alternativos de futuro permite acotar la complejidad del desarrollo.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a:p>
            <a:pPr algn="just"/>
            <a:r>
              <a:rPr lang="es-419" sz="1100" dirty="0">
                <a:solidFill>
                  <a:schemeClr val="tx1">
                    <a:alpha val="85000"/>
                  </a:schemeClr>
                </a:solidFill>
                <a:latin typeface="Calibri" panose="020F0502020204030204" pitchFamily="34" charset="0"/>
                <a:cs typeface="Calibri" panose="020F0502020204030204" pitchFamily="34" charset="0"/>
              </a:rPr>
              <a:t>Al generar estos espacios de reflexión, la Red de Planificación para el Desarrollo en América Latina y el Caribe ha tenido como principal objetivo proponer temas de interés regional para una discusión en que participen expertos y personas interesadas en conocer sobre estas materias y, sobre esa base, generar conocimiento para la comunidad. Nuestra comunidad de aprendizaje ha querido reflexionar sobre la pandemia de COVID-19 desde una óptica que ponga de relieve temas que trascienden de alguna manera al momento crítico que se vive en la actualidad. La principal responsabilidad es dar seguimiento a los temas para que no solo queden plasmados en un espacio de discusión, sino que se integren en nuestros modelos de pensamientos, contenidos de investigación y programas de trabajo. Este primer documento de la comunidad es un esfuerzo en esa línea de generación de conocimiento colectivo.</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p:txBody>
      </p:sp>
      <p:sp>
        <p:nvSpPr>
          <p:cNvPr id="3" name="Line shape">
            <a:extLst>
              <a:ext uri="{FF2B5EF4-FFF2-40B4-BE49-F238E27FC236}">
                <a16:creationId xmlns:a16="http://schemas.microsoft.com/office/drawing/2014/main" id="{37AB72B2-31B3-4246-A50D-9431328A3F04}"/>
              </a:ext>
            </a:extLst>
          </p:cNvPr>
          <p:cNvSpPr/>
          <p:nvPr/>
        </p:nvSpPr>
        <p:spPr>
          <a:xfrm>
            <a:off x="-175452" y="165801"/>
            <a:ext cx="2633334" cy="327620"/>
          </a:xfrm>
          <a:prstGeom prst="roundRect">
            <a:avLst>
              <a:gd name="adj" fmla="val 50000"/>
            </a:avLst>
          </a:prstGeom>
          <a:noFill/>
          <a:ln w="38100">
            <a:solidFill>
              <a:schemeClr val="accent6">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675" dirty="0">
              <a:solidFill>
                <a:srgbClr val="FFFFFF"/>
              </a:solidFill>
              <a:latin typeface="+mj-lt"/>
            </a:endParaRPr>
          </a:p>
        </p:txBody>
      </p:sp>
      <p:grpSp>
        <p:nvGrpSpPr>
          <p:cNvPr id="4" name="Dot shape">
            <a:extLst>
              <a:ext uri="{FF2B5EF4-FFF2-40B4-BE49-F238E27FC236}">
                <a16:creationId xmlns:a16="http://schemas.microsoft.com/office/drawing/2014/main" id="{22317082-E033-410A-A5F1-0A149ADCAC12}"/>
              </a:ext>
            </a:extLst>
          </p:cNvPr>
          <p:cNvGrpSpPr/>
          <p:nvPr/>
        </p:nvGrpSpPr>
        <p:grpSpPr>
          <a:xfrm>
            <a:off x="1721176" y="475418"/>
            <a:ext cx="208071" cy="36005"/>
            <a:chOff x="1773521" y="4054733"/>
            <a:chExt cx="369904" cy="64008"/>
          </a:xfrm>
        </p:grpSpPr>
        <p:sp>
          <p:nvSpPr>
            <p:cNvPr id="5" name="Rectangle 4">
              <a:extLst>
                <a:ext uri="{FF2B5EF4-FFF2-40B4-BE49-F238E27FC236}">
                  <a16:creationId xmlns:a16="http://schemas.microsoft.com/office/drawing/2014/main" id="{3376F67E-5EC3-480A-9F50-660A3F1EF482}"/>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Oval 6">
              <a:extLst>
                <a:ext uri="{FF2B5EF4-FFF2-40B4-BE49-F238E27FC236}">
                  <a16:creationId xmlns:a16="http://schemas.microsoft.com/office/drawing/2014/main" id="{2CD9CE52-D583-49C2-BE6F-0A5D8685C9E8}"/>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21414811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23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500"/>
                                        <p:tgtEl>
                                          <p:spTgt spid="4"/>
                                        </p:tgtEl>
                                      </p:cBhvr>
                                    </p:animEffect>
                                  </p:childTnLst>
                                </p:cTn>
                              </p:par>
                              <p:par>
                                <p:cTn id="16" presetID="63" presetClass="path" presetSubtype="0" accel="50000" decel="50000" fill="hold" nodeType="withEffect">
                                  <p:stCondLst>
                                    <p:cond delay="2300"/>
                                  </p:stCondLst>
                                  <p:childTnLst>
                                    <p:animMotion origin="layout" path="M -0.17407 5.12821E-7 L -0.00046 5.12821E-7 " pathEditMode="relative" rAng="0" ptsTypes="AA">
                                      <p:cBhvr>
                                        <p:cTn id="17" dur="3500" fill="hold"/>
                                        <p:tgtEl>
                                          <p:spTgt spid="4"/>
                                        </p:tgtEl>
                                        <p:attrNameLst>
                                          <p:attrName>ppt_x</p:attrName>
                                          <p:attrName>ppt_y</p:attrName>
                                        </p:attrNameLst>
                                      </p:cBhvr>
                                      <p:rCtr x="8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9B1309-DE48-4EB1-8200-8769BFA05443}"/>
              </a:ext>
            </a:extLst>
          </p:cNvPr>
          <p:cNvSpPr txBox="1"/>
          <p:nvPr/>
        </p:nvSpPr>
        <p:spPr>
          <a:xfrm>
            <a:off x="577849" y="800388"/>
            <a:ext cx="5707061" cy="8504751"/>
          </a:xfrm>
          <a:prstGeom prst="rect">
            <a:avLst/>
          </a:prstGeom>
          <a:noFill/>
        </p:spPr>
        <p:txBody>
          <a:bodyPr wrap="square" lIns="90000" tIns="20250" rIns="90000" bIns="20250" rtlCol="0">
            <a:spAutoFit/>
          </a:bodyPr>
          <a:lstStyle/>
          <a:p>
            <a:pPr marL="457200" indent="-457200" algn="just">
              <a:lnSpc>
                <a:spcPct val="150000"/>
              </a:lnSpc>
            </a:pPr>
            <a:r>
              <a:rPr lang="es-419" sz="1000" dirty="0">
                <a:latin typeface="Calibri" panose="020F0502020204030204" pitchFamily="34" charset="0"/>
                <a:cs typeface="Calibri" panose="020F0502020204030204" pitchFamily="34" charset="0"/>
              </a:rPr>
              <a:t>Aceituno, P. (2020), “</a:t>
            </a:r>
            <a:r>
              <a:rPr lang="es-419" sz="1000" dirty="0" err="1">
                <a:latin typeface="Calibri" panose="020F0502020204030204" pitchFamily="34" charset="0"/>
                <a:cs typeface="Calibri" panose="020F0502020204030204" pitchFamily="34" charset="0"/>
              </a:rPr>
              <a:t>Foresight</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studies</a:t>
            </a:r>
            <a:r>
              <a:rPr lang="es-419" sz="1000" dirty="0">
                <a:latin typeface="Calibri" panose="020F0502020204030204" pitchFamily="34" charset="0"/>
                <a:cs typeface="Calibri" panose="020F0502020204030204" pitchFamily="34" charset="0"/>
              </a:rPr>
              <a:t> and </a:t>
            </a:r>
            <a:r>
              <a:rPr lang="es-419" sz="1000" dirty="0" err="1">
                <a:latin typeface="Calibri" panose="020F0502020204030204" pitchFamily="34" charset="0"/>
                <a:cs typeface="Calibri" panose="020F0502020204030204" pitchFamily="34" charset="0"/>
              </a:rPr>
              <a:t>their</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assessment</a:t>
            </a:r>
            <a:r>
              <a:rPr lang="es-419" sz="1000" dirty="0">
                <a:latin typeface="Calibri" panose="020F0502020204030204" pitchFamily="34" charset="0"/>
                <a:cs typeface="Calibri" panose="020F0502020204030204" pitchFamily="34" charset="0"/>
              </a:rPr>
              <a:t> in </a:t>
            </a:r>
            <a:r>
              <a:rPr lang="es-419" sz="1000" dirty="0" err="1">
                <a:latin typeface="Calibri" panose="020F0502020204030204" pitchFamily="34" charset="0"/>
                <a:cs typeface="Calibri" panose="020F0502020204030204" pitchFamily="34" charset="0"/>
              </a:rPr>
              <a:t>the</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public</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policy</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of</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two</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Chilean</a:t>
            </a:r>
            <a:r>
              <a:rPr lang="es-419" sz="1000" dirty="0">
                <a:latin typeface="Calibri" panose="020F0502020204030204" pitchFamily="34" charset="0"/>
                <a:cs typeface="Calibri" panose="020F0502020204030204" pitchFamily="34" charset="0"/>
              </a:rPr>
              <a:t> regional </a:t>
            </a:r>
            <a:r>
              <a:rPr lang="es-419" sz="1000" dirty="0" err="1">
                <a:latin typeface="Calibri" panose="020F0502020204030204" pitchFamily="34" charset="0"/>
                <a:cs typeface="Calibri" panose="020F0502020204030204" pitchFamily="34" charset="0"/>
              </a:rPr>
              <a:t>development</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strategies</a:t>
            </a:r>
            <a:r>
              <a:rPr lang="es-419" sz="1000" dirty="0">
                <a:latin typeface="Calibri" panose="020F0502020204030204" pitchFamily="34" charset="0"/>
                <a:cs typeface="Calibri" panose="020F0502020204030204" pitchFamily="34" charset="0"/>
              </a:rPr>
              <a:t>”, Cuadernos de Administración, vol. 36, </a:t>
            </a:r>
            <a:r>
              <a:rPr lang="es-419" sz="1000" dirty="0" err="1">
                <a:latin typeface="Calibri" panose="020F0502020204030204" pitchFamily="34" charset="0"/>
                <a:cs typeface="Calibri" panose="020F0502020204030204" pitchFamily="34" charset="0"/>
              </a:rPr>
              <a:t>Nº</a:t>
            </a:r>
            <a:r>
              <a:rPr lang="es-419" sz="1000" dirty="0">
                <a:latin typeface="Calibri" panose="020F0502020204030204" pitchFamily="34" charset="0"/>
                <a:cs typeface="Calibri" panose="020F0502020204030204" pitchFamily="34" charset="0"/>
              </a:rPr>
              <a:t> 68, Universidad del Valle. </a:t>
            </a:r>
          </a:p>
          <a:p>
            <a:pPr marL="457200" indent="-457200" algn="just">
              <a:lnSpc>
                <a:spcPct val="150000"/>
              </a:lnSpc>
            </a:pPr>
            <a:r>
              <a:rPr lang="es-419" sz="1000" dirty="0" err="1">
                <a:latin typeface="Calibri" panose="020F0502020204030204" pitchFamily="34" charset="0"/>
                <a:cs typeface="Calibri" panose="020F0502020204030204" pitchFamily="34" charset="0"/>
              </a:rPr>
              <a:t>Aucoin</a:t>
            </a:r>
            <a:r>
              <a:rPr lang="es-419" sz="1000" dirty="0">
                <a:latin typeface="Calibri" panose="020F0502020204030204" pitchFamily="34" charset="0"/>
                <a:cs typeface="Calibri" panose="020F0502020204030204" pitchFamily="34" charset="0"/>
              </a:rPr>
              <a:t>, P. y M.D. Jarvis (2005), </a:t>
            </a:r>
            <a:r>
              <a:rPr lang="es-419" sz="1000" dirty="0" err="1">
                <a:latin typeface="Calibri" panose="020F0502020204030204" pitchFamily="34" charset="0"/>
                <a:cs typeface="Calibri" panose="020F0502020204030204" pitchFamily="34" charset="0"/>
              </a:rPr>
              <a:t>Modernizing</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Government</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Accountability</a:t>
            </a:r>
            <a:r>
              <a:rPr lang="es-419" sz="1000" dirty="0">
                <a:latin typeface="Calibri" panose="020F0502020204030204" pitchFamily="34" charset="0"/>
                <a:cs typeface="Calibri" panose="020F0502020204030204" pitchFamily="34" charset="0"/>
              </a:rPr>
              <a:t>: A Framework </a:t>
            </a:r>
            <a:r>
              <a:rPr lang="es-419" sz="1000" dirty="0" err="1">
                <a:latin typeface="Calibri" panose="020F0502020204030204" pitchFamily="34" charset="0"/>
                <a:cs typeface="Calibri" panose="020F0502020204030204" pitchFamily="34" charset="0"/>
              </a:rPr>
              <a:t>for</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Reform</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Canada</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School</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of</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Public</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Service</a:t>
            </a:r>
            <a:r>
              <a:rPr lang="es-419" sz="1000" dirty="0">
                <a:latin typeface="Calibri" panose="020F0502020204030204" pitchFamily="34" charset="0"/>
                <a:cs typeface="Calibri" panose="020F0502020204030204" pitchFamily="34" charset="0"/>
              </a:rPr>
              <a:t>.</a:t>
            </a:r>
          </a:p>
          <a:p>
            <a:pPr marL="457200" indent="-457200" algn="just">
              <a:lnSpc>
                <a:spcPct val="150000"/>
              </a:lnSpc>
            </a:pPr>
            <a:r>
              <a:rPr lang="es-419" sz="1000" dirty="0">
                <a:latin typeface="Calibri" panose="020F0502020204030204" pitchFamily="34" charset="0"/>
                <a:cs typeface="Calibri" panose="020F0502020204030204" pitchFamily="34" charset="0"/>
              </a:rPr>
              <a:t>Cejudo, G. (</a:t>
            </a:r>
            <a:r>
              <a:rPr lang="es-419" sz="1000" dirty="0" err="1">
                <a:latin typeface="Calibri" panose="020F0502020204030204" pitchFamily="34" charset="0"/>
                <a:cs typeface="Calibri" panose="020F0502020204030204" pitchFamily="34" charset="0"/>
              </a:rPr>
              <a:t>comp.</a:t>
            </a:r>
            <a:r>
              <a:rPr lang="es-419" sz="1000" dirty="0">
                <a:latin typeface="Calibri" panose="020F0502020204030204" pitchFamily="34" charset="0"/>
                <a:cs typeface="Calibri" panose="020F0502020204030204" pitchFamily="34" charset="0"/>
              </a:rPr>
              <a:t>) (2013), Nueva Gestión Pública, Ciudad de México, Siglo XXI Editores.</a:t>
            </a:r>
          </a:p>
          <a:p>
            <a:pPr marL="457200" indent="-457200" algn="just">
              <a:lnSpc>
                <a:spcPct val="150000"/>
              </a:lnSpc>
            </a:pPr>
            <a:r>
              <a:rPr lang="es-419" sz="1000" dirty="0">
                <a:latin typeface="Calibri" panose="020F0502020204030204" pitchFamily="34" charset="0"/>
                <a:cs typeface="Calibri" panose="020F0502020204030204" pitchFamily="34" charset="0"/>
              </a:rPr>
              <a:t>CEPAL (Comisión Económica para América Latina y el Caribe) (2021a), Balance Preliminar de las Economías de América Latina y el Caribe, 2020 (LC/PUB.2020/17-P/Rev.1), Santiago.</a:t>
            </a:r>
          </a:p>
          <a:p>
            <a:pPr marL="457200" indent="-457200" algn="just">
              <a:lnSpc>
                <a:spcPct val="150000"/>
              </a:lnSpc>
            </a:pPr>
            <a:r>
              <a:rPr lang="es-419" sz="1000" dirty="0">
                <a:latin typeface="Calibri" panose="020F0502020204030204" pitchFamily="34" charset="0"/>
                <a:cs typeface="Calibri" panose="020F0502020204030204" pitchFamily="34" charset="0"/>
              </a:rPr>
              <a:t> 	 (2021b), Construir un futuro mejor: acciones para fortalecer la Agenda 2030 para el Desarrollo Sostenible (LC/FDS.4/3/Rev.1), Santiago</a:t>
            </a:r>
          </a:p>
          <a:p>
            <a:pPr marL="457200" indent="-457200" algn="just">
              <a:lnSpc>
                <a:spcPct val="150000"/>
              </a:lnSpc>
            </a:pPr>
            <a:r>
              <a:rPr lang="es-419" sz="1000" dirty="0">
                <a:latin typeface="Calibri" panose="020F0502020204030204" pitchFamily="34" charset="0"/>
                <a:cs typeface="Calibri" panose="020F0502020204030204" pitchFamily="34" charset="0"/>
              </a:rPr>
              <a:t> 	 (2020), “El desafío social en tiempos del COVID-19”, Informe Especial COVID-19, </a:t>
            </a:r>
            <a:r>
              <a:rPr lang="es-419" sz="1000" dirty="0" err="1">
                <a:latin typeface="Calibri" panose="020F0502020204030204" pitchFamily="34" charset="0"/>
                <a:cs typeface="Calibri" panose="020F0502020204030204" pitchFamily="34" charset="0"/>
              </a:rPr>
              <a:t>Nº</a:t>
            </a:r>
            <a:r>
              <a:rPr lang="es-419" sz="1000" dirty="0">
                <a:latin typeface="Calibri" panose="020F0502020204030204" pitchFamily="34" charset="0"/>
                <a:cs typeface="Calibri" panose="020F0502020204030204" pitchFamily="34" charset="0"/>
              </a:rPr>
              <a:t> 3, Santiago. </a:t>
            </a:r>
          </a:p>
          <a:p>
            <a:pPr marL="457200" indent="-457200" algn="just">
              <a:lnSpc>
                <a:spcPct val="150000"/>
              </a:lnSpc>
            </a:pPr>
            <a:r>
              <a:rPr lang="es-419" sz="1000" dirty="0">
                <a:latin typeface="Calibri" panose="020F0502020204030204" pitchFamily="34" charset="0"/>
                <a:cs typeface="Calibri" panose="020F0502020204030204" pitchFamily="34" charset="0"/>
              </a:rPr>
              <a:t>Comisión Europea (2020), Comunicación de la Comisión al Parlamento Europeo y al Consejo. Informe sobre prospectiva estratégica de 2020. Prospectiva estratégica: trazar el rumbo hacia una Europa más resiliente (COM/2020/493 final). </a:t>
            </a:r>
          </a:p>
          <a:p>
            <a:pPr marL="457200" indent="-457200" algn="just">
              <a:lnSpc>
                <a:spcPct val="150000"/>
              </a:lnSpc>
            </a:pPr>
            <a:r>
              <a:rPr lang="es-419" sz="1000" dirty="0">
                <a:latin typeface="Calibri" panose="020F0502020204030204" pitchFamily="34" charset="0"/>
                <a:cs typeface="Calibri" panose="020F0502020204030204" pitchFamily="34" charset="0"/>
              </a:rPr>
              <a:t>Cuervo, L.M. y J. </a:t>
            </a:r>
            <a:r>
              <a:rPr lang="es-419" sz="1000" dirty="0" err="1">
                <a:latin typeface="Calibri" panose="020F0502020204030204" pitchFamily="34" charset="0"/>
                <a:cs typeface="Calibri" panose="020F0502020204030204" pitchFamily="34" charset="0"/>
              </a:rPr>
              <a:t>Máttar</a:t>
            </a:r>
            <a:r>
              <a:rPr lang="es-419" sz="1000" dirty="0">
                <a:latin typeface="Calibri" panose="020F0502020204030204" pitchFamily="34" charset="0"/>
                <a:cs typeface="Calibri" panose="020F0502020204030204" pitchFamily="34" charset="0"/>
              </a:rPr>
              <a:t> (eds.) (2017), Planificación para el desarrollo en América Latina y el Caribe: enfoques, experiencias y perspectivas, Libros de la CEPAL, </a:t>
            </a:r>
            <a:r>
              <a:rPr lang="es-419" sz="1000" dirty="0" err="1">
                <a:latin typeface="Calibri" panose="020F0502020204030204" pitchFamily="34" charset="0"/>
                <a:cs typeface="Calibri" panose="020F0502020204030204" pitchFamily="34" charset="0"/>
              </a:rPr>
              <a:t>Nº</a:t>
            </a:r>
            <a:r>
              <a:rPr lang="es-419" sz="1000" dirty="0">
                <a:latin typeface="Calibri" panose="020F0502020204030204" pitchFamily="34" charset="0"/>
                <a:cs typeface="Calibri" panose="020F0502020204030204" pitchFamily="34" charset="0"/>
              </a:rPr>
              <a:t> 148 (LC/PUB.2017/16-P), Santiago, Comisión Económica para América Latina y el Caribe (CEPAL). </a:t>
            </a:r>
          </a:p>
          <a:p>
            <a:pPr marL="457200" indent="-457200" algn="just">
              <a:lnSpc>
                <a:spcPct val="150000"/>
              </a:lnSpc>
            </a:pPr>
            <a:r>
              <a:rPr lang="es-419" sz="1000" dirty="0">
                <a:latin typeface="Calibri" panose="020F0502020204030204" pitchFamily="34" charset="0"/>
                <a:cs typeface="Calibri" panose="020F0502020204030204" pitchFamily="34" charset="0"/>
              </a:rPr>
              <a:t>Glenn, J. C. y T. J. Gordon (1999), Estado del futuro: desafíos que enfrentamos en el Milenio, American Council </a:t>
            </a:r>
            <a:r>
              <a:rPr lang="es-419" sz="1000" dirty="0" err="1">
                <a:latin typeface="Calibri" panose="020F0502020204030204" pitchFamily="34" charset="0"/>
                <a:cs typeface="Calibri" panose="020F0502020204030204" pitchFamily="34" charset="0"/>
              </a:rPr>
              <a:t>for</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the</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United</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Nations</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University</a:t>
            </a:r>
            <a:r>
              <a:rPr lang="es-419" sz="1000" dirty="0">
                <a:latin typeface="Calibri" panose="020F0502020204030204" pitchFamily="34" charset="0"/>
                <a:cs typeface="Calibri" panose="020F0502020204030204" pitchFamily="34" charset="0"/>
              </a:rPr>
              <a:t>.</a:t>
            </a:r>
          </a:p>
          <a:p>
            <a:pPr marL="457200" indent="-457200" algn="just">
              <a:lnSpc>
                <a:spcPct val="150000"/>
              </a:lnSpc>
            </a:pPr>
            <a:r>
              <a:rPr lang="es-419" sz="1000" dirty="0" err="1">
                <a:latin typeface="Calibri" panose="020F0502020204030204" pitchFamily="34" charset="0"/>
                <a:cs typeface="Calibri" panose="020F0502020204030204" pitchFamily="34" charset="0"/>
              </a:rPr>
              <a:t>Godet</a:t>
            </a:r>
            <a:r>
              <a:rPr lang="es-419" sz="1000" dirty="0">
                <a:latin typeface="Calibri" panose="020F0502020204030204" pitchFamily="34" charset="0"/>
                <a:cs typeface="Calibri" panose="020F0502020204030204" pitchFamily="34" charset="0"/>
              </a:rPr>
              <a:t>, M. (1997), Manuel de </a:t>
            </a:r>
            <a:r>
              <a:rPr lang="es-419" sz="1000" dirty="0" err="1">
                <a:latin typeface="Calibri" panose="020F0502020204030204" pitchFamily="34" charset="0"/>
                <a:cs typeface="Calibri" panose="020F0502020204030204" pitchFamily="34" charset="0"/>
              </a:rPr>
              <a:t>prospective</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stratégique</a:t>
            </a:r>
            <a:r>
              <a:rPr lang="es-419" sz="1000" dirty="0">
                <a:latin typeface="Calibri" panose="020F0502020204030204" pitchFamily="34" charset="0"/>
                <a:cs typeface="Calibri" panose="020F0502020204030204" pitchFamily="34" charset="0"/>
              </a:rPr>
              <a:t>. Une indiscipline </a:t>
            </a:r>
            <a:r>
              <a:rPr lang="es-419" sz="1000" dirty="0" err="1">
                <a:latin typeface="Calibri" panose="020F0502020204030204" pitchFamily="34" charset="0"/>
                <a:cs typeface="Calibri" panose="020F0502020204030204" pitchFamily="34" charset="0"/>
              </a:rPr>
              <a:t>intellectuelle</a:t>
            </a:r>
            <a:r>
              <a:rPr lang="es-419" sz="1000" dirty="0">
                <a:latin typeface="Calibri" panose="020F0502020204030204" pitchFamily="34" charset="0"/>
                <a:cs typeface="Calibri" panose="020F0502020204030204" pitchFamily="34" charset="0"/>
              </a:rPr>
              <a:t>, vol. 1, París, </a:t>
            </a:r>
            <a:r>
              <a:rPr lang="es-419" sz="1000" dirty="0" err="1">
                <a:latin typeface="Calibri" panose="020F0502020204030204" pitchFamily="34" charset="0"/>
                <a:cs typeface="Calibri" panose="020F0502020204030204" pitchFamily="34" charset="0"/>
              </a:rPr>
              <a:t>Dunod</a:t>
            </a:r>
            <a:r>
              <a:rPr lang="es-419" sz="1000" dirty="0">
                <a:latin typeface="Calibri" panose="020F0502020204030204" pitchFamily="34" charset="0"/>
                <a:cs typeface="Calibri" panose="020F0502020204030204" pitchFamily="34" charset="0"/>
              </a:rPr>
              <a:t>.</a:t>
            </a:r>
          </a:p>
          <a:p>
            <a:pPr marL="457200" indent="-457200" algn="just">
              <a:lnSpc>
                <a:spcPct val="150000"/>
              </a:lnSpc>
            </a:pPr>
            <a:r>
              <a:rPr lang="es-419" sz="1000" dirty="0">
                <a:latin typeface="Calibri" panose="020F0502020204030204" pitchFamily="34" charset="0"/>
                <a:cs typeface="Calibri" panose="020F0502020204030204" pitchFamily="34" charset="0"/>
              </a:rPr>
              <a:t>Gutiérrez, M. Á. (2020), “Gobernar la complejidad”, Los Andes, Buenos Aires, 24 de mayo. </a:t>
            </a:r>
          </a:p>
          <a:p>
            <a:pPr marL="457200" indent="-457200" algn="just">
              <a:lnSpc>
                <a:spcPct val="150000"/>
              </a:lnSpc>
            </a:pPr>
            <a:r>
              <a:rPr lang="es-419" sz="1000" dirty="0">
                <a:latin typeface="Calibri" panose="020F0502020204030204" pitchFamily="34" charset="0"/>
                <a:cs typeface="Calibri" panose="020F0502020204030204" pitchFamily="34" charset="0"/>
              </a:rPr>
              <a:t>Hill, M. y P. Hupe (2002), </a:t>
            </a:r>
            <a:r>
              <a:rPr lang="es-419" sz="1000" dirty="0" err="1">
                <a:latin typeface="Calibri" panose="020F0502020204030204" pitchFamily="34" charset="0"/>
                <a:cs typeface="Calibri" panose="020F0502020204030204" pitchFamily="34" charset="0"/>
              </a:rPr>
              <a:t>Implementing</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Public</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Policy</a:t>
            </a:r>
            <a:r>
              <a:rPr lang="es-419" sz="1000" dirty="0">
                <a:latin typeface="Calibri" panose="020F0502020204030204" pitchFamily="34" charset="0"/>
                <a:cs typeface="Calibri" panose="020F0502020204030204" pitchFamily="34" charset="0"/>
              </a:rPr>
              <a:t>, Londres, SAGE </a:t>
            </a:r>
            <a:r>
              <a:rPr lang="es-419" sz="1000" dirty="0" err="1">
                <a:latin typeface="Calibri" panose="020F0502020204030204" pitchFamily="34" charset="0"/>
                <a:cs typeface="Calibri" panose="020F0502020204030204" pitchFamily="34" charset="0"/>
              </a:rPr>
              <a:t>Publications</a:t>
            </a:r>
            <a:r>
              <a:rPr lang="es-419" sz="1000" dirty="0">
                <a:latin typeface="Calibri" panose="020F0502020204030204" pitchFamily="34" charset="0"/>
                <a:cs typeface="Calibri" panose="020F0502020204030204" pitchFamily="34" charset="0"/>
              </a:rPr>
              <a:t> Ltd.</a:t>
            </a:r>
          </a:p>
          <a:p>
            <a:pPr marL="457200" indent="-457200" algn="just">
              <a:lnSpc>
                <a:spcPct val="150000"/>
              </a:lnSpc>
            </a:pPr>
            <a:r>
              <a:rPr lang="es-419" sz="1000" dirty="0">
                <a:latin typeface="Calibri" panose="020F0502020204030204" pitchFamily="34" charset="0"/>
                <a:cs typeface="Calibri" panose="020F0502020204030204" pitchFamily="34" charset="0"/>
              </a:rPr>
              <a:t>Junta de Vigilancia Mundial de la Preparación (2019), Un mundo en peligro: informe anual sobre preparación mundial para las emergencias sanitarias, Ginebra, septiembre [en línea] https://apps.who.int/gpmb/assets/annual_report/GPMB_Annual_Report_Spanish.pdf. </a:t>
            </a:r>
          </a:p>
          <a:p>
            <a:pPr marL="457200" indent="-457200" algn="just">
              <a:lnSpc>
                <a:spcPct val="150000"/>
              </a:lnSpc>
            </a:pPr>
            <a:r>
              <a:rPr lang="es-419" sz="1000" dirty="0">
                <a:latin typeface="Calibri" panose="020F0502020204030204" pitchFamily="34" charset="0"/>
                <a:cs typeface="Calibri" panose="020F0502020204030204" pitchFamily="34" charset="0"/>
              </a:rPr>
              <a:t>May. P. (2012), “</a:t>
            </a:r>
            <a:r>
              <a:rPr lang="es-419" sz="1000" dirty="0" err="1">
                <a:latin typeface="Calibri" panose="020F0502020204030204" pitchFamily="34" charset="0"/>
                <a:cs typeface="Calibri" panose="020F0502020204030204" pitchFamily="34" charset="0"/>
              </a:rPr>
              <a:t>Policy</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design</a:t>
            </a:r>
            <a:r>
              <a:rPr lang="es-419" sz="1000" dirty="0">
                <a:latin typeface="Calibri" panose="020F0502020204030204" pitchFamily="34" charset="0"/>
                <a:cs typeface="Calibri" panose="020F0502020204030204" pitchFamily="34" charset="0"/>
              </a:rPr>
              <a:t> and </a:t>
            </a:r>
            <a:r>
              <a:rPr lang="es-419" sz="1000" dirty="0" err="1">
                <a:latin typeface="Calibri" panose="020F0502020204030204" pitchFamily="34" charset="0"/>
                <a:cs typeface="Calibri" panose="020F0502020204030204" pitchFamily="34" charset="0"/>
              </a:rPr>
              <a:t>implementation</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Handbook</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of</a:t>
            </a:r>
            <a:r>
              <a:rPr lang="es-419" sz="1000" dirty="0">
                <a:latin typeface="Calibri" panose="020F0502020204030204" pitchFamily="34" charset="0"/>
                <a:cs typeface="Calibri" panose="020F0502020204030204" pitchFamily="34" charset="0"/>
              </a:rPr>
              <a:t> </a:t>
            </a:r>
            <a:r>
              <a:rPr lang="es-419" sz="1000" dirty="0" err="1">
                <a:latin typeface="Calibri" panose="020F0502020204030204" pitchFamily="34" charset="0"/>
                <a:cs typeface="Calibri" panose="020F0502020204030204" pitchFamily="34" charset="0"/>
              </a:rPr>
              <a:t>Administration</a:t>
            </a:r>
            <a:r>
              <a:rPr lang="es-419" sz="1000" dirty="0">
                <a:latin typeface="Calibri" panose="020F0502020204030204" pitchFamily="34" charset="0"/>
                <a:cs typeface="Calibri" panose="020F0502020204030204" pitchFamily="34" charset="0"/>
              </a:rPr>
              <a:t>, G. Peters y J. Pierre, (eds.), Londres, SAGE </a:t>
            </a:r>
            <a:r>
              <a:rPr lang="es-419" sz="1000" dirty="0" err="1">
                <a:latin typeface="Calibri" panose="020F0502020204030204" pitchFamily="34" charset="0"/>
                <a:cs typeface="Calibri" panose="020F0502020204030204" pitchFamily="34" charset="0"/>
              </a:rPr>
              <a:t>Publications</a:t>
            </a:r>
            <a:r>
              <a:rPr lang="es-419" sz="1000" dirty="0">
                <a:latin typeface="Calibri" panose="020F0502020204030204" pitchFamily="34" charset="0"/>
                <a:cs typeface="Calibri" panose="020F0502020204030204" pitchFamily="34" charset="0"/>
              </a:rPr>
              <a:t>.</a:t>
            </a:r>
          </a:p>
          <a:p>
            <a:pPr marL="457200" indent="-457200" algn="just">
              <a:lnSpc>
                <a:spcPct val="150000"/>
              </a:lnSpc>
            </a:pPr>
            <a:r>
              <a:rPr lang="es-419" sz="1000" dirty="0">
                <a:latin typeface="Calibri" panose="020F0502020204030204" pitchFamily="34" charset="0"/>
                <a:cs typeface="Calibri" panose="020F0502020204030204" pitchFamily="34" charset="0"/>
              </a:rPr>
              <a:t>Medina, J. y E. Ortegón (2006), “Manual de prospectiva y decisión estratégica: Bases teóricas e instrumentos para América Latina y el Caribe”, serie Manuales, </a:t>
            </a:r>
            <a:r>
              <a:rPr lang="es-419" sz="1000" dirty="0" err="1">
                <a:latin typeface="Calibri" panose="020F0502020204030204" pitchFamily="34" charset="0"/>
                <a:cs typeface="Calibri" panose="020F0502020204030204" pitchFamily="34" charset="0"/>
              </a:rPr>
              <a:t>N°</a:t>
            </a:r>
            <a:r>
              <a:rPr lang="es-419" sz="1000" dirty="0">
                <a:latin typeface="Calibri" panose="020F0502020204030204" pitchFamily="34" charset="0"/>
                <a:cs typeface="Calibri" panose="020F0502020204030204" pitchFamily="34" charset="0"/>
              </a:rPr>
              <a:t> 51 (LC/L.2503-P), Santiago, Comisión Económica para América Latina y el Caribe (CEPAL).</a:t>
            </a:r>
          </a:p>
          <a:p>
            <a:pPr marL="457200" indent="-457200" algn="just">
              <a:lnSpc>
                <a:spcPct val="150000"/>
              </a:lnSpc>
            </a:pPr>
            <a:r>
              <a:rPr lang="es-419" sz="1000" dirty="0">
                <a:latin typeface="Calibri" panose="020F0502020204030204" pitchFamily="34" charset="0"/>
                <a:cs typeface="Calibri" panose="020F0502020204030204" pitchFamily="34" charset="0"/>
              </a:rPr>
              <a:t>Naciones Unidas (2020), Responsabilidad compartida, solidaridad global: respuesta a los impactos socioeconómicos de COVID-19, marzo.</a:t>
            </a:r>
            <a:endParaRPr lang="es-419" sz="1000" dirty="0">
              <a:solidFill>
                <a:schemeClr val="tx1">
                  <a:alpha val="85000"/>
                </a:schemeClr>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50000"/>
              </a:lnSpc>
            </a:pPr>
            <a:r>
              <a:rPr lang="en-US" sz="1000" dirty="0">
                <a:effectLst/>
                <a:latin typeface="Calibri" panose="020F0502020204030204" pitchFamily="34" charset="0"/>
                <a:ea typeface="Calibri" panose="020F0502020204030204" pitchFamily="34" charset="0"/>
                <a:cs typeface="Calibri" panose="020F0502020204030204" pitchFamily="34" charset="0"/>
              </a:rPr>
              <a:t>National Intelligence Council (2008), </a:t>
            </a:r>
            <a:r>
              <a:rPr lang="en-US" sz="1000" i="1" dirty="0">
                <a:effectLst/>
                <a:latin typeface="Calibri" panose="020F0502020204030204" pitchFamily="34" charset="0"/>
                <a:ea typeface="Calibri" panose="020F0502020204030204" pitchFamily="34" charset="0"/>
                <a:cs typeface="Calibri" panose="020F0502020204030204" pitchFamily="34" charset="0"/>
              </a:rPr>
              <a:t>Global Trends 2025: A Transformed World</a:t>
            </a:r>
            <a:r>
              <a:rPr lang="en-US" sz="1000" dirty="0">
                <a:effectLst/>
                <a:latin typeface="Calibri" panose="020F0502020204030204" pitchFamily="34" charset="0"/>
                <a:ea typeface="Calibri" panose="020F0502020204030204" pitchFamily="34" charset="0"/>
                <a:cs typeface="Calibri" panose="020F0502020204030204" pitchFamily="34" charset="0"/>
              </a:rPr>
              <a:t>, Washington, D.C. Government Printing Office.</a:t>
            </a:r>
            <a:endParaRPr lang="es-419" sz="105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150000"/>
              </a:lnSpc>
            </a:pPr>
            <a:r>
              <a:rPr lang="es-CL" sz="1000" dirty="0">
                <a:effectLst/>
                <a:latin typeface="Calibri" panose="020F0502020204030204" pitchFamily="34" charset="0"/>
                <a:ea typeface="Calibri" panose="020F0502020204030204" pitchFamily="34" charset="0"/>
                <a:cs typeface="Calibri" panose="020F0502020204030204" pitchFamily="34" charset="0"/>
              </a:rPr>
              <a:t>Oficina de Ciencia e Innovación (2006), </a:t>
            </a:r>
            <a:r>
              <a:rPr lang="es-CL" sz="1000" i="1" dirty="0" err="1">
                <a:effectLst/>
                <a:latin typeface="Calibri" panose="020F0502020204030204" pitchFamily="34" charset="0"/>
                <a:ea typeface="Calibri" panose="020F0502020204030204" pitchFamily="34" charset="0"/>
                <a:cs typeface="Calibri" panose="020F0502020204030204" pitchFamily="34" charset="0"/>
              </a:rPr>
              <a:t>Foresight</a:t>
            </a:r>
            <a:r>
              <a:rPr lang="es-CL" sz="1000" i="1" dirty="0">
                <a:effectLst/>
                <a:latin typeface="Calibri" panose="020F0502020204030204" pitchFamily="34" charset="0"/>
                <a:ea typeface="Calibri" panose="020F0502020204030204" pitchFamily="34" charset="0"/>
                <a:cs typeface="Calibri" panose="020F0502020204030204" pitchFamily="34" charset="0"/>
              </a:rPr>
              <a:t>. </a:t>
            </a:r>
            <a:r>
              <a:rPr lang="en-US" sz="1000" i="1" dirty="0">
                <a:effectLst/>
                <a:latin typeface="Calibri" panose="020F0502020204030204" pitchFamily="34" charset="0"/>
                <a:ea typeface="Calibri" panose="020F0502020204030204" pitchFamily="34" charset="0"/>
                <a:cs typeface="Calibri" panose="020F0502020204030204" pitchFamily="34" charset="0"/>
              </a:rPr>
              <a:t>Infectious Diseases: preparing for the future. </a:t>
            </a:r>
            <a:r>
              <a:rPr lang="es-CL" sz="1000" i="1" dirty="0" err="1">
                <a:effectLst/>
                <a:latin typeface="Calibri" panose="020F0502020204030204" pitchFamily="34" charset="0"/>
                <a:ea typeface="Calibri" panose="020F0502020204030204" pitchFamily="34" charset="0"/>
                <a:cs typeface="Calibri" panose="020F0502020204030204" pitchFamily="34" charset="0"/>
              </a:rPr>
              <a:t>Executive</a:t>
            </a:r>
            <a:r>
              <a:rPr lang="es-CL" sz="1000" i="1" dirty="0">
                <a:effectLst/>
                <a:latin typeface="Calibri" panose="020F0502020204030204" pitchFamily="34" charset="0"/>
                <a:ea typeface="Calibri" panose="020F0502020204030204" pitchFamily="34" charset="0"/>
                <a:cs typeface="Calibri" panose="020F0502020204030204" pitchFamily="34" charset="0"/>
              </a:rPr>
              <a:t> </a:t>
            </a:r>
            <a:r>
              <a:rPr lang="es-CL" sz="1000" i="1" dirty="0" err="1">
                <a:effectLst/>
                <a:latin typeface="Calibri" panose="020F0502020204030204" pitchFamily="34" charset="0"/>
                <a:ea typeface="Calibri" panose="020F0502020204030204" pitchFamily="34" charset="0"/>
                <a:cs typeface="Calibri" panose="020F0502020204030204" pitchFamily="34" charset="0"/>
              </a:rPr>
              <a:t>Summary</a:t>
            </a:r>
            <a:r>
              <a:rPr lang="es-CL" sz="1000" dirty="0">
                <a:effectLst/>
                <a:latin typeface="Calibri" panose="020F0502020204030204" pitchFamily="34" charset="0"/>
                <a:ea typeface="Calibri" panose="020F0502020204030204" pitchFamily="34" charset="0"/>
                <a:cs typeface="Calibri" panose="020F0502020204030204" pitchFamily="34" charset="0"/>
              </a:rPr>
              <a:t>, Londres. </a:t>
            </a:r>
            <a:endParaRPr lang="es-419"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s-419" sz="1000" dirty="0">
              <a:solidFill>
                <a:schemeClr val="tx1">
                  <a:alpha val="8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F7D34E0A-380E-496E-8F98-64B182637AA8}"/>
              </a:ext>
            </a:extLst>
          </p:cNvPr>
          <p:cNvSpPr/>
          <p:nvPr/>
        </p:nvSpPr>
        <p:spPr>
          <a:xfrm>
            <a:off x="0" y="366015"/>
            <a:ext cx="390691" cy="868747"/>
          </a:xfrm>
          <a:prstGeom prst="rect">
            <a:avLst/>
          </a:prstGeom>
          <a:solidFill>
            <a:schemeClr val="accent1"/>
          </a:solidFill>
          <a:ln>
            <a:noFill/>
          </a:ln>
          <a:effectLst>
            <a:outerShdw blurRad="762000" dist="254000" dir="5400000" sx="80000" sy="8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202500" rtlCol="0" anchor="ctr"/>
          <a:lstStyle/>
          <a:p>
            <a:pPr algn="r"/>
            <a:endParaRPr lang="en-US" sz="788" b="1" dirty="0">
              <a:latin typeface="Open Sans" charset="0"/>
              <a:ea typeface="Open Sans" charset="0"/>
              <a:cs typeface="Open Sans" charset="0"/>
            </a:endParaRPr>
          </a:p>
        </p:txBody>
      </p:sp>
      <p:sp>
        <p:nvSpPr>
          <p:cNvPr id="7" name="Title 2">
            <a:extLst>
              <a:ext uri="{FF2B5EF4-FFF2-40B4-BE49-F238E27FC236}">
                <a16:creationId xmlns:a16="http://schemas.microsoft.com/office/drawing/2014/main" id="{ABAEE0AB-77C0-47E3-8B1B-9BEE93913B5C}"/>
              </a:ext>
            </a:extLst>
          </p:cNvPr>
          <p:cNvSpPr txBox="1">
            <a:spLocks/>
          </p:cNvSpPr>
          <p:nvPr/>
        </p:nvSpPr>
        <p:spPr>
          <a:xfrm>
            <a:off x="577849" y="366015"/>
            <a:ext cx="5629848" cy="351058"/>
          </a:xfrm>
          <a:prstGeom prst="rect">
            <a:avLst/>
          </a:prstGeom>
        </p:spPr>
        <p:txBody>
          <a:bodyPr lIns="90000"/>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s-AR" sz="2000" dirty="0">
                <a:solidFill>
                  <a:schemeClr val="bg1">
                    <a:lumMod val="25000"/>
                  </a:schemeClr>
                </a:solidFill>
                <a:latin typeface="Calibri" panose="020F0502020204030204" pitchFamily="34" charset="0"/>
                <a:cs typeface="Calibri" panose="020F0502020204030204" pitchFamily="34" charset="0"/>
              </a:rPr>
              <a:t>Bibliografía</a:t>
            </a:r>
            <a:endParaRPr lang="en-US" sz="2000" dirty="0">
              <a:solidFill>
                <a:schemeClr val="bg1">
                  <a:lumMod val="25000"/>
                </a:schemeClr>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5DA51434-0BBF-4A1A-ADE9-4611E17EAFBA}"/>
              </a:ext>
            </a:extLst>
          </p:cNvPr>
          <p:cNvCxnSpPr>
            <a:cxnSpLocks/>
          </p:cNvCxnSpPr>
          <p:nvPr/>
        </p:nvCxnSpPr>
        <p:spPr>
          <a:xfrm flipH="1">
            <a:off x="641800" y="366014"/>
            <a:ext cx="55658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CA567C0-8328-4BA2-A38E-93ED2EA7F855}"/>
              </a:ext>
            </a:extLst>
          </p:cNvPr>
          <p:cNvCxnSpPr>
            <a:cxnSpLocks/>
          </p:cNvCxnSpPr>
          <p:nvPr/>
        </p:nvCxnSpPr>
        <p:spPr>
          <a:xfrm flipH="1">
            <a:off x="641800" y="717072"/>
            <a:ext cx="556589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57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12"/>
                                        </p:tgtEl>
                                      </p:cBhvr>
                                      <p:by x="105000" y="105000"/>
                                    </p:animScale>
                                  </p:childTnLst>
                                </p:cTn>
                              </p:par>
                              <p:par>
                                <p:cTn id="10" presetID="2" presetClass="entr" presetSubtype="1"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2" fill="hold" nodeType="withEffect">
                                  <p:stCondLst>
                                    <p:cond delay="50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5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stCondLst>
                                    <p:cond delay="8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2" grpId="1"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9B1309-DE48-4EB1-8200-8769BFA05443}"/>
              </a:ext>
            </a:extLst>
          </p:cNvPr>
          <p:cNvSpPr txBox="1"/>
          <p:nvPr/>
        </p:nvSpPr>
        <p:spPr>
          <a:xfrm>
            <a:off x="573088" y="793439"/>
            <a:ext cx="5711826" cy="4122397"/>
          </a:xfrm>
          <a:prstGeom prst="rect">
            <a:avLst/>
          </a:prstGeom>
          <a:noFill/>
        </p:spPr>
        <p:txBody>
          <a:bodyPr wrap="square" lIns="90000" tIns="20250" rIns="90000" bIns="20250" rtlCol="0">
            <a:spAutoFit/>
          </a:bodyPr>
          <a:lstStyle/>
          <a:p>
            <a:pPr marL="457200" indent="-457200" algn="just">
              <a:lnSpc>
                <a:spcPct val="150000"/>
              </a:lnSpc>
            </a:pPr>
            <a:r>
              <a:rPr lang="es-CL" sz="1000" dirty="0" err="1">
                <a:latin typeface="Calibri" panose="020F0502020204030204" pitchFamily="34" charset="0"/>
                <a:cs typeface="Calibri" panose="020F0502020204030204" pitchFamily="34" charset="0"/>
              </a:rPr>
              <a:t>Poiares</a:t>
            </a:r>
            <a:r>
              <a:rPr lang="es-CL" sz="1000" dirty="0">
                <a:latin typeface="Calibri" panose="020F0502020204030204" pitchFamily="34" charset="0"/>
                <a:cs typeface="Calibri" panose="020F0502020204030204" pitchFamily="34" charset="0"/>
              </a:rPr>
              <a:t>, M. y C. </a:t>
            </a:r>
            <a:r>
              <a:rPr lang="es-CL" sz="1000" dirty="0" err="1">
                <a:latin typeface="Calibri" panose="020F0502020204030204" pitchFamily="34" charset="0"/>
                <a:cs typeface="Calibri" panose="020F0502020204030204" pitchFamily="34" charset="0"/>
              </a:rPr>
              <a:t>Tully</a:t>
            </a:r>
            <a:r>
              <a:rPr lang="es-CL" sz="1000" dirty="0">
                <a:latin typeface="Calibri" panose="020F0502020204030204" pitchFamily="34" charset="0"/>
                <a:cs typeface="Calibri" panose="020F0502020204030204" pitchFamily="34" charset="0"/>
              </a:rPr>
              <a:t> (2021), “Hoy, los responsables políticos deciden el destino de las generaciones venideras” [en línea] </a:t>
            </a:r>
            <a:r>
              <a:rPr lang="es-CL" sz="10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https://apolitical.co/en/solution_article/today-policy-makers-decide-the-fate-of-generations-to-come</a:t>
            </a:r>
            <a:r>
              <a:rPr lang="es-CL" sz="1000" dirty="0">
                <a:latin typeface="Calibri" panose="020F0502020204030204" pitchFamily="34" charset="0"/>
                <a:cs typeface="Calibri" panose="020F0502020204030204" pitchFamily="34" charset="0"/>
              </a:rPr>
              <a:t>. </a:t>
            </a:r>
            <a:endParaRPr lang="es-419" sz="1000" dirty="0">
              <a:latin typeface="Calibri" panose="020F0502020204030204" pitchFamily="34" charset="0"/>
              <a:cs typeface="Calibri" panose="020F0502020204030204" pitchFamily="34" charset="0"/>
            </a:endParaRPr>
          </a:p>
          <a:p>
            <a:pPr marL="457200" indent="-457200" algn="just">
              <a:lnSpc>
                <a:spcPct val="150000"/>
              </a:lnSpc>
            </a:pPr>
            <a:r>
              <a:rPr lang="en-US" sz="1000" dirty="0">
                <a:latin typeface="Calibri" panose="020F0502020204030204" pitchFamily="34" charset="0"/>
                <a:cs typeface="Calibri" panose="020F0502020204030204" pitchFamily="34" charset="0"/>
              </a:rPr>
              <a:t>Popper, R. (2020), “What if the European Union would have acted upon the results of its own research on wild cards, which foresaw a Coronavirus-like scenario 10 years ago?” </a:t>
            </a:r>
            <a:r>
              <a:rPr lang="es-CL" sz="1000" dirty="0">
                <a:latin typeface="Calibri" panose="020F0502020204030204" pitchFamily="34" charset="0"/>
                <a:cs typeface="Calibri" panose="020F0502020204030204" pitchFamily="34" charset="0"/>
              </a:rPr>
              <a:t>[en línea] </a:t>
            </a:r>
            <a:r>
              <a:rPr lang="es-CL" sz="10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https://rafaelpopper.wordpress.com/2020/03/20/what-if-the-european-union-would-have-acted-upon-the-results-of-its-own-research-on-wild-cards-which-foresaw-a-coronavirus-like-scenario-10-years-ago/</a:t>
            </a:r>
            <a:r>
              <a:rPr lang="es-CL" sz="1000" dirty="0">
                <a:latin typeface="Calibri" panose="020F0502020204030204" pitchFamily="34" charset="0"/>
                <a:cs typeface="Calibri" panose="020F0502020204030204" pitchFamily="34" charset="0"/>
              </a:rPr>
              <a:t>.  </a:t>
            </a:r>
            <a:endParaRPr lang="es-419" sz="1000" dirty="0">
              <a:latin typeface="Calibri" panose="020F0502020204030204" pitchFamily="34" charset="0"/>
              <a:cs typeface="Calibri" panose="020F0502020204030204" pitchFamily="34" charset="0"/>
            </a:endParaRPr>
          </a:p>
          <a:p>
            <a:pPr marL="457200" indent="-457200" algn="just">
              <a:lnSpc>
                <a:spcPct val="150000"/>
              </a:lnSpc>
            </a:pPr>
            <a:r>
              <a:rPr lang="en-US" sz="1000" dirty="0">
                <a:latin typeface="Calibri" panose="020F0502020204030204" pitchFamily="34" charset="0"/>
                <a:cs typeface="Calibri" panose="020F0502020204030204" pitchFamily="34" charset="0"/>
              </a:rPr>
              <a:t>Popper, R. y J. Butler (eds.) </a:t>
            </a:r>
            <a:r>
              <a:rPr lang="es-CL" sz="1000" dirty="0">
                <a:latin typeface="Calibri" panose="020F0502020204030204" pitchFamily="34" charset="0"/>
                <a:cs typeface="Calibri" panose="020F0502020204030204" pitchFamily="34" charset="0"/>
              </a:rPr>
              <a:t>(2011), “</a:t>
            </a:r>
            <a:r>
              <a:rPr lang="es-CL" sz="1000" dirty="0" err="1">
                <a:latin typeface="Calibri" panose="020F0502020204030204" pitchFamily="34" charset="0"/>
                <a:cs typeface="Calibri" panose="020F0502020204030204" pitchFamily="34" charset="0"/>
              </a:rPr>
              <a:t>iKnow</a:t>
            </a:r>
            <a:r>
              <a:rPr lang="es-CL" sz="1000" dirty="0">
                <a:latin typeface="Calibri" panose="020F0502020204030204" pitchFamily="34" charset="0"/>
                <a:cs typeface="Calibri" panose="020F0502020204030204" pitchFamily="34" charset="0"/>
              </a:rPr>
              <a:t> </a:t>
            </a:r>
            <a:r>
              <a:rPr lang="es-CL" sz="1000" dirty="0" err="1">
                <a:latin typeface="Calibri" panose="020F0502020204030204" pitchFamily="34" charset="0"/>
                <a:cs typeface="Calibri" panose="020F0502020204030204" pitchFamily="34" charset="0"/>
              </a:rPr>
              <a:t>Policy</a:t>
            </a:r>
            <a:r>
              <a:rPr lang="es-CL" sz="1000" dirty="0">
                <a:latin typeface="Calibri" panose="020F0502020204030204" pitchFamily="34" charset="0"/>
                <a:cs typeface="Calibri" panose="020F0502020204030204" pitchFamily="34" charset="0"/>
              </a:rPr>
              <a:t> </a:t>
            </a:r>
            <a:r>
              <a:rPr lang="es-CL" sz="1000" dirty="0" err="1">
                <a:latin typeface="Calibri" panose="020F0502020204030204" pitchFamily="34" charset="0"/>
                <a:cs typeface="Calibri" panose="020F0502020204030204" pitchFamily="34" charset="0"/>
              </a:rPr>
              <a:t>Alerts</a:t>
            </a:r>
            <a:r>
              <a:rPr lang="es-CL" sz="1000" dirty="0">
                <a:latin typeface="Calibri" panose="020F0502020204030204" pitchFamily="34" charset="0"/>
                <a:cs typeface="Calibri" panose="020F0502020204030204" pitchFamily="34" charset="0"/>
              </a:rPr>
              <a:t>”, Comisión Europea.</a:t>
            </a:r>
            <a:endParaRPr lang="es-419" sz="1000" dirty="0">
              <a:latin typeface="Calibri" panose="020F0502020204030204" pitchFamily="34" charset="0"/>
              <a:cs typeface="Calibri" panose="020F0502020204030204" pitchFamily="34" charset="0"/>
            </a:endParaRPr>
          </a:p>
          <a:p>
            <a:pPr marL="457200" indent="-457200" algn="just">
              <a:lnSpc>
                <a:spcPct val="150000"/>
              </a:lnSpc>
            </a:pPr>
            <a:r>
              <a:rPr lang="es-CL" sz="1000" dirty="0">
                <a:latin typeface="Calibri" panose="020F0502020204030204" pitchFamily="34" charset="0"/>
                <a:cs typeface="Calibri" panose="020F0502020204030204" pitchFamily="34" charset="0"/>
              </a:rPr>
              <a:t>Ruelas Barajas, E. y A. Alonso Concheiro (2010), Los futuros de la salud en México 2050, Ciudad de México, Consejo Superior de Salubridad General.</a:t>
            </a:r>
            <a:endParaRPr lang="es-419" sz="1000" dirty="0">
              <a:latin typeface="Calibri" panose="020F0502020204030204" pitchFamily="34" charset="0"/>
              <a:cs typeface="Calibri" panose="020F0502020204030204" pitchFamily="34" charset="0"/>
            </a:endParaRPr>
          </a:p>
          <a:p>
            <a:pPr marL="457200" indent="-457200" algn="just">
              <a:lnSpc>
                <a:spcPct val="150000"/>
              </a:lnSpc>
            </a:pPr>
            <a:r>
              <a:rPr lang="en-US" sz="1000" dirty="0">
                <a:latin typeface="Calibri" panose="020F0502020204030204" pitchFamily="34" charset="0"/>
                <a:cs typeface="Calibri" panose="020F0502020204030204" pitchFamily="34" charset="0"/>
              </a:rPr>
              <a:t>Shell (2013), 40 Years of Shell Scenarios [</a:t>
            </a:r>
            <a:r>
              <a:rPr lang="en-US" sz="1000" dirty="0" err="1">
                <a:latin typeface="Calibri" panose="020F0502020204030204" pitchFamily="34" charset="0"/>
                <a:cs typeface="Calibri" panose="020F0502020204030204" pitchFamily="34" charset="0"/>
              </a:rPr>
              <a:t>en</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línea</a:t>
            </a:r>
            <a:r>
              <a:rPr lang="en-US" sz="1000"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https://www.shell.com/promos/forty-years-of-shell-scenarios/_jcr_content.stream/1448557479375/a0e75f042fee5322b72780ee36e5ba17c35a4fc6/shell-scenarios-40yearsbook080213.pdf</a:t>
            </a:r>
            <a:r>
              <a:rPr lang="en-US" sz="1000" dirty="0">
                <a:latin typeface="Calibri" panose="020F0502020204030204" pitchFamily="34" charset="0"/>
                <a:cs typeface="Calibri" panose="020F0502020204030204" pitchFamily="34" charset="0"/>
              </a:rPr>
              <a:t>. </a:t>
            </a:r>
            <a:endParaRPr lang="es-419" sz="1000" dirty="0">
              <a:latin typeface="Calibri" panose="020F0502020204030204" pitchFamily="34" charset="0"/>
              <a:cs typeface="Calibri" panose="020F0502020204030204" pitchFamily="34" charset="0"/>
            </a:endParaRPr>
          </a:p>
          <a:p>
            <a:pPr marL="457200" indent="-457200" algn="just">
              <a:lnSpc>
                <a:spcPct val="150000"/>
              </a:lnSpc>
            </a:pPr>
            <a:r>
              <a:rPr lang="es-CL" sz="1000" dirty="0" err="1">
                <a:latin typeface="Calibri" panose="020F0502020204030204" pitchFamily="34" charset="0"/>
                <a:cs typeface="Calibri" panose="020F0502020204030204" pitchFamily="34" charset="0"/>
              </a:rPr>
              <a:t>Shuff</a:t>
            </a:r>
            <a:r>
              <a:rPr lang="es-CL" sz="1000" dirty="0">
                <a:latin typeface="Calibri" panose="020F0502020204030204" pitchFamily="34" charset="0"/>
                <a:cs typeface="Calibri" panose="020F0502020204030204" pitchFamily="34" charset="0"/>
              </a:rPr>
              <a:t>, P. V. y L. González (2018), “La vinculación entre los estudios prospectivos y el proceso de elaboración de políticas públicas: aprendizajes del ejercicio CNIA-INTA”, Revista de Estudios Políticos y Estratégicos, vol. 6, N°1.</a:t>
            </a:r>
            <a:endParaRPr lang="es-419" sz="1000" dirty="0">
              <a:latin typeface="Calibri" panose="020F0502020204030204" pitchFamily="34" charset="0"/>
              <a:cs typeface="Calibri" panose="020F0502020204030204" pitchFamily="34" charset="0"/>
            </a:endParaRPr>
          </a:p>
          <a:p>
            <a:pPr algn="just">
              <a:lnSpc>
                <a:spcPct val="107000"/>
              </a:lnSpc>
              <a:spcAft>
                <a:spcPts val="800"/>
              </a:spcAft>
            </a:pPr>
            <a:endParaRPr lang="es-419" sz="1000" dirty="0">
              <a:solidFill>
                <a:schemeClr val="tx1">
                  <a:alpha val="8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Line shape">
            <a:extLst>
              <a:ext uri="{FF2B5EF4-FFF2-40B4-BE49-F238E27FC236}">
                <a16:creationId xmlns:a16="http://schemas.microsoft.com/office/drawing/2014/main" id="{C509976C-65D4-44C4-8A07-BE3C0911CCDA}"/>
              </a:ext>
            </a:extLst>
          </p:cNvPr>
          <p:cNvSpPr/>
          <p:nvPr/>
        </p:nvSpPr>
        <p:spPr>
          <a:xfrm>
            <a:off x="-175452" y="165801"/>
            <a:ext cx="2633334" cy="327620"/>
          </a:xfrm>
          <a:prstGeom prst="roundRect">
            <a:avLst>
              <a:gd name="adj" fmla="val 50000"/>
            </a:avLst>
          </a:prstGeom>
          <a:noFill/>
          <a:ln w="38100">
            <a:solidFill>
              <a:schemeClr val="accent6">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675" dirty="0">
              <a:solidFill>
                <a:srgbClr val="FFFFFF"/>
              </a:solidFill>
              <a:latin typeface="+mj-lt"/>
            </a:endParaRPr>
          </a:p>
        </p:txBody>
      </p:sp>
      <p:grpSp>
        <p:nvGrpSpPr>
          <p:cNvPr id="6" name="Dot shape">
            <a:extLst>
              <a:ext uri="{FF2B5EF4-FFF2-40B4-BE49-F238E27FC236}">
                <a16:creationId xmlns:a16="http://schemas.microsoft.com/office/drawing/2014/main" id="{B8E53FFE-E9CC-4AC6-977B-03101BBB3DFB}"/>
              </a:ext>
            </a:extLst>
          </p:cNvPr>
          <p:cNvGrpSpPr/>
          <p:nvPr/>
        </p:nvGrpSpPr>
        <p:grpSpPr>
          <a:xfrm>
            <a:off x="1721176" y="475418"/>
            <a:ext cx="208071" cy="36005"/>
            <a:chOff x="1773521" y="4054733"/>
            <a:chExt cx="369904" cy="64008"/>
          </a:xfrm>
        </p:grpSpPr>
        <p:sp>
          <p:nvSpPr>
            <p:cNvPr id="7" name="Rectangle 6">
              <a:extLst>
                <a:ext uri="{FF2B5EF4-FFF2-40B4-BE49-F238E27FC236}">
                  <a16:creationId xmlns:a16="http://schemas.microsoft.com/office/drawing/2014/main" id="{EF4E085D-A561-4357-A1A9-08285555C9C9}"/>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Oval 7">
              <a:extLst>
                <a:ext uri="{FF2B5EF4-FFF2-40B4-BE49-F238E27FC236}">
                  <a16:creationId xmlns:a16="http://schemas.microsoft.com/office/drawing/2014/main" id="{FDA71319-C2C7-41AA-BFA0-C8BCC0AFCC9B}"/>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4194975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0-#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2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500"/>
                                        <p:tgtEl>
                                          <p:spTgt spid="6"/>
                                        </p:tgtEl>
                                      </p:cBhvr>
                                    </p:animEffect>
                                  </p:childTnLst>
                                </p:cTn>
                              </p:par>
                              <p:par>
                                <p:cTn id="16" presetID="63" presetClass="path" presetSubtype="0" accel="50000" decel="50000" fill="hold" nodeType="withEffect">
                                  <p:stCondLst>
                                    <p:cond delay="2250"/>
                                  </p:stCondLst>
                                  <p:childTnLst>
                                    <p:animMotion origin="layout" path="M -0.17407 5.12821E-7 L -0.00046 5.12821E-7 " pathEditMode="relative" rAng="0" ptsTypes="AA">
                                      <p:cBhvr>
                                        <p:cTn id="17" dur="5000" fill="hold"/>
                                        <p:tgtEl>
                                          <p:spTgt spid="6"/>
                                        </p:tgtEl>
                                        <p:attrNameLst>
                                          <p:attrName>ppt_x</p:attrName>
                                          <p:attrName>ppt_y</p:attrName>
                                        </p:attrNameLst>
                                      </p:cBhvr>
                                      <p:rCtr x="8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shape">
            <a:extLst>
              <a:ext uri="{FF2B5EF4-FFF2-40B4-BE49-F238E27FC236}">
                <a16:creationId xmlns:a16="http://schemas.microsoft.com/office/drawing/2014/main" id="{AE0A7E66-3130-4A9C-BFA0-B9710AD42719}"/>
              </a:ext>
            </a:extLst>
          </p:cNvPr>
          <p:cNvSpPr/>
          <p:nvPr/>
        </p:nvSpPr>
        <p:spPr>
          <a:xfrm>
            <a:off x="-175452" y="165801"/>
            <a:ext cx="2633334" cy="327620"/>
          </a:xfrm>
          <a:prstGeom prst="roundRect">
            <a:avLst>
              <a:gd name="adj" fmla="val 50000"/>
            </a:avLst>
          </a:prstGeom>
          <a:noFill/>
          <a:ln w="38100">
            <a:solidFill>
              <a:schemeClr val="accent6">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675" dirty="0">
              <a:solidFill>
                <a:srgbClr val="FFFFFF"/>
              </a:solidFill>
              <a:latin typeface="+mj-lt"/>
            </a:endParaRPr>
          </a:p>
        </p:txBody>
      </p:sp>
      <p:grpSp>
        <p:nvGrpSpPr>
          <p:cNvPr id="4" name="Dot shape">
            <a:extLst>
              <a:ext uri="{FF2B5EF4-FFF2-40B4-BE49-F238E27FC236}">
                <a16:creationId xmlns:a16="http://schemas.microsoft.com/office/drawing/2014/main" id="{73235D4E-A20A-40B9-AD56-F701FCDB7FA5}"/>
              </a:ext>
            </a:extLst>
          </p:cNvPr>
          <p:cNvGrpSpPr/>
          <p:nvPr/>
        </p:nvGrpSpPr>
        <p:grpSpPr>
          <a:xfrm>
            <a:off x="1721176" y="475418"/>
            <a:ext cx="208071" cy="36005"/>
            <a:chOff x="1773521" y="4054733"/>
            <a:chExt cx="369904" cy="64008"/>
          </a:xfrm>
        </p:grpSpPr>
        <p:sp>
          <p:nvSpPr>
            <p:cNvPr id="5" name="Rectangle 4">
              <a:extLst>
                <a:ext uri="{FF2B5EF4-FFF2-40B4-BE49-F238E27FC236}">
                  <a16:creationId xmlns:a16="http://schemas.microsoft.com/office/drawing/2014/main" id="{EC91DC3D-6643-4BD3-BB7B-923EFCED0676}"/>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Oval 5">
              <a:extLst>
                <a:ext uri="{FF2B5EF4-FFF2-40B4-BE49-F238E27FC236}">
                  <a16:creationId xmlns:a16="http://schemas.microsoft.com/office/drawing/2014/main" id="{F9E9D4B3-8736-46CD-A22B-7047EFAE61C2}"/>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grpSp>
        <p:nvGrpSpPr>
          <p:cNvPr id="11" name="Group 10">
            <a:extLst>
              <a:ext uri="{FF2B5EF4-FFF2-40B4-BE49-F238E27FC236}">
                <a16:creationId xmlns:a16="http://schemas.microsoft.com/office/drawing/2014/main" id="{8C1BF828-67E9-4890-B34C-C68EA7D55670}"/>
              </a:ext>
            </a:extLst>
          </p:cNvPr>
          <p:cNvGrpSpPr/>
          <p:nvPr/>
        </p:nvGrpSpPr>
        <p:grpSpPr>
          <a:xfrm>
            <a:off x="2451434" y="3986336"/>
            <a:ext cx="1955132" cy="1955132"/>
            <a:chOff x="2394284" y="7111906"/>
            <a:chExt cx="1955132" cy="1955132"/>
          </a:xfrm>
        </p:grpSpPr>
        <p:sp>
          <p:nvSpPr>
            <p:cNvPr id="9" name="Oval 8">
              <a:extLst>
                <a:ext uri="{FF2B5EF4-FFF2-40B4-BE49-F238E27FC236}">
                  <a16:creationId xmlns:a16="http://schemas.microsoft.com/office/drawing/2014/main" id="{5A618FB9-B5E4-45B1-A5F0-21EAF0152D6A}"/>
                </a:ext>
              </a:extLst>
            </p:cNvPr>
            <p:cNvSpPr/>
            <p:nvPr/>
          </p:nvSpPr>
          <p:spPr>
            <a:xfrm>
              <a:off x="2394284" y="7111906"/>
              <a:ext cx="1955132" cy="195513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8" name="Picture 7">
              <a:hlinkClick r:id="rId2"/>
              <a:extLst>
                <a:ext uri="{FF2B5EF4-FFF2-40B4-BE49-F238E27FC236}">
                  <a16:creationId xmlns:a16="http://schemas.microsoft.com/office/drawing/2014/main" id="{F4D8C94B-ACF3-4874-906C-79A10C1530C3}"/>
                </a:ext>
              </a:extLst>
            </p:cNvPr>
            <p:cNvPicPr>
              <a:picLocks noChangeAspect="1"/>
            </p:cNvPicPr>
            <p:nvPr/>
          </p:nvPicPr>
          <p:blipFill rotWithShape="1">
            <a:blip r:embed="rId3">
              <a:extLst>
                <a:ext uri="{28A0092B-C50C-407E-A947-70E740481C1C}">
                  <a14:useLocalDpi xmlns:a14="http://schemas.microsoft.com/office/drawing/2010/main" val="0"/>
                </a:ext>
              </a:extLst>
            </a:blip>
            <a:srcRect l="5733" t="7328" r="55720" b="7688"/>
            <a:stretch/>
          </p:blipFill>
          <p:spPr>
            <a:xfrm>
              <a:off x="2711049" y="7400145"/>
              <a:ext cx="1321602" cy="1312753"/>
            </a:xfrm>
            <a:prstGeom prst="rect">
              <a:avLst/>
            </a:prstGeom>
            <a:noFill/>
          </p:spPr>
        </p:pic>
      </p:grpSp>
      <p:sp>
        <p:nvSpPr>
          <p:cNvPr id="12" name="Freeform 35">
            <a:extLst>
              <a:ext uri="{FF2B5EF4-FFF2-40B4-BE49-F238E27FC236}">
                <a16:creationId xmlns:a16="http://schemas.microsoft.com/office/drawing/2014/main" id="{6908E348-2132-49A4-83D4-FEDA896A5878}"/>
              </a:ext>
            </a:extLst>
          </p:cNvPr>
          <p:cNvSpPr>
            <a:spLocks noEditPoints="1"/>
          </p:cNvSpPr>
          <p:nvPr/>
        </p:nvSpPr>
        <p:spPr bwMode="auto">
          <a:xfrm rot="19942259">
            <a:off x="4179553" y="5670006"/>
            <a:ext cx="454025" cy="542925"/>
          </a:xfrm>
          <a:custGeom>
            <a:avLst/>
            <a:gdLst>
              <a:gd name="T0" fmla="*/ 134 w 135"/>
              <a:gd name="T1" fmla="*/ 85 h 160"/>
              <a:gd name="T2" fmla="*/ 120 w 135"/>
              <a:gd name="T3" fmla="*/ 55 h 160"/>
              <a:gd name="T4" fmla="*/ 100 w 135"/>
              <a:gd name="T5" fmla="*/ 50 h 160"/>
              <a:gd name="T6" fmla="*/ 80 w 135"/>
              <a:gd name="T7" fmla="*/ 45 h 160"/>
              <a:gd name="T8" fmla="*/ 74 w 135"/>
              <a:gd name="T9" fmla="*/ 15 h 160"/>
              <a:gd name="T10" fmla="*/ 45 w 135"/>
              <a:gd name="T11" fmla="*/ 15 h 160"/>
              <a:gd name="T12" fmla="*/ 45 w 135"/>
              <a:gd name="T13" fmla="*/ 87 h 160"/>
              <a:gd name="T14" fmla="*/ 20 w 135"/>
              <a:gd name="T15" fmla="*/ 81 h 160"/>
              <a:gd name="T16" fmla="*/ 6 w 135"/>
              <a:gd name="T17" fmla="*/ 86 h 160"/>
              <a:gd name="T18" fmla="*/ 9 w 135"/>
              <a:gd name="T19" fmla="*/ 110 h 160"/>
              <a:gd name="T20" fmla="*/ 55 w 135"/>
              <a:gd name="T21" fmla="*/ 157 h 160"/>
              <a:gd name="T22" fmla="*/ 120 w 135"/>
              <a:gd name="T23" fmla="*/ 160 h 160"/>
              <a:gd name="T24" fmla="*/ 134 w 135"/>
              <a:gd name="T25" fmla="*/ 95 h 160"/>
              <a:gd name="T26" fmla="*/ 63 w 135"/>
              <a:gd name="T27" fmla="*/ 151 h 160"/>
              <a:gd name="T28" fmla="*/ 44 w 135"/>
              <a:gd name="T29" fmla="*/ 120 h 160"/>
              <a:gd name="T30" fmla="*/ 9 w 135"/>
              <a:gd name="T31" fmla="*/ 100 h 160"/>
              <a:gd name="T32" fmla="*/ 21 w 135"/>
              <a:gd name="T33" fmla="*/ 90 h 160"/>
              <a:gd name="T34" fmla="*/ 45 w 135"/>
              <a:gd name="T35" fmla="*/ 105 h 160"/>
              <a:gd name="T36" fmla="*/ 54 w 135"/>
              <a:gd name="T37" fmla="*/ 105 h 160"/>
              <a:gd name="T38" fmla="*/ 54 w 135"/>
              <a:gd name="T39" fmla="*/ 95 h 160"/>
              <a:gd name="T40" fmla="*/ 54 w 135"/>
              <a:gd name="T41" fmla="*/ 15 h 160"/>
              <a:gd name="T42" fmla="*/ 65 w 135"/>
              <a:gd name="T43" fmla="*/ 15 h 160"/>
              <a:gd name="T44" fmla="*/ 65 w 135"/>
              <a:gd name="T45" fmla="*/ 70 h 160"/>
              <a:gd name="T46" fmla="*/ 74 w 135"/>
              <a:gd name="T47" fmla="*/ 70 h 160"/>
              <a:gd name="T48" fmla="*/ 74 w 135"/>
              <a:gd name="T49" fmla="*/ 60 h 160"/>
              <a:gd name="T50" fmla="*/ 85 w 135"/>
              <a:gd name="T51" fmla="*/ 60 h 160"/>
              <a:gd name="T52" fmla="*/ 85 w 135"/>
              <a:gd name="T53" fmla="*/ 65 h 160"/>
              <a:gd name="T54" fmla="*/ 90 w 135"/>
              <a:gd name="T55" fmla="*/ 74 h 160"/>
              <a:gd name="T56" fmla="*/ 94 w 135"/>
              <a:gd name="T57" fmla="*/ 65 h 160"/>
              <a:gd name="T58" fmla="*/ 105 w 135"/>
              <a:gd name="T59" fmla="*/ 65 h 160"/>
              <a:gd name="T60" fmla="*/ 110 w 135"/>
              <a:gd name="T61" fmla="*/ 75 h 160"/>
              <a:gd name="T62" fmla="*/ 120 w 135"/>
              <a:gd name="T63" fmla="*/ 65 h 160"/>
              <a:gd name="T64" fmla="*/ 125 w 135"/>
              <a:gd name="T65" fmla="*/ 85 h 160"/>
              <a:gd name="T66" fmla="*/ 117 w 135"/>
              <a:gd name="T67" fmla="*/ 1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60">
                <a:moveTo>
                  <a:pt x="134" y="95"/>
                </a:moveTo>
                <a:cubicBezTo>
                  <a:pt x="134" y="92"/>
                  <a:pt x="134" y="88"/>
                  <a:pt x="134" y="85"/>
                </a:cubicBezTo>
                <a:cubicBezTo>
                  <a:pt x="134" y="70"/>
                  <a:pt x="134" y="70"/>
                  <a:pt x="134" y="70"/>
                </a:cubicBezTo>
                <a:cubicBezTo>
                  <a:pt x="134" y="62"/>
                  <a:pt x="128" y="55"/>
                  <a:pt x="120" y="55"/>
                </a:cubicBezTo>
                <a:cubicBezTo>
                  <a:pt x="117" y="55"/>
                  <a:pt x="114" y="56"/>
                  <a:pt x="112" y="57"/>
                </a:cubicBezTo>
                <a:cubicBezTo>
                  <a:pt x="110" y="53"/>
                  <a:pt x="105" y="50"/>
                  <a:pt x="100" y="50"/>
                </a:cubicBezTo>
                <a:cubicBezTo>
                  <a:pt x="97" y="50"/>
                  <a:pt x="94" y="51"/>
                  <a:pt x="92" y="52"/>
                </a:cubicBezTo>
                <a:cubicBezTo>
                  <a:pt x="90" y="48"/>
                  <a:pt x="85" y="45"/>
                  <a:pt x="80" y="45"/>
                </a:cubicBezTo>
                <a:cubicBezTo>
                  <a:pt x="78" y="45"/>
                  <a:pt x="76" y="46"/>
                  <a:pt x="74" y="46"/>
                </a:cubicBezTo>
                <a:cubicBezTo>
                  <a:pt x="74" y="15"/>
                  <a:pt x="74" y="15"/>
                  <a:pt x="74" y="15"/>
                </a:cubicBezTo>
                <a:cubicBezTo>
                  <a:pt x="74" y="7"/>
                  <a:pt x="68" y="0"/>
                  <a:pt x="60" y="0"/>
                </a:cubicBezTo>
                <a:cubicBezTo>
                  <a:pt x="52" y="0"/>
                  <a:pt x="45" y="7"/>
                  <a:pt x="45" y="15"/>
                </a:cubicBezTo>
                <a:cubicBezTo>
                  <a:pt x="45" y="65"/>
                  <a:pt x="45" y="65"/>
                  <a:pt x="45" y="65"/>
                </a:cubicBezTo>
                <a:cubicBezTo>
                  <a:pt x="45" y="87"/>
                  <a:pt x="45" y="87"/>
                  <a:pt x="45" y="87"/>
                </a:cubicBezTo>
                <a:cubicBezTo>
                  <a:pt x="38" y="83"/>
                  <a:pt x="31" y="81"/>
                  <a:pt x="21" y="81"/>
                </a:cubicBezTo>
                <a:cubicBezTo>
                  <a:pt x="20" y="81"/>
                  <a:pt x="20" y="81"/>
                  <a:pt x="20" y="81"/>
                </a:cubicBezTo>
                <a:cubicBezTo>
                  <a:pt x="20" y="81"/>
                  <a:pt x="20" y="81"/>
                  <a:pt x="20" y="81"/>
                </a:cubicBezTo>
                <a:cubicBezTo>
                  <a:pt x="15" y="81"/>
                  <a:pt x="10" y="83"/>
                  <a:pt x="6" y="86"/>
                </a:cubicBezTo>
                <a:cubicBezTo>
                  <a:pt x="2" y="90"/>
                  <a:pt x="0" y="95"/>
                  <a:pt x="0" y="100"/>
                </a:cubicBezTo>
                <a:cubicBezTo>
                  <a:pt x="0" y="105"/>
                  <a:pt x="4" y="110"/>
                  <a:pt x="9" y="110"/>
                </a:cubicBezTo>
                <a:cubicBezTo>
                  <a:pt x="34" y="112"/>
                  <a:pt x="46" y="137"/>
                  <a:pt x="53" y="153"/>
                </a:cubicBezTo>
                <a:cubicBezTo>
                  <a:pt x="54" y="154"/>
                  <a:pt x="55" y="156"/>
                  <a:pt x="55" y="157"/>
                </a:cubicBezTo>
                <a:cubicBezTo>
                  <a:pt x="56" y="159"/>
                  <a:pt x="58" y="160"/>
                  <a:pt x="60" y="160"/>
                </a:cubicBezTo>
                <a:cubicBezTo>
                  <a:pt x="120" y="160"/>
                  <a:pt x="120" y="160"/>
                  <a:pt x="120" y="160"/>
                </a:cubicBezTo>
                <a:cubicBezTo>
                  <a:pt x="121" y="160"/>
                  <a:pt x="123" y="159"/>
                  <a:pt x="124" y="157"/>
                </a:cubicBezTo>
                <a:cubicBezTo>
                  <a:pt x="135" y="136"/>
                  <a:pt x="135" y="118"/>
                  <a:pt x="134" y="95"/>
                </a:cubicBezTo>
                <a:close/>
                <a:moveTo>
                  <a:pt x="117" y="151"/>
                </a:moveTo>
                <a:cubicBezTo>
                  <a:pt x="63" y="151"/>
                  <a:pt x="63" y="151"/>
                  <a:pt x="63" y="151"/>
                </a:cubicBezTo>
                <a:cubicBezTo>
                  <a:pt x="62" y="150"/>
                  <a:pt x="62" y="149"/>
                  <a:pt x="62" y="149"/>
                </a:cubicBezTo>
                <a:cubicBezTo>
                  <a:pt x="58" y="140"/>
                  <a:pt x="52" y="129"/>
                  <a:pt x="44" y="120"/>
                </a:cubicBezTo>
                <a:cubicBezTo>
                  <a:pt x="35" y="108"/>
                  <a:pt x="23" y="102"/>
                  <a:pt x="10" y="101"/>
                </a:cubicBezTo>
                <a:cubicBezTo>
                  <a:pt x="10" y="101"/>
                  <a:pt x="9" y="101"/>
                  <a:pt x="9" y="100"/>
                </a:cubicBezTo>
                <a:cubicBezTo>
                  <a:pt x="9" y="95"/>
                  <a:pt x="14" y="90"/>
                  <a:pt x="20" y="90"/>
                </a:cubicBezTo>
                <a:cubicBezTo>
                  <a:pt x="21" y="90"/>
                  <a:pt x="21" y="90"/>
                  <a:pt x="21" y="90"/>
                </a:cubicBezTo>
                <a:cubicBezTo>
                  <a:pt x="31" y="90"/>
                  <a:pt x="37" y="93"/>
                  <a:pt x="45" y="98"/>
                </a:cubicBezTo>
                <a:cubicBezTo>
                  <a:pt x="45" y="105"/>
                  <a:pt x="45" y="105"/>
                  <a:pt x="45" y="105"/>
                </a:cubicBezTo>
                <a:cubicBezTo>
                  <a:pt x="45" y="108"/>
                  <a:pt x="47" y="110"/>
                  <a:pt x="50" y="110"/>
                </a:cubicBezTo>
                <a:cubicBezTo>
                  <a:pt x="52" y="110"/>
                  <a:pt x="54" y="108"/>
                  <a:pt x="54" y="105"/>
                </a:cubicBezTo>
                <a:cubicBezTo>
                  <a:pt x="54" y="95"/>
                  <a:pt x="54" y="95"/>
                  <a:pt x="54" y="95"/>
                </a:cubicBezTo>
                <a:cubicBezTo>
                  <a:pt x="54" y="95"/>
                  <a:pt x="54" y="95"/>
                  <a:pt x="54" y="95"/>
                </a:cubicBezTo>
                <a:cubicBezTo>
                  <a:pt x="54" y="65"/>
                  <a:pt x="54" y="65"/>
                  <a:pt x="54" y="65"/>
                </a:cubicBezTo>
                <a:cubicBezTo>
                  <a:pt x="54" y="15"/>
                  <a:pt x="54" y="15"/>
                  <a:pt x="54" y="15"/>
                </a:cubicBezTo>
                <a:cubicBezTo>
                  <a:pt x="54" y="12"/>
                  <a:pt x="57" y="9"/>
                  <a:pt x="60" y="9"/>
                </a:cubicBezTo>
                <a:cubicBezTo>
                  <a:pt x="63" y="9"/>
                  <a:pt x="65" y="12"/>
                  <a:pt x="65" y="15"/>
                </a:cubicBezTo>
                <a:cubicBezTo>
                  <a:pt x="65" y="65"/>
                  <a:pt x="65" y="65"/>
                  <a:pt x="65" y="65"/>
                </a:cubicBezTo>
                <a:cubicBezTo>
                  <a:pt x="65" y="70"/>
                  <a:pt x="65" y="70"/>
                  <a:pt x="65" y="70"/>
                </a:cubicBezTo>
                <a:cubicBezTo>
                  <a:pt x="65" y="72"/>
                  <a:pt x="67" y="74"/>
                  <a:pt x="70" y="74"/>
                </a:cubicBezTo>
                <a:cubicBezTo>
                  <a:pt x="72" y="74"/>
                  <a:pt x="74" y="72"/>
                  <a:pt x="74" y="70"/>
                </a:cubicBezTo>
                <a:cubicBezTo>
                  <a:pt x="74" y="65"/>
                  <a:pt x="74" y="65"/>
                  <a:pt x="74" y="65"/>
                </a:cubicBezTo>
                <a:cubicBezTo>
                  <a:pt x="74" y="60"/>
                  <a:pt x="74" y="60"/>
                  <a:pt x="74" y="60"/>
                </a:cubicBezTo>
                <a:cubicBezTo>
                  <a:pt x="74" y="57"/>
                  <a:pt x="77" y="55"/>
                  <a:pt x="80" y="55"/>
                </a:cubicBezTo>
                <a:cubicBezTo>
                  <a:pt x="83" y="55"/>
                  <a:pt x="85" y="57"/>
                  <a:pt x="85" y="60"/>
                </a:cubicBezTo>
                <a:cubicBezTo>
                  <a:pt x="85" y="65"/>
                  <a:pt x="85" y="65"/>
                  <a:pt x="85" y="65"/>
                </a:cubicBezTo>
                <a:cubicBezTo>
                  <a:pt x="85" y="65"/>
                  <a:pt x="85" y="65"/>
                  <a:pt x="85" y="65"/>
                </a:cubicBezTo>
                <a:cubicBezTo>
                  <a:pt x="85" y="70"/>
                  <a:pt x="85" y="70"/>
                  <a:pt x="85" y="70"/>
                </a:cubicBezTo>
                <a:cubicBezTo>
                  <a:pt x="85" y="72"/>
                  <a:pt x="87" y="74"/>
                  <a:pt x="90" y="74"/>
                </a:cubicBezTo>
                <a:cubicBezTo>
                  <a:pt x="92" y="74"/>
                  <a:pt x="94" y="72"/>
                  <a:pt x="94" y="70"/>
                </a:cubicBezTo>
                <a:cubicBezTo>
                  <a:pt x="94" y="65"/>
                  <a:pt x="94" y="65"/>
                  <a:pt x="94" y="65"/>
                </a:cubicBezTo>
                <a:cubicBezTo>
                  <a:pt x="94" y="62"/>
                  <a:pt x="97" y="60"/>
                  <a:pt x="100" y="60"/>
                </a:cubicBezTo>
                <a:cubicBezTo>
                  <a:pt x="103" y="60"/>
                  <a:pt x="105" y="62"/>
                  <a:pt x="105" y="65"/>
                </a:cubicBezTo>
                <a:cubicBezTo>
                  <a:pt x="105" y="70"/>
                  <a:pt x="105" y="70"/>
                  <a:pt x="105" y="70"/>
                </a:cubicBezTo>
                <a:cubicBezTo>
                  <a:pt x="105" y="72"/>
                  <a:pt x="107" y="75"/>
                  <a:pt x="110" y="75"/>
                </a:cubicBezTo>
                <a:cubicBezTo>
                  <a:pt x="112" y="75"/>
                  <a:pt x="114" y="72"/>
                  <a:pt x="114" y="70"/>
                </a:cubicBezTo>
                <a:cubicBezTo>
                  <a:pt x="114" y="67"/>
                  <a:pt x="117" y="65"/>
                  <a:pt x="120" y="65"/>
                </a:cubicBezTo>
                <a:cubicBezTo>
                  <a:pt x="123" y="65"/>
                  <a:pt x="125" y="67"/>
                  <a:pt x="125" y="70"/>
                </a:cubicBezTo>
                <a:cubicBezTo>
                  <a:pt x="125" y="85"/>
                  <a:pt x="125" y="85"/>
                  <a:pt x="125" y="85"/>
                </a:cubicBezTo>
                <a:cubicBezTo>
                  <a:pt x="125" y="88"/>
                  <a:pt x="125" y="92"/>
                  <a:pt x="125" y="95"/>
                </a:cubicBezTo>
                <a:cubicBezTo>
                  <a:pt x="125" y="116"/>
                  <a:pt x="125" y="132"/>
                  <a:pt x="117" y="15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chemeClr val="bg1">
                  <a:lumMod val="25000"/>
                </a:schemeClr>
              </a:solidFill>
            </a:endParaRPr>
          </a:p>
        </p:txBody>
      </p:sp>
      <p:sp>
        <p:nvSpPr>
          <p:cNvPr id="13" name="Title 2">
            <a:extLst>
              <a:ext uri="{FF2B5EF4-FFF2-40B4-BE49-F238E27FC236}">
                <a16:creationId xmlns:a16="http://schemas.microsoft.com/office/drawing/2014/main" id="{1270011D-B096-4440-9611-45B83014CA3F}"/>
              </a:ext>
            </a:extLst>
          </p:cNvPr>
          <p:cNvSpPr>
            <a:spLocks noGrp="1"/>
          </p:cNvSpPr>
          <p:nvPr>
            <p:ph type="title"/>
          </p:nvPr>
        </p:nvSpPr>
        <p:spPr>
          <a:xfrm>
            <a:off x="759638" y="2754796"/>
            <a:ext cx="5713252" cy="716404"/>
          </a:xfrm>
        </p:spPr>
        <p:txBody>
          <a:bodyPr/>
          <a:lstStyle/>
          <a:p>
            <a:pPr algn="ctr"/>
            <a:r>
              <a:rPr lang="es-419" sz="2000" dirty="0">
                <a:solidFill>
                  <a:schemeClr val="bg1">
                    <a:lumMod val="25000"/>
                  </a:schemeClr>
                </a:solidFill>
                <a:latin typeface="Calibri" panose="020F0502020204030204" pitchFamily="34" charset="0"/>
                <a:cs typeface="Calibri" panose="020F0502020204030204" pitchFamily="34" charset="0"/>
              </a:rPr>
              <a:t>Únete a la Red de Planificación para el Desarrollo                                en América Latina y el Caribe ILPES/AECID</a:t>
            </a:r>
            <a:endParaRPr lang="en-US" sz="2000" dirty="0">
              <a:solidFill>
                <a:schemeClr val="bg1">
                  <a:lumMod val="25000"/>
                </a:schemeClr>
              </a:solidFill>
              <a:latin typeface="Calibri" panose="020F0502020204030204" pitchFamily="34" charset="0"/>
              <a:cs typeface="Calibri" panose="020F0502020204030204" pitchFamily="34" charset="0"/>
            </a:endParaRPr>
          </a:p>
        </p:txBody>
      </p:sp>
      <p:pic>
        <p:nvPicPr>
          <p:cNvPr id="14" name="Picture 13" descr="A picture containing text, clipart&#10;&#10;Description automatically generated">
            <a:hlinkClick r:id="rId4"/>
            <a:extLst>
              <a:ext uri="{FF2B5EF4-FFF2-40B4-BE49-F238E27FC236}">
                <a16:creationId xmlns:a16="http://schemas.microsoft.com/office/drawing/2014/main" id="{211B4C50-D40F-432E-8F77-299E6074D6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7777" y="8584696"/>
            <a:ext cx="1927611" cy="634130"/>
          </a:xfrm>
          <a:prstGeom prst="rect">
            <a:avLst/>
          </a:prstGeom>
        </p:spPr>
      </p:pic>
      <p:pic>
        <p:nvPicPr>
          <p:cNvPr id="15" name="Picture 14">
            <a:hlinkClick r:id="rId2"/>
            <a:extLst>
              <a:ext uri="{FF2B5EF4-FFF2-40B4-BE49-F238E27FC236}">
                <a16:creationId xmlns:a16="http://schemas.microsoft.com/office/drawing/2014/main" id="{2F3E3190-CF27-40A0-8DE7-D3EC1588B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379" y="8459043"/>
            <a:ext cx="1979828" cy="892009"/>
          </a:xfrm>
          <a:prstGeom prst="rect">
            <a:avLst/>
          </a:prstGeom>
        </p:spPr>
      </p:pic>
      <p:pic>
        <p:nvPicPr>
          <p:cNvPr id="16" name="Picture 15" descr="Logo, company name&#10;&#10;Description automatically generated">
            <a:hlinkClick r:id="rId6"/>
            <a:extLst>
              <a:ext uri="{FF2B5EF4-FFF2-40B4-BE49-F238E27FC236}">
                <a16:creationId xmlns:a16="http://schemas.microsoft.com/office/drawing/2014/main" id="{F961B746-6089-4C27-B44C-D653B5DF28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561" y="8338978"/>
            <a:ext cx="676239" cy="1125566"/>
          </a:xfrm>
          <a:prstGeom prst="rect">
            <a:avLst/>
          </a:prstGeom>
        </p:spPr>
      </p:pic>
    </p:spTree>
    <p:extLst>
      <p:ext uri="{BB962C8B-B14F-4D97-AF65-F5344CB8AC3E}">
        <p14:creationId xmlns:p14="http://schemas.microsoft.com/office/powerpoint/2010/main" val="2093760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12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200" fill="hold"/>
                                        <p:tgtEl>
                                          <p:spTgt spid="12"/>
                                        </p:tgtEl>
                                        <p:attrNameLst>
                                          <p:attrName>ppt_x</p:attrName>
                                        </p:attrNameLst>
                                      </p:cBhvr>
                                      <p:tavLst>
                                        <p:tav tm="0">
                                          <p:val>
                                            <p:strVal val="#ppt_x"/>
                                          </p:val>
                                        </p:tav>
                                        <p:tav tm="100000">
                                          <p:val>
                                            <p:strVal val="#ppt_x"/>
                                          </p:val>
                                        </p:tav>
                                      </p:tavLst>
                                    </p:anim>
                                    <p:anim calcmode="lin" valueType="num">
                                      <p:cBhvr additive="base">
                                        <p:cTn id="20" dur="1200" fill="hold"/>
                                        <p:tgtEl>
                                          <p:spTgt spid="12"/>
                                        </p:tgtEl>
                                        <p:attrNameLst>
                                          <p:attrName>ppt_y</p:attrName>
                                        </p:attrNameLst>
                                      </p:cBhvr>
                                      <p:tavLst>
                                        <p:tav tm="0">
                                          <p:val>
                                            <p:strVal val="1+#ppt_h/2"/>
                                          </p:val>
                                        </p:tav>
                                        <p:tav tm="100000">
                                          <p:val>
                                            <p:strVal val="#ppt_y"/>
                                          </p:val>
                                        </p:tav>
                                      </p:tavLst>
                                    </p:anim>
                                  </p:childTnLst>
                                </p:cTn>
                              </p:par>
                              <p:par>
                                <p:cTn id="21" presetID="27" presetClass="emph" presetSubtype="0" repeatCount="2000" fill="remove" grpId="0" nodeType="withEffect">
                                  <p:stCondLst>
                                    <p:cond delay="2600"/>
                                  </p:stCondLst>
                                  <p:childTnLst>
                                    <p:animClr clrSpc="rgb" dir="cw">
                                      <p:cBhvr override="childStyle">
                                        <p:cTn id="22" dur="250" autoRev="1" fill="remove"/>
                                        <p:tgtEl>
                                          <p:spTgt spid="12"/>
                                        </p:tgtEl>
                                        <p:attrNameLst>
                                          <p:attrName>style.color</p:attrName>
                                        </p:attrNameLst>
                                      </p:cBhvr>
                                      <p:to>
                                        <a:schemeClr val="bg1"/>
                                      </p:to>
                                    </p:animClr>
                                    <p:animClr clrSpc="rgb" dir="cw">
                                      <p:cBhvr>
                                        <p:cTn id="23" dur="250" autoRev="1" fill="remove"/>
                                        <p:tgtEl>
                                          <p:spTgt spid="12"/>
                                        </p:tgtEl>
                                        <p:attrNameLst>
                                          <p:attrName>fillcolor</p:attrName>
                                        </p:attrNameLst>
                                      </p:cBhvr>
                                      <p:to>
                                        <a:schemeClr val="bg1"/>
                                      </p:to>
                                    </p:animClr>
                                    <p:set>
                                      <p:cBhvr>
                                        <p:cTn id="24" dur="250" autoRev="1" fill="remove"/>
                                        <p:tgtEl>
                                          <p:spTgt spid="12"/>
                                        </p:tgtEl>
                                        <p:attrNameLst>
                                          <p:attrName>fill.type</p:attrName>
                                        </p:attrNameLst>
                                      </p:cBhvr>
                                      <p:to>
                                        <p:strVal val="solid"/>
                                      </p:to>
                                    </p:set>
                                    <p:set>
                                      <p:cBhvr>
                                        <p:cTn id="25" dur="250" autoRev="1" fill="remove"/>
                                        <p:tgtEl>
                                          <p:spTgt spid="12"/>
                                        </p:tgtEl>
                                        <p:attrNameLst>
                                          <p:attrName>fill.on</p:attrName>
                                        </p:attrNameLst>
                                      </p:cBhvr>
                                      <p:to>
                                        <p:strVal val="true"/>
                                      </p:to>
                                    </p:set>
                                  </p:childTnLst>
                                </p:cTn>
                              </p:par>
                              <p:par>
                                <p:cTn id="26" presetID="10" presetClass="entr" presetSubtype="0" fill="hold" nodeType="withEffect">
                                  <p:stCondLst>
                                    <p:cond delay="25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500"/>
                                        <p:tgtEl>
                                          <p:spTgt spid="4"/>
                                        </p:tgtEl>
                                      </p:cBhvr>
                                    </p:animEffect>
                                  </p:childTnLst>
                                </p:cTn>
                              </p:par>
                              <p:par>
                                <p:cTn id="29" presetID="63" presetClass="path" presetSubtype="0" accel="50000" decel="50000" fill="hold" nodeType="withEffect">
                                  <p:stCondLst>
                                    <p:cond delay="2500"/>
                                  </p:stCondLst>
                                  <p:childTnLst>
                                    <p:animMotion origin="layout" path="M -0.17407 5.12821E-7 L -0.00046 5.12821E-7 " pathEditMode="relative" rAng="0" ptsTypes="AA">
                                      <p:cBhvr>
                                        <p:cTn id="30" dur="3500" fill="hold"/>
                                        <p:tgtEl>
                                          <p:spTgt spid="4"/>
                                        </p:tgtEl>
                                        <p:attrNameLst>
                                          <p:attrName>ppt_x</p:attrName>
                                          <p:attrName>ppt_y</p:attrName>
                                        </p:attrNameLst>
                                      </p:cBhvr>
                                      <p:rCtr x="8681" y="0"/>
                                    </p:animMotion>
                                  </p:childTnLst>
                                </p:cTn>
                              </p:par>
                              <p:par>
                                <p:cTn id="31" presetID="2" presetClass="entr" presetSubtype="4" fill="hold" nodeType="withEffect">
                                  <p:stCondLst>
                                    <p:cond delay="47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47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70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2" grpId="1"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AA1B9C-508E-4D12-8644-419535929DB1}"/>
              </a:ext>
            </a:extLst>
          </p:cNvPr>
          <p:cNvSpPr/>
          <p:nvPr/>
        </p:nvSpPr>
        <p:spPr>
          <a:xfrm>
            <a:off x="3429000" y="793749"/>
            <a:ext cx="2855913" cy="827470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Title 1">
            <a:extLst>
              <a:ext uri="{FF2B5EF4-FFF2-40B4-BE49-F238E27FC236}">
                <a16:creationId xmlns:a16="http://schemas.microsoft.com/office/drawing/2014/main" id="{1793EA50-8992-47A5-8E19-7BA4BCCFC34E}"/>
              </a:ext>
            </a:extLst>
          </p:cNvPr>
          <p:cNvSpPr>
            <a:spLocks noGrp="1"/>
          </p:cNvSpPr>
          <p:nvPr>
            <p:ph type="title"/>
          </p:nvPr>
        </p:nvSpPr>
        <p:spPr>
          <a:xfrm>
            <a:off x="576546" y="769615"/>
            <a:ext cx="5707469" cy="1128021"/>
          </a:xfrm>
        </p:spPr>
        <p:txBody>
          <a:bodyPr/>
          <a:lstStyle/>
          <a:p>
            <a:r>
              <a:rPr lang="es-419" dirty="0">
                <a:latin typeface="Calibri" panose="020F0502020204030204" pitchFamily="34" charset="0"/>
                <a:cs typeface="Calibri" panose="020F0502020204030204" pitchFamily="34" charset="0"/>
              </a:rPr>
              <a:t>Índice</a:t>
            </a:r>
          </a:p>
        </p:txBody>
      </p:sp>
      <p:sp>
        <p:nvSpPr>
          <p:cNvPr id="4" name="TextBox 3">
            <a:extLst>
              <a:ext uri="{FF2B5EF4-FFF2-40B4-BE49-F238E27FC236}">
                <a16:creationId xmlns:a16="http://schemas.microsoft.com/office/drawing/2014/main" id="{C20D001E-94EB-4DFB-AF6E-5F964FD8301F}"/>
              </a:ext>
            </a:extLst>
          </p:cNvPr>
          <p:cNvSpPr txBox="1"/>
          <p:nvPr/>
        </p:nvSpPr>
        <p:spPr>
          <a:xfrm>
            <a:off x="576546" y="2208978"/>
            <a:ext cx="3240290" cy="6143335"/>
          </a:xfrm>
          <a:prstGeom prst="rect">
            <a:avLst/>
          </a:prstGeom>
          <a:noFill/>
        </p:spPr>
        <p:txBody>
          <a:bodyPr wrap="square" lIns="0" tIns="20250" rIns="121500" bIns="20250" rtlCol="0">
            <a:spAutoFit/>
          </a:bodyPr>
          <a:lstStyle/>
          <a:p>
            <a:pPr marL="228600" indent="-228600">
              <a:lnSpc>
                <a:spcPct val="130000"/>
              </a:lnSpc>
              <a:spcBef>
                <a:spcPts val="563"/>
              </a:spcBef>
              <a:buAutoNum type="alphaUcPeriod"/>
            </a:pPr>
            <a:r>
              <a:rPr lang="es-419" sz="1100" dirty="0">
                <a:solidFill>
                  <a:schemeClr val="tx1">
                    <a:alpha val="70000"/>
                  </a:schemeClr>
                </a:solidFill>
                <a:latin typeface="Calibri" panose="020F0502020204030204" pitchFamily="34" charset="0"/>
                <a:cs typeface="Calibri" panose="020F0502020204030204" pitchFamily="34" charset="0"/>
                <a:hlinkClick r:id="rId3" action="ppaction://hlinksldjump"/>
              </a:rPr>
              <a:t>Introducción</a:t>
            </a:r>
            <a:r>
              <a:rPr lang="es-419" sz="1100" dirty="0">
                <a:solidFill>
                  <a:schemeClr val="tx1">
                    <a:alpha val="70000"/>
                  </a:schemeClr>
                </a:solidFill>
                <a:latin typeface="Calibri" panose="020F0502020204030204" pitchFamily="34" charset="0"/>
                <a:cs typeface="Calibri" panose="020F0502020204030204" pitchFamily="34" charset="0"/>
              </a:rPr>
              <a:t> ………………………………………….........  </a:t>
            </a:r>
            <a:r>
              <a:rPr lang="es-419" sz="1100" dirty="0">
                <a:solidFill>
                  <a:srgbClr val="FFFFFF">
                    <a:alpha val="70000"/>
                  </a:srgbClr>
                </a:solidFill>
                <a:latin typeface="Calibri" panose="020F0502020204030204" pitchFamily="34" charset="0"/>
                <a:cs typeface="Calibri" panose="020F0502020204030204" pitchFamily="34" charset="0"/>
              </a:rPr>
              <a:t>4</a:t>
            </a:r>
          </a:p>
          <a:p>
            <a:pPr marL="228600" indent="-228600">
              <a:lnSpc>
                <a:spcPct val="130000"/>
              </a:lnSpc>
              <a:spcBef>
                <a:spcPts val="563"/>
              </a:spcBef>
              <a:buAutoNum type="alphaUcPeriod"/>
            </a:pPr>
            <a:r>
              <a:rPr lang="es-419" sz="1100" dirty="0">
                <a:solidFill>
                  <a:schemeClr val="tx1">
                    <a:alpha val="70000"/>
                  </a:schemeClr>
                </a:solidFill>
                <a:latin typeface="Calibri" panose="020F0502020204030204" pitchFamily="34" charset="0"/>
                <a:cs typeface="Calibri" panose="020F0502020204030204" pitchFamily="34" charset="0"/>
                <a:hlinkClick r:id="rId4" action="ppaction://hlinksldjump"/>
              </a:rPr>
              <a:t>Contexto</a:t>
            </a:r>
            <a:r>
              <a:rPr lang="es-419" sz="1100" dirty="0">
                <a:solidFill>
                  <a:schemeClr val="tx1">
                    <a:alpha val="70000"/>
                  </a:schemeClr>
                </a:solidFill>
                <a:latin typeface="Calibri" panose="020F0502020204030204" pitchFamily="34" charset="0"/>
                <a:cs typeface="Calibri" panose="020F0502020204030204" pitchFamily="34" charset="0"/>
              </a:rPr>
              <a:t> ……………………………………………………….  </a:t>
            </a:r>
            <a:r>
              <a:rPr lang="es-419" sz="1100" dirty="0">
                <a:solidFill>
                  <a:srgbClr val="FFFFFF">
                    <a:alpha val="70000"/>
                  </a:srgbClr>
                </a:solidFill>
                <a:latin typeface="Calibri" panose="020F0502020204030204" pitchFamily="34" charset="0"/>
                <a:cs typeface="Calibri" panose="020F0502020204030204" pitchFamily="34" charset="0"/>
              </a:rPr>
              <a:t>5</a:t>
            </a:r>
          </a:p>
          <a:p>
            <a:pPr marL="228600" indent="-228600">
              <a:lnSpc>
                <a:spcPct val="130000"/>
              </a:lnSpc>
              <a:spcBef>
                <a:spcPts val="563"/>
              </a:spcBef>
              <a:buAutoNum type="alphaUcPeriod"/>
            </a:pPr>
            <a:r>
              <a:rPr lang="es-419" sz="1100" dirty="0">
                <a:solidFill>
                  <a:schemeClr val="tx1">
                    <a:alpha val="70000"/>
                  </a:schemeClr>
                </a:solidFill>
                <a:latin typeface="Calibri" panose="020F0502020204030204" pitchFamily="34" charset="0"/>
                <a:cs typeface="Calibri" panose="020F0502020204030204" pitchFamily="34" charset="0"/>
                <a:hlinkClick r:id="rId5" action="ppaction://hlinksldjump"/>
              </a:rPr>
              <a:t>Resultados del Foro de Discusión </a:t>
            </a:r>
            <a:r>
              <a:rPr lang="es-419" sz="1100" dirty="0">
                <a:solidFill>
                  <a:schemeClr val="tx1">
                    <a:alpha val="70000"/>
                  </a:schemeClr>
                </a:solidFill>
                <a:latin typeface="Calibri" panose="020F0502020204030204" pitchFamily="34" charset="0"/>
                <a:cs typeface="Calibri" panose="020F0502020204030204" pitchFamily="34" charset="0"/>
              </a:rPr>
              <a:t>………………….  </a:t>
            </a:r>
            <a:r>
              <a:rPr lang="es-419" sz="1100" dirty="0">
                <a:solidFill>
                  <a:srgbClr val="FFFFFF">
                    <a:alpha val="70000"/>
                  </a:srgbClr>
                </a:solidFill>
                <a:latin typeface="Calibri" panose="020F0502020204030204" pitchFamily="34" charset="0"/>
                <a:cs typeface="Calibri" panose="020F0502020204030204" pitchFamily="34" charset="0"/>
              </a:rPr>
              <a:t>7</a:t>
            </a:r>
          </a:p>
          <a:p>
            <a:pPr marL="685765" lvl="1" indent="-228600">
              <a:lnSpc>
                <a:spcPct val="130000"/>
              </a:lnSpc>
              <a:spcBef>
                <a:spcPts val="563"/>
              </a:spcBef>
              <a:buFont typeface="+mj-lt"/>
              <a:buAutoNum type="arabicPeriod"/>
            </a:pPr>
            <a:r>
              <a:rPr lang="es-419" sz="1100" dirty="0">
                <a:solidFill>
                  <a:schemeClr val="tx1">
                    <a:alpha val="70000"/>
                  </a:schemeClr>
                </a:solidFill>
                <a:latin typeface="Calibri" panose="020F0502020204030204" pitchFamily="34" charset="0"/>
                <a:cs typeface="Calibri" panose="020F0502020204030204" pitchFamily="34" charset="0"/>
              </a:rPr>
              <a:t>Resultados de la encuesta ………………..  </a:t>
            </a:r>
            <a:r>
              <a:rPr lang="es-419" sz="1100" dirty="0">
                <a:solidFill>
                  <a:srgbClr val="FFFFFF">
                    <a:alpha val="70000"/>
                  </a:srgbClr>
                </a:solidFill>
                <a:latin typeface="Calibri" panose="020F0502020204030204" pitchFamily="34" charset="0"/>
                <a:cs typeface="Calibri" panose="020F0502020204030204" pitchFamily="34" charset="0"/>
              </a:rPr>
              <a:t>7</a:t>
            </a:r>
          </a:p>
          <a:p>
            <a:pPr marL="685765" lvl="1" indent="-228600">
              <a:lnSpc>
                <a:spcPct val="130000"/>
              </a:lnSpc>
              <a:spcBef>
                <a:spcPts val="563"/>
              </a:spcBef>
              <a:buFont typeface="+mj-lt"/>
              <a:buAutoNum type="arabicPeriod"/>
            </a:pPr>
            <a:r>
              <a:rPr lang="es-419" sz="1100" dirty="0">
                <a:solidFill>
                  <a:schemeClr val="tx1">
                    <a:alpha val="70000"/>
                  </a:schemeClr>
                </a:solidFill>
                <a:latin typeface="Calibri" panose="020F0502020204030204" pitchFamily="34" charset="0"/>
                <a:cs typeface="Calibri" panose="020F0502020204030204" pitchFamily="34" charset="0"/>
              </a:rPr>
              <a:t>Principales temas de discusión …………  </a:t>
            </a:r>
            <a:r>
              <a:rPr lang="es-419" sz="1100" dirty="0">
                <a:solidFill>
                  <a:srgbClr val="FFFFFF">
                    <a:alpha val="70000"/>
                  </a:srgbClr>
                </a:solidFill>
                <a:latin typeface="Calibri" panose="020F0502020204030204" pitchFamily="34" charset="0"/>
                <a:cs typeface="Calibri" panose="020F0502020204030204" pitchFamily="34" charset="0"/>
              </a:rPr>
              <a:t>10</a:t>
            </a:r>
          </a:p>
          <a:p>
            <a:pPr marL="409575" indent="-228600">
              <a:lnSpc>
                <a:spcPct val="130000"/>
              </a:lnSpc>
              <a:spcBef>
                <a:spcPts val="563"/>
              </a:spcBef>
              <a:buFont typeface="+mj-lt"/>
              <a:buAutoNum type="alphaLcParenR"/>
            </a:pPr>
            <a:r>
              <a:rPr lang="es-419" sz="1100" dirty="0">
                <a:solidFill>
                  <a:schemeClr val="tx1">
                    <a:alpha val="70000"/>
                  </a:schemeClr>
                </a:solidFill>
                <a:latin typeface="Calibri" panose="020F0502020204030204" pitchFamily="34" charset="0"/>
                <a:cs typeface="Calibri" panose="020F0502020204030204" pitchFamily="34" charset="0"/>
                <a:hlinkClick r:id="rId6" action="ppaction://hlinksldjump"/>
              </a:rPr>
              <a:t>Tema 1</a:t>
            </a:r>
            <a:r>
              <a:rPr lang="es-419" sz="1100" dirty="0">
                <a:solidFill>
                  <a:schemeClr val="tx1">
                    <a:alpha val="70000"/>
                  </a:schemeClr>
                </a:solidFill>
                <a:latin typeface="Calibri" panose="020F0502020204030204" pitchFamily="34" charset="0"/>
                <a:cs typeface="Calibri" panose="020F0502020204030204" pitchFamily="34" charset="0"/>
              </a:rPr>
              <a:t>: Alertas prospectivas en relación                                                                con la pandemia ………………………………………  </a:t>
            </a:r>
            <a:r>
              <a:rPr lang="es-419" sz="1100" dirty="0">
                <a:solidFill>
                  <a:srgbClr val="FFFFFF">
                    <a:alpha val="70000"/>
                  </a:srgbClr>
                </a:solidFill>
                <a:latin typeface="Calibri" panose="020F0502020204030204" pitchFamily="34" charset="0"/>
                <a:cs typeface="Calibri" panose="020F0502020204030204" pitchFamily="34" charset="0"/>
              </a:rPr>
              <a:t>10</a:t>
            </a:r>
          </a:p>
          <a:p>
            <a:pPr marL="409575" indent="-228600">
              <a:lnSpc>
                <a:spcPct val="130000"/>
              </a:lnSpc>
              <a:spcBef>
                <a:spcPts val="563"/>
              </a:spcBef>
              <a:buFont typeface="+mj-lt"/>
              <a:buAutoNum type="alphaLcParenR"/>
            </a:pPr>
            <a:r>
              <a:rPr lang="es-419" sz="1100" dirty="0">
                <a:solidFill>
                  <a:schemeClr val="tx1">
                    <a:alpha val="70000"/>
                  </a:schemeClr>
                </a:solidFill>
                <a:latin typeface="Calibri" panose="020F0502020204030204" pitchFamily="34" charset="0"/>
                <a:cs typeface="Calibri" panose="020F0502020204030204" pitchFamily="34" charset="0"/>
                <a:hlinkClick r:id="rId7" action="ppaction://hlinksldjump"/>
              </a:rPr>
              <a:t>Tema 2</a:t>
            </a:r>
            <a:r>
              <a:rPr lang="es-419" sz="1100" dirty="0">
                <a:solidFill>
                  <a:schemeClr val="tx1">
                    <a:alpha val="70000"/>
                  </a:schemeClr>
                </a:solidFill>
                <a:latin typeface="Calibri" panose="020F0502020204030204" pitchFamily="34" charset="0"/>
                <a:cs typeface="Calibri" panose="020F0502020204030204" pitchFamily="34" charset="0"/>
              </a:rPr>
              <a:t>: Responsabilidades y desafíos de la   prospectiva ………………………………………………  </a:t>
            </a:r>
            <a:r>
              <a:rPr lang="es-419" sz="1100" dirty="0">
                <a:solidFill>
                  <a:srgbClr val="FFFFFF">
                    <a:alpha val="70000"/>
                  </a:srgbClr>
                </a:solidFill>
                <a:latin typeface="Calibri" panose="020F0502020204030204" pitchFamily="34" charset="0"/>
                <a:cs typeface="Calibri" panose="020F0502020204030204" pitchFamily="34" charset="0"/>
              </a:rPr>
              <a:t>13</a:t>
            </a:r>
          </a:p>
          <a:p>
            <a:pPr marL="409575" indent="-228600">
              <a:lnSpc>
                <a:spcPct val="130000"/>
              </a:lnSpc>
              <a:spcBef>
                <a:spcPts val="563"/>
              </a:spcBef>
              <a:buFont typeface="+mj-lt"/>
              <a:buAutoNum type="alphaLcParenR"/>
            </a:pPr>
            <a:r>
              <a:rPr lang="es-419" sz="1100" dirty="0">
                <a:solidFill>
                  <a:schemeClr val="tx1">
                    <a:alpha val="70000"/>
                  </a:schemeClr>
                </a:solidFill>
                <a:latin typeface="Calibri" panose="020F0502020204030204" pitchFamily="34" charset="0"/>
                <a:cs typeface="Calibri" panose="020F0502020204030204" pitchFamily="34" charset="0"/>
                <a:hlinkClick r:id="rId8" action="ppaction://hlinksldjump"/>
              </a:rPr>
              <a:t>Tema 3</a:t>
            </a:r>
            <a:r>
              <a:rPr lang="es-419" sz="1100" dirty="0">
                <a:solidFill>
                  <a:schemeClr val="tx1">
                    <a:alpha val="70000"/>
                  </a:schemeClr>
                </a:solidFill>
                <a:latin typeface="Calibri" panose="020F0502020204030204" pitchFamily="34" charset="0"/>
                <a:cs typeface="Calibri" panose="020F0502020204030204" pitchFamily="34" charset="0"/>
              </a:rPr>
              <a:t>: Institucionalización de la                                                                             prospectiva ……………………………………………...  </a:t>
            </a:r>
            <a:r>
              <a:rPr lang="es-419" sz="1100" dirty="0">
                <a:solidFill>
                  <a:srgbClr val="FFFFFF">
                    <a:alpha val="70000"/>
                  </a:srgbClr>
                </a:solidFill>
                <a:latin typeface="Calibri" panose="020F0502020204030204" pitchFamily="34" charset="0"/>
                <a:cs typeface="Calibri" panose="020F0502020204030204" pitchFamily="34" charset="0"/>
              </a:rPr>
              <a:t>14</a:t>
            </a:r>
          </a:p>
          <a:p>
            <a:pPr marL="228600" indent="-228600">
              <a:lnSpc>
                <a:spcPct val="130000"/>
              </a:lnSpc>
              <a:spcBef>
                <a:spcPts val="563"/>
              </a:spcBef>
              <a:buFont typeface="+mj-lt"/>
              <a:buAutoNum type="alphaUcPeriod" startAt="4"/>
            </a:pPr>
            <a:r>
              <a:rPr lang="es-419" sz="1100" dirty="0">
                <a:solidFill>
                  <a:schemeClr val="tx1">
                    <a:alpha val="70000"/>
                  </a:schemeClr>
                </a:solidFill>
                <a:latin typeface="Calibri" panose="020F0502020204030204" pitchFamily="34" charset="0"/>
                <a:cs typeface="Calibri" panose="020F0502020204030204" pitchFamily="34" charset="0"/>
                <a:hlinkClick r:id="rId9" action="ppaction://hlinksldjump"/>
              </a:rPr>
              <a:t>Recomendaciones y desafíos </a:t>
            </a:r>
            <a:r>
              <a:rPr lang="es-419" sz="1100" dirty="0">
                <a:solidFill>
                  <a:schemeClr val="tx1">
                    <a:alpha val="70000"/>
                  </a:schemeClr>
                </a:solidFill>
                <a:latin typeface="Calibri" panose="020F0502020204030204" pitchFamily="34" charset="0"/>
                <a:cs typeface="Calibri" panose="020F0502020204030204" pitchFamily="34" charset="0"/>
              </a:rPr>
              <a:t>…………………………  </a:t>
            </a:r>
            <a:r>
              <a:rPr lang="es-419" sz="1100" dirty="0">
                <a:solidFill>
                  <a:srgbClr val="FFFFFF">
                    <a:alpha val="70000"/>
                  </a:srgbClr>
                </a:solidFill>
                <a:latin typeface="Calibri" panose="020F0502020204030204" pitchFamily="34" charset="0"/>
                <a:cs typeface="Calibri" panose="020F0502020204030204" pitchFamily="34" charset="0"/>
              </a:rPr>
              <a:t>16</a:t>
            </a:r>
          </a:p>
          <a:p>
            <a:pPr marL="685765" lvl="1" indent="-228600">
              <a:lnSpc>
                <a:spcPct val="130000"/>
              </a:lnSpc>
              <a:spcBef>
                <a:spcPts val="563"/>
              </a:spcBef>
              <a:buFont typeface="+mj-lt"/>
              <a:buAutoNum type="arabicPeriod"/>
            </a:pPr>
            <a:r>
              <a:rPr lang="es-419" sz="1100" dirty="0">
                <a:solidFill>
                  <a:schemeClr val="tx1">
                    <a:alpha val="70000"/>
                  </a:schemeClr>
                </a:solidFill>
                <a:latin typeface="Calibri" panose="020F0502020204030204" pitchFamily="34" charset="0"/>
                <a:cs typeface="Calibri" panose="020F0502020204030204" pitchFamily="34" charset="0"/>
              </a:rPr>
              <a:t>¿Por qué incorporar la prospectiva                                                                             a los procesos de planificación                                         y cómo hacerlo? ……………………………….  </a:t>
            </a:r>
            <a:r>
              <a:rPr lang="es-419" sz="1100" dirty="0">
                <a:solidFill>
                  <a:srgbClr val="FFFFFF">
                    <a:alpha val="70000"/>
                  </a:srgbClr>
                </a:solidFill>
                <a:latin typeface="Calibri" panose="020F0502020204030204" pitchFamily="34" charset="0"/>
                <a:cs typeface="Calibri" panose="020F0502020204030204" pitchFamily="34" charset="0"/>
              </a:rPr>
              <a:t>16</a:t>
            </a:r>
          </a:p>
          <a:p>
            <a:pPr marL="685765" lvl="1" indent="-228600">
              <a:lnSpc>
                <a:spcPct val="130000"/>
              </a:lnSpc>
              <a:spcBef>
                <a:spcPts val="563"/>
              </a:spcBef>
              <a:buFont typeface="+mj-lt"/>
              <a:buAutoNum type="arabicPeriod"/>
            </a:pPr>
            <a:r>
              <a:rPr lang="es-419" sz="1100" dirty="0">
                <a:solidFill>
                  <a:schemeClr val="tx1">
                    <a:alpha val="70000"/>
                  </a:schemeClr>
                </a:solidFill>
                <a:latin typeface="Calibri" panose="020F0502020204030204" pitchFamily="34" charset="0"/>
                <a:cs typeface="Calibri" panose="020F0502020204030204" pitchFamily="34" charset="0"/>
              </a:rPr>
              <a:t>Prospectiva y planificación estratégica. </a:t>
            </a:r>
            <a:r>
              <a:rPr lang="es-419" sz="1100" dirty="0">
                <a:solidFill>
                  <a:srgbClr val="FFFFFF">
                    <a:alpha val="70000"/>
                  </a:srgbClr>
                </a:solidFill>
                <a:latin typeface="Calibri" panose="020F0502020204030204" pitchFamily="34" charset="0"/>
                <a:cs typeface="Calibri" panose="020F0502020204030204" pitchFamily="34" charset="0"/>
              </a:rPr>
              <a:t>17</a:t>
            </a:r>
          </a:p>
          <a:p>
            <a:pPr marL="685765" lvl="1" indent="-228600">
              <a:lnSpc>
                <a:spcPct val="130000"/>
              </a:lnSpc>
              <a:spcBef>
                <a:spcPts val="563"/>
              </a:spcBef>
              <a:buFont typeface="+mj-lt"/>
              <a:buAutoNum type="arabicPeriod"/>
            </a:pPr>
            <a:r>
              <a:rPr lang="es-419" sz="1100" dirty="0">
                <a:solidFill>
                  <a:schemeClr val="tx1">
                    <a:alpha val="70000"/>
                  </a:schemeClr>
                </a:solidFill>
                <a:latin typeface="Calibri" panose="020F0502020204030204" pitchFamily="34" charset="0"/>
                <a:cs typeface="Calibri" panose="020F0502020204030204" pitchFamily="34" charset="0"/>
              </a:rPr>
              <a:t>Implementación de políticas públicas:                               la función prospectiva ………………………  </a:t>
            </a:r>
            <a:r>
              <a:rPr lang="es-419" sz="1100" dirty="0">
                <a:solidFill>
                  <a:srgbClr val="FFFFFF">
                    <a:alpha val="70000"/>
                  </a:srgbClr>
                </a:solidFill>
                <a:latin typeface="Calibri" panose="020F0502020204030204" pitchFamily="34" charset="0"/>
                <a:cs typeface="Calibri" panose="020F0502020204030204" pitchFamily="34" charset="0"/>
              </a:rPr>
              <a:t>18</a:t>
            </a:r>
          </a:p>
          <a:p>
            <a:pPr marL="685765" lvl="1" indent="-228600">
              <a:lnSpc>
                <a:spcPct val="130000"/>
              </a:lnSpc>
              <a:spcBef>
                <a:spcPts val="563"/>
              </a:spcBef>
              <a:buFont typeface="+mj-lt"/>
              <a:buAutoNum type="arabicPeriod"/>
            </a:pPr>
            <a:r>
              <a:rPr lang="es-419" sz="1100" dirty="0">
                <a:solidFill>
                  <a:schemeClr val="tx1">
                    <a:alpha val="70000"/>
                  </a:schemeClr>
                </a:solidFill>
                <a:latin typeface="Calibri" panose="020F0502020204030204" pitchFamily="34" charset="0"/>
                <a:cs typeface="Calibri" panose="020F0502020204030204" pitchFamily="34" charset="0"/>
              </a:rPr>
              <a:t>Propuesta para integrar la                                          prospectiva a la gestión institucional ..  </a:t>
            </a:r>
            <a:r>
              <a:rPr lang="es-419" sz="1100" dirty="0">
                <a:solidFill>
                  <a:srgbClr val="FFFFFF">
                    <a:alpha val="70000"/>
                  </a:srgbClr>
                </a:solidFill>
                <a:latin typeface="Calibri" panose="020F0502020204030204" pitchFamily="34" charset="0"/>
                <a:cs typeface="Calibri" panose="020F0502020204030204" pitchFamily="34" charset="0"/>
              </a:rPr>
              <a:t>21</a:t>
            </a:r>
          </a:p>
          <a:p>
            <a:pPr>
              <a:lnSpc>
                <a:spcPct val="130000"/>
              </a:lnSpc>
              <a:spcBef>
                <a:spcPts val="563"/>
              </a:spcBef>
            </a:pPr>
            <a:r>
              <a:rPr lang="es-419" sz="1100" dirty="0">
                <a:solidFill>
                  <a:schemeClr val="tx1">
                    <a:alpha val="70000"/>
                  </a:schemeClr>
                </a:solidFill>
                <a:latin typeface="Calibri" panose="020F0502020204030204" pitchFamily="34" charset="0"/>
                <a:cs typeface="Calibri" panose="020F0502020204030204" pitchFamily="34" charset="0"/>
                <a:hlinkClick r:id="rId10" action="ppaction://hlinksldjump"/>
              </a:rPr>
              <a:t>Bibliografía</a:t>
            </a:r>
            <a:r>
              <a:rPr lang="es-419" sz="1100" dirty="0">
                <a:solidFill>
                  <a:schemeClr val="tx1">
                    <a:alpha val="70000"/>
                  </a:schemeClr>
                </a:solidFill>
                <a:latin typeface="Calibri" panose="020F0502020204030204" pitchFamily="34" charset="0"/>
                <a:cs typeface="Calibri" panose="020F0502020204030204" pitchFamily="34" charset="0"/>
              </a:rPr>
              <a:t>…………………………………………………………..  </a:t>
            </a:r>
            <a:r>
              <a:rPr lang="es-419" sz="1100" dirty="0">
                <a:solidFill>
                  <a:srgbClr val="FFFFFF">
                    <a:alpha val="70000"/>
                  </a:srgbClr>
                </a:solidFill>
                <a:latin typeface="Calibri" panose="020F0502020204030204" pitchFamily="34" charset="0"/>
                <a:cs typeface="Calibri" panose="020F0502020204030204" pitchFamily="34" charset="0"/>
              </a:rPr>
              <a:t>23</a:t>
            </a:r>
          </a:p>
          <a:p>
            <a:pPr marL="352425" indent="-171450">
              <a:lnSpc>
                <a:spcPct val="130000"/>
              </a:lnSpc>
              <a:spcBef>
                <a:spcPts val="563"/>
              </a:spcBef>
              <a:buFont typeface="Arial" panose="020B0604020202020204" pitchFamily="34" charset="0"/>
              <a:buChar char="•"/>
            </a:pPr>
            <a:endParaRPr lang="en-US" sz="1000" dirty="0">
              <a:solidFill>
                <a:schemeClr val="tx1">
                  <a:alpha val="70000"/>
                </a:schemeClr>
              </a:solidFill>
              <a:latin typeface="Calibri" panose="020F0502020204030204" pitchFamily="34" charset="0"/>
              <a:cs typeface="Calibri" panose="020F0502020204030204" pitchFamily="34" charset="0"/>
            </a:endParaRPr>
          </a:p>
        </p:txBody>
      </p:sp>
      <p:sp>
        <p:nvSpPr>
          <p:cNvPr id="41" name="Title 1">
            <a:extLst>
              <a:ext uri="{FF2B5EF4-FFF2-40B4-BE49-F238E27FC236}">
                <a16:creationId xmlns:a16="http://schemas.microsoft.com/office/drawing/2014/main" id="{57D52DAB-FCAB-48D7-A49E-BA00AB06ECF4}"/>
              </a:ext>
            </a:extLst>
          </p:cNvPr>
          <p:cNvSpPr txBox="1">
            <a:spLocks/>
          </p:cNvSpPr>
          <p:nvPr/>
        </p:nvSpPr>
        <p:spPr>
          <a:xfrm rot="16200000">
            <a:off x="1806566" y="4167982"/>
            <a:ext cx="6100782" cy="1526241"/>
          </a:xfrm>
          <a:prstGeom prst="rect">
            <a:avLst/>
          </a:prstGeom>
          <a:effectLst>
            <a:outerShdw blurRad="762000" dist="381000" dir="5400000" algn="t" rotWithShape="0">
              <a:prstClr val="black">
                <a:alpha val="30000"/>
              </a:prstClr>
            </a:outerShdw>
          </a:effectLst>
        </p:spPr>
        <p:txBody>
          <a:bodyPr vert="horz" lIns="0" tIns="192024" rIns="0" bIns="0" rtlCol="0" anchor="t" anchorCtr="0">
            <a:noAutofit/>
          </a:bodyPr>
          <a:lstStyle>
            <a:lvl1pPr algn="l" defTabSz="514317" rtl="0" eaLnBrk="1" latinLnBrk="0" hangingPunct="1">
              <a:lnSpc>
                <a:spcPct val="80000"/>
              </a:lnSpc>
              <a:spcBef>
                <a:spcPct val="0"/>
              </a:spcBef>
              <a:buNone/>
              <a:defRPr sz="6750" b="1" i="0" kern="1200" spc="-85" baseline="0">
                <a:solidFill>
                  <a:schemeClr val="tx1"/>
                </a:solidFill>
                <a:latin typeface="+mj-lt"/>
                <a:ea typeface="Montserrat Black" charset="0"/>
                <a:cs typeface="Montserrat Black" charset="0"/>
              </a:defRPr>
            </a:lvl1pPr>
          </a:lstStyle>
          <a:p>
            <a:pPr algn="ctr"/>
            <a:r>
              <a:rPr lang="en-US" sz="5400" dirty="0">
                <a:solidFill>
                  <a:srgbClr val="FFFFFF"/>
                </a:solidFill>
                <a:latin typeface="Calibri" panose="020F0502020204030204" pitchFamily="34" charset="0"/>
                <a:cs typeface="Calibri" panose="020F0502020204030204" pitchFamily="34" charset="0"/>
              </a:rPr>
              <a:t>COMUNIDAD </a:t>
            </a:r>
          </a:p>
          <a:p>
            <a:pPr algn="ctr"/>
            <a:r>
              <a:rPr lang="en-US" sz="5400" dirty="0">
                <a:solidFill>
                  <a:srgbClr val="FFFFFF"/>
                </a:solidFill>
                <a:latin typeface="Calibri" panose="020F0502020204030204" pitchFamily="34" charset="0"/>
                <a:cs typeface="Calibri" panose="020F0502020204030204" pitchFamily="34" charset="0"/>
              </a:rPr>
              <a:t>DE APRENDIZAJE</a:t>
            </a:r>
          </a:p>
        </p:txBody>
      </p:sp>
      <p:sp>
        <p:nvSpPr>
          <p:cNvPr id="12" name="Freeform 27">
            <a:extLst>
              <a:ext uri="{FF2B5EF4-FFF2-40B4-BE49-F238E27FC236}">
                <a16:creationId xmlns:a16="http://schemas.microsoft.com/office/drawing/2014/main" id="{43E5FCD6-CAE8-4A6A-AD2C-F013B2E409B6}"/>
              </a:ext>
            </a:extLst>
          </p:cNvPr>
          <p:cNvSpPr>
            <a:spLocks noEditPoints="1"/>
          </p:cNvSpPr>
          <p:nvPr/>
        </p:nvSpPr>
        <p:spPr bwMode="auto">
          <a:xfrm>
            <a:off x="3305510" y="8819321"/>
            <a:ext cx="246985" cy="249138"/>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a:outerShdw blurRad="254000" dist="152400" dir="5400000" algn="t" rotWithShape="0">
              <a:prstClr val="black">
                <a:alpha val="30000"/>
              </a:prstClr>
            </a:outerShdw>
          </a:effectLst>
        </p:spPr>
        <p:txBody>
          <a:bodyPr vert="horz" wrap="square" lIns="51435" tIns="25718" rIns="51435" bIns="25718" numCol="1" anchor="t" anchorCtr="0" compatLnSpc="1">
            <a:prstTxWarp prst="textNoShape">
              <a:avLst/>
            </a:prstTxWarp>
          </a:bodyPr>
          <a:lstStyle/>
          <a:p>
            <a:endParaRPr lang="en-US" sz="1013" dirty="0"/>
          </a:p>
        </p:txBody>
      </p:sp>
    </p:spTree>
    <p:extLst>
      <p:ext uri="{BB962C8B-B14F-4D97-AF65-F5344CB8AC3E}">
        <p14:creationId xmlns:p14="http://schemas.microsoft.com/office/powerpoint/2010/main" val="4214446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210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13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13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1+#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1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300" fill="hold"/>
                                            <p:tgtEl>
                                              <p:spTgt spid="12"/>
                                            </p:tgtEl>
                                            <p:attrNameLst>
                                              <p:attrName>ppt_x</p:attrName>
                                            </p:attrNameLst>
                                          </p:cBhvr>
                                          <p:tavLst>
                                            <p:tav tm="0">
                                              <p:val>
                                                <p:strVal val="#ppt_x"/>
                                              </p:val>
                                            </p:tav>
                                            <p:tav tm="100000">
                                              <p:val>
                                                <p:strVal val="#ppt_x"/>
                                              </p:val>
                                            </p:tav>
                                          </p:tavLst>
                                        </p:anim>
                                        <p:anim calcmode="lin" valueType="num">
                                          <p:cBhvr additive="base">
                                            <p:cTn id="8" dur="13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1+#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p:bldP spid="12"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2E7F16E-969E-4366-9F4B-94390B4F5CB4}"/>
              </a:ext>
            </a:extLst>
          </p:cNvPr>
          <p:cNvSpPr txBox="1"/>
          <p:nvPr/>
        </p:nvSpPr>
        <p:spPr>
          <a:xfrm>
            <a:off x="575712" y="793439"/>
            <a:ext cx="5709202" cy="2877185"/>
          </a:xfrm>
          <a:prstGeom prst="rect">
            <a:avLst/>
          </a:prstGeom>
          <a:noFill/>
        </p:spPr>
        <p:txBody>
          <a:bodyPr wrap="square" lIns="90000" tIns="20250" rIns="90000" bIns="20250" rtlCol="0">
            <a:spAutoFit/>
          </a:bodyPr>
          <a:lstStyle/>
          <a:p>
            <a:pPr algn="just">
              <a:lnSpc>
                <a:spcPct val="108000"/>
              </a:lnSpc>
              <a:spcAft>
                <a:spcPts val="800"/>
              </a:spcAft>
            </a:pPr>
            <a:r>
              <a:rPr lang="es-419" sz="1100" dirty="0">
                <a:latin typeface="Calibri" panose="020F0502020204030204" pitchFamily="34" charset="0"/>
                <a:cs typeface="Calibri" panose="020F0502020204030204" pitchFamily="34" charset="0"/>
              </a:rPr>
              <a:t>El Instituto Latinoamericano y del Caribe de Planificación Económica y Social (</a:t>
            </a:r>
            <a:r>
              <a:rPr lang="es-419" sz="1100" dirty="0">
                <a:solidFill>
                  <a:srgbClr val="00B0F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ILPES</a:t>
            </a:r>
            <a:r>
              <a:rPr lang="es-419" sz="1100" dirty="0">
                <a:latin typeface="Calibri" panose="020F0502020204030204" pitchFamily="34" charset="0"/>
                <a:cs typeface="Calibri" panose="020F0502020204030204" pitchFamily="34" charset="0"/>
              </a:rPr>
              <a:t>) de la Comisión Económica para América Latina y el Caribe (</a:t>
            </a:r>
            <a:r>
              <a:rPr lang="es-419" sz="1100" dirty="0">
                <a:solidFill>
                  <a:srgbClr val="00B0F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CEPAL</a:t>
            </a:r>
            <a:r>
              <a:rPr lang="es-419" sz="1100" dirty="0">
                <a:latin typeface="Calibri" panose="020F0502020204030204" pitchFamily="34" charset="0"/>
                <a:cs typeface="Calibri" panose="020F0502020204030204" pitchFamily="34" charset="0"/>
              </a:rPr>
              <a:t>) junto con la Agencia Española de Cooperación Internacional para el Desarrollo (</a:t>
            </a:r>
            <a:r>
              <a:rPr lang="es-419" sz="1100" dirty="0">
                <a:solidFill>
                  <a:srgbClr val="00B0F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AECID</a:t>
            </a:r>
            <a:r>
              <a:rPr lang="es-419" sz="1100" dirty="0">
                <a:latin typeface="Calibri" panose="020F0502020204030204" pitchFamily="34" charset="0"/>
                <a:cs typeface="Calibri" panose="020F0502020204030204" pitchFamily="34" charset="0"/>
              </a:rPr>
              <a:t>), en el marco de las actividades de la Red de Planificación para el Desarrollo en América Latina y el Caribe, realizó en 2020 de forma virtual el Foro de Discusión “El rol de la prospectiva frente al COVID-19 y la etapa de </a:t>
            </a:r>
            <a:r>
              <a:rPr lang="es-419" sz="1100" dirty="0" err="1">
                <a:latin typeface="Calibri" panose="020F0502020204030204" pitchFamily="34" charset="0"/>
                <a:cs typeface="Calibri" panose="020F0502020204030204" pitchFamily="34" charset="0"/>
              </a:rPr>
              <a:t>pospandemia</a:t>
            </a:r>
            <a:r>
              <a:rPr lang="es-419" sz="1100" dirty="0">
                <a:latin typeface="Calibri" panose="020F0502020204030204" pitchFamily="34" charset="0"/>
                <a:cs typeface="Calibri" panose="020F0502020204030204" pitchFamily="34" charset="0"/>
              </a:rPr>
              <a:t>”, que incluyó como actividad de cierre la Reunión de Expertos en Prospectiva con el mismo título</a:t>
            </a:r>
            <a:r>
              <a:rPr lang="es-AR" sz="1100" baseline="30000" dirty="0">
                <a:latin typeface="Calibri" panose="020F0502020204030204" pitchFamily="34" charset="0"/>
                <a:cs typeface="Calibri" panose="020F0502020204030204" pitchFamily="34" charset="0"/>
              </a:rPr>
              <a:t>1</a:t>
            </a:r>
            <a:r>
              <a:rPr lang="es-419" sz="1100" dirty="0">
                <a:latin typeface="Calibri" panose="020F0502020204030204" pitchFamily="34" charset="0"/>
                <a:cs typeface="Calibri" panose="020F0502020204030204" pitchFamily="34" charset="0"/>
              </a:rPr>
              <a:t>. En esta Reunión, más de 80 personas de 13 países de América Latina y el Caribe reflexionaron sobre los aspectos claves para entender la vinculación entre prospectiva, planificación y gestión. </a:t>
            </a:r>
            <a:r>
              <a:rPr lang="es-AR" sz="1100" dirty="0">
                <a:latin typeface="Calibri" panose="020F0502020204030204" pitchFamily="34" charset="0"/>
                <a:cs typeface="Calibri" panose="020F0502020204030204" pitchFamily="34" charset="0"/>
              </a:rPr>
              <a:t>  </a:t>
            </a:r>
          </a:p>
          <a:p>
            <a:pPr algn="just">
              <a:lnSpc>
                <a:spcPct val="108000"/>
              </a:lnSpc>
              <a:spcAft>
                <a:spcPts val="800"/>
              </a:spcAft>
            </a:pPr>
            <a:r>
              <a:rPr lang="es-419" sz="1100" dirty="0">
                <a:latin typeface="Calibri" panose="020F0502020204030204" pitchFamily="34" charset="0"/>
                <a:cs typeface="Calibri" panose="020F0502020204030204" pitchFamily="34" charset="0"/>
              </a:rPr>
              <a:t>En el presente documento se sistematiza la información generada en ambas actividades. Para ello, se sintetizan las reflexiones que surgieron en torno a las preguntas planteadas y luego se presentan recomendaciones y desafíos de la implementación de la prospectiva en la formulación de políticas públicas. El presente documento es el primero que se elabora en el marco de la Red de Planificación para el Desarrollo en América Latina y el Caribe, una comunidad de aprendizaje que invita a la reflexión colectiva. Este breve documento recoge la rica discusión que sostuvieron los miembros de la Red y expertos en prospectiva. </a:t>
            </a:r>
            <a:endParaRPr lang="en-US" sz="1000" dirty="0">
              <a:latin typeface="Calibri" panose="020F0502020204030204" pitchFamily="34" charset="0"/>
              <a:cs typeface="Calibri" panose="020F0502020204030204" pitchFamily="34" charset="0"/>
            </a:endParaRPr>
          </a:p>
        </p:txBody>
      </p:sp>
      <p:sp>
        <p:nvSpPr>
          <p:cNvPr id="6" name="Title 2">
            <a:extLst>
              <a:ext uri="{FF2B5EF4-FFF2-40B4-BE49-F238E27FC236}">
                <a16:creationId xmlns:a16="http://schemas.microsoft.com/office/drawing/2014/main" id="{E9290C88-D37A-4ABA-897E-CAFDFE6F4B01}"/>
              </a:ext>
            </a:extLst>
          </p:cNvPr>
          <p:cNvSpPr txBox="1">
            <a:spLocks/>
          </p:cNvSpPr>
          <p:nvPr/>
        </p:nvSpPr>
        <p:spPr>
          <a:xfrm>
            <a:off x="577850" y="366015"/>
            <a:ext cx="2282072" cy="351058"/>
          </a:xfrm>
          <a:prstGeom prst="rect">
            <a:avLst/>
          </a:prstGeom>
        </p:spPr>
        <p:txBody>
          <a:bodyPr lIns="90000"/>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n-US" sz="2000" dirty="0">
                <a:solidFill>
                  <a:schemeClr val="bg1">
                    <a:lumMod val="10000"/>
                  </a:schemeClr>
                </a:solidFill>
                <a:latin typeface="Calibri" panose="020F0502020204030204" pitchFamily="34" charset="0"/>
                <a:cs typeface="Calibri" panose="020F0502020204030204" pitchFamily="34" charset="0"/>
              </a:rPr>
              <a:t>A. </a:t>
            </a:r>
            <a:r>
              <a:rPr lang="en-US" sz="2000" dirty="0" err="1">
                <a:solidFill>
                  <a:schemeClr val="bg1">
                    <a:lumMod val="10000"/>
                  </a:schemeClr>
                </a:solidFill>
                <a:latin typeface="Calibri" panose="020F0502020204030204" pitchFamily="34" charset="0"/>
                <a:cs typeface="Calibri" panose="020F0502020204030204" pitchFamily="34" charset="0"/>
              </a:rPr>
              <a:t>Introducción</a:t>
            </a:r>
            <a:endParaRPr lang="en-US" sz="2000" dirty="0">
              <a:solidFill>
                <a:schemeClr val="bg1">
                  <a:lumMod val="10000"/>
                </a:schemeClr>
              </a:solidFill>
              <a:latin typeface="Calibri" panose="020F0502020204030204" pitchFamily="34" charset="0"/>
              <a:cs typeface="Calibri" panose="020F0502020204030204" pitchFamily="34" charset="0"/>
            </a:endParaRPr>
          </a:p>
        </p:txBody>
      </p:sp>
      <p:pic>
        <p:nvPicPr>
          <p:cNvPr id="14" name="Picture Placeholder 15">
            <a:extLst>
              <a:ext uri="{FF2B5EF4-FFF2-40B4-BE49-F238E27FC236}">
                <a16:creationId xmlns:a16="http://schemas.microsoft.com/office/drawing/2014/main" id="{5E711D33-04EB-4C97-A2E0-AA816426E72D}"/>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t="12" r="25678" b="-327"/>
          <a:stretch/>
        </p:blipFill>
        <p:spPr>
          <a:xfrm>
            <a:off x="641800" y="3929797"/>
            <a:ext cx="5565897" cy="5013786"/>
          </a:xfrm>
          <a:prstGeom prst="rect">
            <a:avLst/>
          </a:prstGeom>
          <a:gradFill>
            <a:gsLst>
              <a:gs pos="0">
                <a:schemeClr val="tx1">
                  <a:alpha val="40000"/>
                </a:schemeClr>
              </a:gs>
              <a:gs pos="99000">
                <a:schemeClr val="tx1">
                  <a:alpha val="20000"/>
                </a:schemeClr>
              </a:gs>
            </a:gsLst>
            <a:lin ang="5400000" scaled="1"/>
          </a:gradFill>
          <a:ln>
            <a:noFill/>
          </a:ln>
        </p:spPr>
      </p:pic>
      <p:cxnSp>
        <p:nvCxnSpPr>
          <p:cNvPr id="8" name="Straight Connector 7">
            <a:extLst>
              <a:ext uri="{FF2B5EF4-FFF2-40B4-BE49-F238E27FC236}">
                <a16:creationId xmlns:a16="http://schemas.microsoft.com/office/drawing/2014/main" id="{9BB0A7E3-A014-45A8-9E35-6E9593FB2C9D}"/>
              </a:ext>
            </a:extLst>
          </p:cNvPr>
          <p:cNvCxnSpPr>
            <a:cxnSpLocks/>
          </p:cNvCxnSpPr>
          <p:nvPr/>
        </p:nvCxnSpPr>
        <p:spPr>
          <a:xfrm flipH="1">
            <a:off x="641800" y="366014"/>
            <a:ext cx="55658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03085D5-E717-4030-AE1E-55761A0794ED}"/>
              </a:ext>
            </a:extLst>
          </p:cNvPr>
          <p:cNvCxnSpPr>
            <a:cxnSpLocks/>
          </p:cNvCxnSpPr>
          <p:nvPr/>
        </p:nvCxnSpPr>
        <p:spPr>
          <a:xfrm flipH="1">
            <a:off x="641800" y="717072"/>
            <a:ext cx="5565897"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430B8AA-28BC-4207-B96A-C65292150BCE}"/>
              </a:ext>
            </a:extLst>
          </p:cNvPr>
          <p:cNvSpPr/>
          <p:nvPr/>
        </p:nvSpPr>
        <p:spPr>
          <a:xfrm>
            <a:off x="0" y="366015"/>
            <a:ext cx="390691" cy="868747"/>
          </a:xfrm>
          <a:prstGeom prst="rect">
            <a:avLst/>
          </a:prstGeom>
          <a:solidFill>
            <a:schemeClr val="accent1"/>
          </a:solidFill>
          <a:ln>
            <a:noFill/>
          </a:ln>
          <a:effectLst>
            <a:outerShdw blurRad="762000" dist="254000" dir="5400000" sx="80000" sy="8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202500" rtlCol="0" anchor="ctr"/>
          <a:lstStyle/>
          <a:p>
            <a:pPr algn="r"/>
            <a:endParaRPr lang="en-US" sz="788" b="1" dirty="0">
              <a:latin typeface="Open Sans" charset="0"/>
              <a:ea typeface="Open Sans" charset="0"/>
              <a:cs typeface="Open Sans" charset="0"/>
            </a:endParaRPr>
          </a:p>
        </p:txBody>
      </p:sp>
      <p:sp>
        <p:nvSpPr>
          <p:cNvPr id="15" name="TextBox 14">
            <a:extLst>
              <a:ext uri="{FF2B5EF4-FFF2-40B4-BE49-F238E27FC236}">
                <a16:creationId xmlns:a16="http://schemas.microsoft.com/office/drawing/2014/main" id="{2761CF1E-04A9-415B-AC15-97567DE45B03}"/>
              </a:ext>
            </a:extLst>
          </p:cNvPr>
          <p:cNvSpPr txBox="1"/>
          <p:nvPr/>
        </p:nvSpPr>
        <p:spPr>
          <a:xfrm>
            <a:off x="577849" y="9112250"/>
            <a:ext cx="5709202" cy="632339"/>
          </a:xfrm>
          <a:prstGeom prst="rect">
            <a:avLst/>
          </a:prstGeom>
          <a:noFill/>
        </p:spPr>
        <p:txBody>
          <a:bodyPr wrap="square" lIns="90000" tIns="20250" rIns="90000" bIns="20250" rtlCol="0">
            <a:spAutoFit/>
          </a:bodyPr>
          <a:lstStyle>
            <a:defPPr>
              <a:defRPr lang="en-US"/>
            </a:defPPr>
            <a:lvl1pPr algn="just">
              <a:lnSpc>
                <a:spcPct val="108000"/>
              </a:lnSpc>
              <a:spcAft>
                <a:spcPts val="800"/>
              </a:spcAft>
              <a:defRPr sz="1100">
                <a:solidFill>
                  <a:schemeClr val="tx1">
                    <a:alpha val="85000"/>
                  </a:schemeClr>
                </a:solidFill>
                <a:latin typeface="Calibri" panose="020F0502020204030204" pitchFamily="34" charset="0"/>
                <a:cs typeface="Calibri" panose="020F0502020204030204" pitchFamily="34" charset="0"/>
              </a:defRPr>
            </a:lvl1pPr>
          </a:lstStyle>
          <a:p>
            <a:r>
              <a:rPr lang="es-AR" sz="900" baseline="30000" dirty="0">
                <a:solidFill>
                  <a:schemeClr val="tx1">
                    <a:alpha val="85000"/>
                  </a:schemeClr>
                </a:solidFill>
                <a:latin typeface="Calibri" panose="020F0502020204030204" pitchFamily="34" charset="0"/>
                <a:cs typeface="Calibri" panose="020F0502020204030204" pitchFamily="34" charset="0"/>
              </a:rPr>
              <a:t>1 </a:t>
            </a:r>
            <a:r>
              <a:rPr lang="en-US" sz="900" dirty="0"/>
              <a:t>El </a:t>
            </a:r>
            <a:r>
              <a:rPr lang="en-US" sz="900" dirty="0" err="1"/>
              <a:t>Foro</a:t>
            </a:r>
            <a:r>
              <a:rPr lang="en-US" sz="900" dirty="0"/>
              <a:t> de </a:t>
            </a:r>
            <a:r>
              <a:rPr lang="en-US" sz="900" dirty="0" err="1"/>
              <a:t>Discusión</a:t>
            </a:r>
            <a:r>
              <a:rPr lang="en-US" sz="900" dirty="0"/>
              <a:t> </a:t>
            </a:r>
            <a:r>
              <a:rPr lang="en-US" sz="900" dirty="0" err="1"/>
              <a:t>tuvo</a:t>
            </a:r>
            <a:r>
              <a:rPr lang="en-US" sz="900" dirty="0"/>
              <a:t> </a:t>
            </a:r>
            <a:r>
              <a:rPr lang="en-US" sz="900" dirty="0" err="1"/>
              <a:t>lugar</a:t>
            </a:r>
            <a:r>
              <a:rPr lang="en-US" sz="900" dirty="0"/>
              <a:t> entre los días 3 de </a:t>
            </a:r>
            <a:r>
              <a:rPr lang="en-US" sz="900" dirty="0" err="1"/>
              <a:t>septiembre</a:t>
            </a:r>
            <a:r>
              <a:rPr lang="en-US" sz="900" dirty="0"/>
              <a:t> y 2 de </a:t>
            </a:r>
            <a:r>
              <a:rPr lang="en-US" sz="900" dirty="0" err="1"/>
              <a:t>octubre</a:t>
            </a:r>
            <a:r>
              <a:rPr lang="en-US" sz="900" dirty="0"/>
              <a:t> de 2020 y </a:t>
            </a:r>
            <a:r>
              <a:rPr lang="en-US" sz="900" dirty="0" err="1"/>
              <a:t>contó</a:t>
            </a:r>
            <a:r>
              <a:rPr lang="en-US" sz="900" dirty="0"/>
              <a:t> con la </a:t>
            </a:r>
            <a:r>
              <a:rPr lang="en-US" sz="900" dirty="0" err="1"/>
              <a:t>participación</a:t>
            </a:r>
            <a:r>
              <a:rPr lang="en-US" sz="900" dirty="0"/>
              <a:t> de </a:t>
            </a:r>
            <a:r>
              <a:rPr lang="en-US" sz="900" dirty="0" err="1"/>
              <a:t>expertos</a:t>
            </a:r>
            <a:r>
              <a:rPr lang="en-US" sz="900" dirty="0"/>
              <a:t> </a:t>
            </a:r>
            <a:r>
              <a:rPr lang="en-US" sz="900" dirty="0" err="1"/>
              <a:t>en</a:t>
            </a:r>
            <a:r>
              <a:rPr lang="en-US" sz="900" dirty="0"/>
              <a:t> </a:t>
            </a:r>
            <a:r>
              <a:rPr lang="en-US" sz="900" dirty="0" err="1"/>
              <a:t>prospectiva</a:t>
            </a:r>
            <a:r>
              <a:rPr lang="en-US" sz="900" dirty="0"/>
              <a:t> </a:t>
            </a:r>
            <a:r>
              <a:rPr lang="en-US" sz="900" dirty="0" err="1"/>
              <a:t>invitados</a:t>
            </a:r>
            <a:r>
              <a:rPr lang="en-US" sz="900" dirty="0"/>
              <a:t> y </a:t>
            </a:r>
            <a:r>
              <a:rPr lang="en-US" sz="900" dirty="0" err="1"/>
              <a:t>miembros</a:t>
            </a:r>
            <a:r>
              <a:rPr lang="en-US" sz="900" dirty="0"/>
              <a:t> de la Red, </a:t>
            </a:r>
            <a:r>
              <a:rPr lang="en-US" sz="900" dirty="0" err="1"/>
              <a:t>mientras</a:t>
            </a:r>
            <a:r>
              <a:rPr lang="en-US" sz="900" dirty="0"/>
              <a:t> que la </a:t>
            </a:r>
            <a:r>
              <a:rPr lang="en-US" sz="900" dirty="0" err="1"/>
              <a:t>Reunión</a:t>
            </a:r>
            <a:r>
              <a:rPr lang="en-US" sz="900" dirty="0"/>
              <a:t> de </a:t>
            </a:r>
            <a:r>
              <a:rPr lang="en-US" sz="900" dirty="0" err="1"/>
              <a:t>Expertos</a:t>
            </a:r>
            <a:r>
              <a:rPr lang="en-US" sz="900" dirty="0"/>
              <a:t> </a:t>
            </a:r>
            <a:r>
              <a:rPr lang="en-US" sz="900" dirty="0" err="1"/>
              <a:t>en</a:t>
            </a:r>
            <a:r>
              <a:rPr lang="en-US" sz="900" dirty="0"/>
              <a:t> </a:t>
            </a:r>
            <a:r>
              <a:rPr lang="en-US" sz="900" dirty="0" err="1"/>
              <a:t>Prospectiva</a:t>
            </a:r>
            <a:r>
              <a:rPr lang="en-US" sz="900" dirty="0"/>
              <a:t> se </a:t>
            </a:r>
            <a:r>
              <a:rPr lang="en-US" sz="900" dirty="0" err="1"/>
              <a:t>realizó</a:t>
            </a:r>
            <a:r>
              <a:rPr lang="en-US" sz="900" dirty="0"/>
              <a:t> </a:t>
            </a:r>
            <a:r>
              <a:rPr lang="en-US" sz="900" dirty="0" err="1"/>
              <a:t>el</a:t>
            </a:r>
            <a:r>
              <a:rPr lang="en-US" sz="900" dirty="0"/>
              <a:t> 19 de </a:t>
            </a:r>
            <a:r>
              <a:rPr lang="en-US" sz="900" dirty="0" err="1"/>
              <a:t>octubre</a:t>
            </a:r>
            <a:r>
              <a:rPr lang="en-US" sz="900" dirty="0"/>
              <a:t> (</a:t>
            </a:r>
            <a:r>
              <a:rPr lang="en-US" sz="900" dirty="0" err="1"/>
              <a:t>véase</a:t>
            </a:r>
            <a:r>
              <a:rPr lang="en-US" sz="900" dirty="0"/>
              <a:t> [</a:t>
            </a:r>
            <a:r>
              <a:rPr lang="en-US" sz="900" dirty="0" err="1"/>
              <a:t>en</a:t>
            </a:r>
            <a:r>
              <a:rPr lang="en-US" sz="900" dirty="0"/>
              <a:t> </a:t>
            </a:r>
            <a:r>
              <a:rPr lang="en-US" sz="900" dirty="0" err="1"/>
              <a:t>línea</a:t>
            </a:r>
            <a:r>
              <a:rPr lang="en-US" sz="900" dirty="0">
                <a:solidFill>
                  <a:srgbClr val="00B0F0">
                    <a:alpha val="85000"/>
                  </a:srgbClr>
                </a:solidFill>
              </a:rPr>
              <a:t>] </a:t>
            </a:r>
            <a:r>
              <a:rPr lang="es-419" sz="900" dirty="0">
                <a:solidFill>
                  <a:srgbClr val="00B0F0">
                    <a:alpha val="85000"/>
                  </a:srgbClr>
                </a:solidFill>
                <a:hlinkClick r:id="rId6">
                  <a:extLst>
                    <a:ext uri="{A12FA001-AC4F-418D-AE19-62706E023703}">
                      <ahyp:hlinkClr xmlns:ahyp="http://schemas.microsoft.com/office/drawing/2018/hyperlinkcolor" val="tx"/>
                    </a:ext>
                  </a:extLst>
                </a:hlinkClick>
              </a:rPr>
              <a:t>https://comunidades.cepal.org/ilpes/es/grupos/discusion/el-rol-de-la-prospectiva-frente-al-covid-19-y-la-etapa-de-pospandemia</a:t>
            </a:r>
            <a:r>
              <a:rPr lang="en-US" sz="900" dirty="0"/>
              <a:t>). </a:t>
            </a:r>
          </a:p>
        </p:txBody>
      </p:sp>
      <p:cxnSp>
        <p:nvCxnSpPr>
          <p:cNvPr id="12" name="Straight Connector 11">
            <a:extLst>
              <a:ext uri="{FF2B5EF4-FFF2-40B4-BE49-F238E27FC236}">
                <a16:creationId xmlns:a16="http://schemas.microsoft.com/office/drawing/2014/main" id="{7267892C-7459-4DBC-B503-33423F0C6EC0}"/>
              </a:ext>
            </a:extLst>
          </p:cNvPr>
          <p:cNvCxnSpPr>
            <a:cxnSpLocks/>
          </p:cNvCxnSpPr>
          <p:nvPr/>
        </p:nvCxnSpPr>
        <p:spPr>
          <a:xfrm flipH="1">
            <a:off x="664502" y="9086502"/>
            <a:ext cx="55431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763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decel="5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par>
                                <p:cTn id="21" presetID="22" presetClass="entr" presetSubtype="8" fill="hold" grpId="0"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6" presetClass="emph" presetSubtype="0" accel="50000" decel="50000" autoRev="1" fill="hold" grpId="1" nodeType="withEffect">
                                  <p:stCondLst>
                                    <p:cond delay="500"/>
                                  </p:stCondLst>
                                  <p:childTnLst>
                                    <p:animScale>
                                      <p:cBhvr>
                                        <p:cTn id="25" dur="500" fill="hold"/>
                                        <p:tgtEl>
                                          <p:spTgt spid="11"/>
                                        </p:tgtEl>
                                      </p:cBhvr>
                                      <p:by x="105000" y="105000"/>
                                    </p:animScale>
                                  </p:childTnLst>
                                </p:cTn>
                              </p:par>
                              <p:par>
                                <p:cTn id="26" presetID="2" presetClass="entr" presetSubtype="8" fill="hold" nodeType="withEffect">
                                  <p:stCondLst>
                                    <p:cond delay="14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15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par>
                                <p:cTn id="34" presetID="10" presetClass="entr" presetSubtype="0" fill="hold" nodeType="withEffect">
                                  <p:stCondLst>
                                    <p:cond delay="24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1" grpId="0" animBg="1"/>
      <p:bldP spid="11" grpId="1"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with a face mask&#10;&#10;Description automatically generated with low confidence">
            <a:extLst>
              <a:ext uri="{FF2B5EF4-FFF2-40B4-BE49-F238E27FC236}">
                <a16:creationId xmlns:a16="http://schemas.microsoft.com/office/drawing/2014/main" id="{8FCDB2A2-5F66-4E70-A0CD-0BDE147302CA}"/>
              </a:ext>
            </a:extLst>
          </p:cNvPr>
          <p:cNvPicPr>
            <a:picLocks noGrp="1" noChangeAspect="1"/>
          </p:cNvPicPr>
          <p:nvPr>
            <p:ph type="pic" sz="quarter" idx="13"/>
          </p:nvPr>
        </p:nvPicPr>
        <p:blipFill rotWithShape="1">
          <a:blip r:embed="rId2">
            <a:alphaModFix/>
            <a:extLst>
              <a:ext uri="{28A0092B-C50C-407E-A947-70E740481C1C}">
                <a14:useLocalDpi xmlns:a14="http://schemas.microsoft.com/office/drawing/2010/main" val="0"/>
              </a:ext>
            </a:extLst>
          </a:blip>
          <a:srcRect t="141" b="2793"/>
          <a:stretch/>
        </p:blipFill>
        <p:spPr>
          <a:xfrm>
            <a:off x="3443041" y="793750"/>
            <a:ext cx="2778539" cy="4045456"/>
          </a:xfrm>
          <a:ln w="25400">
            <a:solidFill>
              <a:srgbClr val="FFFFFF"/>
            </a:solidFill>
          </a:ln>
          <a:effectLst/>
        </p:spPr>
      </p:pic>
      <p:pic>
        <p:nvPicPr>
          <p:cNvPr id="6" name="Picture Placeholder 5" descr="A picture containing person, outdoor, wearing, hat&#10;&#10;Description automatically generated">
            <a:extLst>
              <a:ext uri="{FF2B5EF4-FFF2-40B4-BE49-F238E27FC236}">
                <a16:creationId xmlns:a16="http://schemas.microsoft.com/office/drawing/2014/main" id="{3E354A2F-9ACE-41B3-8C1A-BF7960DC6CD4}"/>
              </a:ext>
            </a:extLst>
          </p:cNvPr>
          <p:cNvPicPr>
            <a:picLocks noGrp="1" noChangeAspect="1"/>
          </p:cNvPicPr>
          <p:nvPr>
            <p:ph type="pic" sz="quarter" idx="14"/>
          </p:nvPr>
        </p:nvPicPr>
        <p:blipFill rotWithShape="1">
          <a:blip r:embed="rId3">
            <a:alphaModFix/>
            <a:extLst>
              <a:ext uri="{28A0092B-C50C-407E-A947-70E740481C1C}">
                <a14:useLocalDpi xmlns:a14="http://schemas.microsoft.com/office/drawing/2010/main" val="0"/>
              </a:ext>
            </a:extLst>
          </a:blip>
          <a:srcRect l="10495" t="13492" r="20201" b="14924"/>
          <a:stretch/>
        </p:blipFill>
        <p:spPr>
          <a:xfrm>
            <a:off x="664502" y="793750"/>
            <a:ext cx="2778539" cy="4043538"/>
          </a:xfrm>
          <a:ln w="25400">
            <a:solidFill>
              <a:srgbClr val="FFFFFF"/>
            </a:solidFill>
          </a:ln>
          <a:effectLst/>
        </p:spPr>
      </p:pic>
      <p:sp>
        <p:nvSpPr>
          <p:cNvPr id="10" name="TextBox 9">
            <a:extLst>
              <a:ext uri="{FF2B5EF4-FFF2-40B4-BE49-F238E27FC236}">
                <a16:creationId xmlns:a16="http://schemas.microsoft.com/office/drawing/2014/main" id="{34898A3F-DA32-4E7B-AB94-8F5A45F999A7}"/>
              </a:ext>
            </a:extLst>
          </p:cNvPr>
          <p:cNvSpPr txBox="1"/>
          <p:nvPr/>
        </p:nvSpPr>
        <p:spPr>
          <a:xfrm>
            <a:off x="573247" y="4953000"/>
            <a:ext cx="5711666" cy="4120538"/>
          </a:xfrm>
          <a:prstGeom prst="rect">
            <a:avLst/>
          </a:prstGeom>
          <a:noFill/>
        </p:spPr>
        <p:txBody>
          <a:bodyPr wrap="square" lIns="90000" tIns="20250" rIns="90000" bIns="20250" rtlCol="0">
            <a:spAutoFit/>
          </a:bodyPr>
          <a:lstStyle/>
          <a:p>
            <a:pPr algn="just">
              <a:lnSpc>
                <a:spcPct val="107000"/>
              </a:lnSpc>
              <a:spcAft>
                <a:spcPts val="800"/>
              </a:spcAft>
            </a:pPr>
            <a:r>
              <a:rPr lang="es-419" sz="11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La pandemia de enfermedad por coronavirus (COVID-19) no solo agrava las desigualdades arraigadas en la región</a:t>
            </a:r>
            <a:r>
              <a:rPr lang="es-AR" sz="1200" baseline="30000" dirty="0">
                <a:solidFill>
                  <a:schemeClr val="tx1">
                    <a:alpha val="85000"/>
                  </a:schemeClr>
                </a:solidFill>
                <a:latin typeface="Calibri" panose="020F0502020204030204" pitchFamily="34" charset="0"/>
                <a:cs typeface="Calibri" panose="020F0502020204030204" pitchFamily="34" charset="0"/>
              </a:rPr>
              <a:t>2</a:t>
            </a:r>
            <a:r>
              <a:rPr lang="es-419" sz="11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 sino que también pone en riesgo el logro de los Objetivos de Desarrollo Sostenible (ODS) en el mediano y largo plazo</a:t>
            </a:r>
            <a:r>
              <a:rPr lang="es-AR" sz="1100" baseline="30000" dirty="0">
                <a:solidFill>
                  <a:schemeClr val="tx1">
                    <a:alpha val="85000"/>
                  </a:schemeClr>
                </a:solidFill>
                <a:latin typeface="Calibri" panose="020F0502020204030204" pitchFamily="34" charset="0"/>
                <a:cs typeface="Calibri" panose="020F0502020204030204" pitchFamily="34" charset="0"/>
              </a:rPr>
              <a:t> </a:t>
            </a:r>
            <a:r>
              <a:rPr lang="es-AR" sz="1200" baseline="30000" dirty="0">
                <a:solidFill>
                  <a:schemeClr val="tx1">
                    <a:alpha val="85000"/>
                  </a:schemeClr>
                </a:solidFill>
                <a:latin typeface="Calibri" panose="020F0502020204030204" pitchFamily="34" charset="0"/>
                <a:cs typeface="Calibri" panose="020F0502020204030204" pitchFamily="34" charset="0"/>
              </a:rPr>
              <a:t>3</a:t>
            </a:r>
            <a:r>
              <a:rPr lang="es-419" sz="11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 América Latina y el Caribe no es la región más pobre del mundo, pero sí la más desigual, y en ella coexisten disparidades de ingreso, de patrimonio, de oportunidades y de acceso a bienes y servicios públicos, además de grandes brechas entre hombres y mujeres, poblaciones urbanas y rurales y personas indígenas y no indígenas. Según el </a:t>
            </a:r>
            <a:r>
              <a:rPr lang="es-419" sz="1100" i="1"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Balance Preliminar de las Economías de América Latina y el Caribe, 2020</a:t>
            </a:r>
            <a:r>
              <a:rPr lang="es-419" sz="11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 (</a:t>
            </a:r>
            <a:r>
              <a:rPr lang="es-419" sz="1100" dirty="0">
                <a:solidFill>
                  <a:srgbClr val="00B0F0">
                    <a:alpha val="85000"/>
                  </a:srgbClr>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CEPAL, 2021a</a:t>
            </a:r>
            <a:r>
              <a:rPr lang="es-419" sz="11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 la región es la más golpeada del mundo por la crisis </a:t>
            </a:r>
            <a:r>
              <a:rPr lang="es-419" sz="1100" dirty="0">
                <a:latin typeface="Calibri" panose="020F0502020204030204" pitchFamily="34" charset="0"/>
                <a:ea typeface="Calibri" panose="020F0502020204030204" pitchFamily="34" charset="0"/>
                <a:cs typeface="Calibri" panose="020F0502020204030204" pitchFamily="34" charset="0"/>
              </a:rPr>
              <a:t>económica</a:t>
            </a:r>
            <a:r>
              <a:rPr lang="es-419" sz="11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 ocasionada por el COVID-19. El PIB regional tuvo una caída cercana al 8% en 2020 debido a las medidas nacionales de confinamiento, la disminución de las exportaciones y el colapso de actividades económicas como el turismo. El comercio exterior exhibió el peor desempeño desde la crisis financiera mundial de 2009, y se estima que las exportaciones regionales presentaron una caída cercana al 13% y las importaciones una del 20% en 2020. </a:t>
            </a:r>
          </a:p>
          <a:p>
            <a:pPr algn="just">
              <a:lnSpc>
                <a:spcPct val="107000"/>
              </a:lnSpc>
              <a:spcAft>
                <a:spcPts val="800"/>
              </a:spcAft>
            </a:pPr>
            <a:r>
              <a:rPr lang="es-419" sz="1100" dirty="0">
                <a:solidFill>
                  <a:schemeClr val="tx1">
                    <a:alpha val="85000"/>
                  </a:schemeClr>
                </a:solidFill>
                <a:latin typeface="Calibri" panose="020F0502020204030204" pitchFamily="34" charset="0"/>
                <a:ea typeface="Calibri" panose="020F0502020204030204" pitchFamily="34" charset="0"/>
                <a:cs typeface="Calibri" panose="020F0502020204030204" pitchFamily="34" charset="0"/>
              </a:rPr>
              <a:t>Se suma a ello el hecho de que la pandemia ha acentuado también desigualdades sociales y de género. La pérdida de ingresos ha afectado especialmente a los estratos de población en situación de mayor pobreza y vulnerabilidad, y se estima que en América Latina y el Caribe se ha producido un aumento de la pobreza de al menos 4,4 puntos porcentuales. El nivel de participación laboral de las mujeres en la región se situó en un 46% en 2020, frente a un 52% que se alcanzó en el año anterior. Esta baja de la participación laboral femenina no solo se debe a la pérdida de puestos de trabajo, sino también a una salida de la fuerza laboral por parte de las mujeres, muchas de las cuales no retomaron la búsqueda de empleo porque asumieron demandas de cuidados en sus hogares. </a:t>
            </a:r>
          </a:p>
        </p:txBody>
      </p:sp>
      <p:sp>
        <p:nvSpPr>
          <p:cNvPr id="15" name="TextBox 14">
            <a:extLst>
              <a:ext uri="{FF2B5EF4-FFF2-40B4-BE49-F238E27FC236}">
                <a16:creationId xmlns:a16="http://schemas.microsoft.com/office/drawing/2014/main" id="{AA98CD31-EB95-425F-8EE1-F32B1B969EB6}"/>
              </a:ext>
            </a:extLst>
          </p:cNvPr>
          <p:cNvSpPr txBox="1"/>
          <p:nvPr/>
        </p:nvSpPr>
        <p:spPr>
          <a:xfrm>
            <a:off x="577850" y="9121223"/>
            <a:ext cx="5702299" cy="594893"/>
          </a:xfrm>
          <a:prstGeom prst="rect">
            <a:avLst/>
          </a:prstGeom>
          <a:noFill/>
        </p:spPr>
        <p:txBody>
          <a:bodyPr wrap="square" lIns="90000" tIns="20250" rIns="90000" bIns="20250" rtlCol="0">
            <a:spAutoFit/>
          </a:bodyPr>
          <a:lstStyle/>
          <a:p>
            <a:pPr lvl="0" algn="just"/>
            <a:r>
              <a:rPr lang="es-AR" sz="1200" baseline="30000" dirty="0">
                <a:solidFill>
                  <a:schemeClr val="bg1">
                    <a:lumMod val="25000"/>
                  </a:schemeClr>
                </a:solidFill>
                <a:latin typeface="Calibri" panose="020F0502020204030204" pitchFamily="34" charset="0"/>
                <a:cs typeface="Calibri" panose="020F0502020204030204" pitchFamily="34" charset="0"/>
              </a:rPr>
              <a:t>2 </a:t>
            </a:r>
            <a:r>
              <a:rPr lang="es-419" sz="9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rPr>
              <a:t>La desigualdad aumentará en todos los países de la región y el coeficiente de Gini presentará incrementos de entre el 0,5% y el 6,0% (</a:t>
            </a:r>
            <a:r>
              <a:rPr lang="es-419" sz="9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CEPAL, 2020</a:t>
            </a:r>
            <a:r>
              <a:rPr lang="es-419" sz="9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rPr>
              <a:t>). </a:t>
            </a:r>
            <a:endParaRPr lang="es-AR" sz="9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r>
              <a:rPr lang="es-AR" sz="1200" baseline="300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rPr>
              <a:t>3 </a:t>
            </a:r>
            <a:r>
              <a:rPr lang="es-419" sz="9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rPr>
              <a:t>El impacto negativo de la pandemia en los Objetivos 1, 2, 3, 4, 5, 6, 7, 8, 10, 11, 13, 16 y 17 ha sido descrito por las Naciones Unidas (2020).</a:t>
            </a:r>
            <a:endParaRPr lang="es-AR" sz="9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5A65BD08-9436-4149-AC43-A33AD1EEA700}"/>
              </a:ext>
            </a:extLst>
          </p:cNvPr>
          <p:cNvSpPr/>
          <p:nvPr/>
        </p:nvSpPr>
        <p:spPr>
          <a:xfrm>
            <a:off x="0" y="366015"/>
            <a:ext cx="390691" cy="868747"/>
          </a:xfrm>
          <a:prstGeom prst="rect">
            <a:avLst/>
          </a:prstGeom>
          <a:solidFill>
            <a:schemeClr val="accent1"/>
          </a:solidFill>
          <a:ln>
            <a:noFill/>
          </a:ln>
          <a:effectLst>
            <a:outerShdw blurRad="762000" dist="254000" dir="5400000" sx="80000" sy="8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202500" rtlCol="0" anchor="ctr"/>
          <a:lstStyle/>
          <a:p>
            <a:pPr algn="r"/>
            <a:endParaRPr lang="en-US" sz="788" b="1" dirty="0">
              <a:latin typeface="Open Sans" charset="0"/>
              <a:ea typeface="Open Sans" charset="0"/>
              <a:cs typeface="Open Sans" charset="0"/>
            </a:endParaRPr>
          </a:p>
        </p:txBody>
      </p:sp>
      <p:cxnSp>
        <p:nvCxnSpPr>
          <p:cNvPr id="16" name="Straight Connector 15">
            <a:extLst>
              <a:ext uri="{FF2B5EF4-FFF2-40B4-BE49-F238E27FC236}">
                <a16:creationId xmlns:a16="http://schemas.microsoft.com/office/drawing/2014/main" id="{8141AAA9-0B42-4DBA-81D1-DF66BB69E5A2}"/>
              </a:ext>
            </a:extLst>
          </p:cNvPr>
          <p:cNvCxnSpPr>
            <a:cxnSpLocks/>
          </p:cNvCxnSpPr>
          <p:nvPr/>
        </p:nvCxnSpPr>
        <p:spPr>
          <a:xfrm flipH="1">
            <a:off x="664502" y="9086502"/>
            <a:ext cx="5543195"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itle 2">
            <a:extLst>
              <a:ext uri="{FF2B5EF4-FFF2-40B4-BE49-F238E27FC236}">
                <a16:creationId xmlns:a16="http://schemas.microsoft.com/office/drawing/2014/main" id="{914E252C-4575-4F74-8DF4-3FA642793B5D}"/>
              </a:ext>
            </a:extLst>
          </p:cNvPr>
          <p:cNvSpPr txBox="1">
            <a:spLocks/>
          </p:cNvSpPr>
          <p:nvPr/>
        </p:nvSpPr>
        <p:spPr>
          <a:xfrm>
            <a:off x="577850" y="366015"/>
            <a:ext cx="2282072" cy="351058"/>
          </a:xfrm>
          <a:prstGeom prst="rect">
            <a:avLst/>
          </a:prstGeom>
        </p:spPr>
        <p:txBody>
          <a:bodyPr lIns="90000"/>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n-US" sz="2000" dirty="0">
                <a:solidFill>
                  <a:schemeClr val="bg1">
                    <a:lumMod val="25000"/>
                  </a:schemeClr>
                </a:solidFill>
                <a:latin typeface="Calibri" panose="020F0502020204030204" pitchFamily="34" charset="0"/>
                <a:cs typeface="Calibri" panose="020F0502020204030204" pitchFamily="34" charset="0"/>
              </a:rPr>
              <a:t>B. </a:t>
            </a:r>
            <a:r>
              <a:rPr lang="en-US" sz="2000" dirty="0" err="1">
                <a:solidFill>
                  <a:schemeClr val="bg1">
                    <a:lumMod val="25000"/>
                  </a:schemeClr>
                </a:solidFill>
                <a:latin typeface="Calibri" panose="020F0502020204030204" pitchFamily="34" charset="0"/>
                <a:cs typeface="Calibri" panose="020F0502020204030204" pitchFamily="34" charset="0"/>
              </a:rPr>
              <a:t>Contexto</a:t>
            </a:r>
            <a:endParaRPr lang="en-US" sz="2000" dirty="0">
              <a:solidFill>
                <a:schemeClr val="bg1">
                  <a:lumMod val="25000"/>
                </a:schemeClr>
              </a:solidFill>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0B6B3B82-AEB3-4956-905B-4FED56902477}"/>
              </a:ext>
            </a:extLst>
          </p:cNvPr>
          <p:cNvCxnSpPr>
            <a:cxnSpLocks/>
          </p:cNvCxnSpPr>
          <p:nvPr/>
        </p:nvCxnSpPr>
        <p:spPr>
          <a:xfrm flipH="1">
            <a:off x="641800" y="366014"/>
            <a:ext cx="55658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ABA14A-F5AA-489E-86E8-B9AD91036ED7}"/>
              </a:ext>
            </a:extLst>
          </p:cNvPr>
          <p:cNvCxnSpPr>
            <a:cxnSpLocks/>
          </p:cNvCxnSpPr>
          <p:nvPr/>
        </p:nvCxnSpPr>
        <p:spPr>
          <a:xfrm flipH="1">
            <a:off x="641800" y="717072"/>
            <a:ext cx="556589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0342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1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6" presetClass="emph" presetSubtype="0" accel="50000" decel="50000" autoRev="1" fill="hold" grpId="1" nodeType="withEffect">
                                  <p:stCondLst>
                                    <p:cond delay="500"/>
                                  </p:stCondLst>
                                  <p:childTnLst>
                                    <p:animScale>
                                      <p:cBhvr>
                                        <p:cTn id="13" dur="500" fill="hold"/>
                                        <p:tgtEl>
                                          <p:spTgt spid="13"/>
                                        </p:tgtEl>
                                      </p:cBhvr>
                                      <p:by x="105000" y="105000"/>
                                    </p:animScale>
                                  </p:childTnLst>
                                </p:cTn>
                              </p:par>
                              <p:par>
                                <p:cTn id="14" presetID="2" presetClass="entr" presetSubtype="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50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1+#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50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1+#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8" decel="50000" fill="hold" grpId="0" nodeType="withEffect">
                                  <p:stCondLst>
                                    <p:cond delay="20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25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3" grpId="0" animBg="1"/>
      <p:bldP spid="13" grpId="1"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table, indoor&#10;&#10;Description automatically generated">
            <a:extLst>
              <a:ext uri="{FF2B5EF4-FFF2-40B4-BE49-F238E27FC236}">
                <a16:creationId xmlns:a16="http://schemas.microsoft.com/office/drawing/2014/main" id="{2FD70B6B-9561-4129-98AB-854224C32FEB}"/>
              </a:ext>
            </a:extLst>
          </p:cNvPr>
          <p:cNvPicPr>
            <a:picLocks noGrp="1" noChangeAspect="1"/>
          </p:cNvPicPr>
          <p:nvPr>
            <p:ph type="pic" sz="quarter" idx="16"/>
          </p:nvPr>
        </p:nvPicPr>
        <p:blipFill rotWithShape="1">
          <a:blip r:embed="rId2">
            <a:alphaModFix/>
            <a:extLst>
              <a:ext uri="{28A0092B-C50C-407E-A947-70E740481C1C}">
                <a14:useLocalDpi xmlns:a14="http://schemas.microsoft.com/office/drawing/2010/main" val="0"/>
              </a:ext>
            </a:extLst>
          </a:blip>
          <a:srcRect l="16098" t="16940" r="39808" b="3893"/>
          <a:stretch/>
        </p:blipFill>
        <p:spPr>
          <a:xfrm>
            <a:off x="650303" y="4953000"/>
            <a:ext cx="2778697" cy="3326704"/>
          </a:xfrm>
          <a:ln w="25400">
            <a:solidFill>
              <a:srgbClr val="FFFFFF"/>
            </a:solidFill>
          </a:ln>
        </p:spPr>
      </p:pic>
      <p:pic>
        <p:nvPicPr>
          <p:cNvPr id="18" name="Picture Placeholder 17">
            <a:extLst>
              <a:ext uri="{FF2B5EF4-FFF2-40B4-BE49-F238E27FC236}">
                <a16:creationId xmlns:a16="http://schemas.microsoft.com/office/drawing/2014/main" id="{40F5A41C-CA9B-4A62-88FF-6E1CF5B598A2}"/>
              </a:ext>
            </a:extLst>
          </p:cNvPr>
          <p:cNvPicPr>
            <a:picLocks noGrp="1" noChangeAspect="1"/>
          </p:cNvPicPr>
          <p:nvPr>
            <p:ph type="pic" sz="quarter" idx="17"/>
          </p:nvPr>
        </p:nvPicPr>
        <p:blipFill rotWithShape="1">
          <a:blip r:embed="rId3">
            <a:alphaModFix/>
            <a:extLst>
              <a:ext uri="{28A0092B-C50C-407E-A947-70E740481C1C}">
                <a14:useLocalDpi xmlns:a14="http://schemas.microsoft.com/office/drawing/2010/main" val="0"/>
              </a:ext>
            </a:extLst>
          </a:blip>
          <a:srcRect l="17906" t="99" r="25864"/>
          <a:stretch/>
        </p:blipFill>
        <p:spPr>
          <a:xfrm>
            <a:off x="3436100" y="4953000"/>
            <a:ext cx="2771598" cy="3326701"/>
          </a:xfrm>
          <a:ln w="25400">
            <a:solidFill>
              <a:srgbClr val="FFFFFF"/>
            </a:solidFill>
          </a:ln>
        </p:spPr>
      </p:pic>
      <p:sp>
        <p:nvSpPr>
          <p:cNvPr id="10" name="TextBox 9">
            <a:extLst>
              <a:ext uri="{FF2B5EF4-FFF2-40B4-BE49-F238E27FC236}">
                <a16:creationId xmlns:a16="http://schemas.microsoft.com/office/drawing/2014/main" id="{F922DDE8-180F-4C30-8752-D4A0C988E168}"/>
              </a:ext>
            </a:extLst>
          </p:cNvPr>
          <p:cNvSpPr txBox="1"/>
          <p:nvPr/>
        </p:nvSpPr>
        <p:spPr>
          <a:xfrm>
            <a:off x="573086" y="807373"/>
            <a:ext cx="5711827" cy="3679712"/>
          </a:xfrm>
          <a:prstGeom prst="rect">
            <a:avLst/>
          </a:prstGeom>
          <a:noFill/>
        </p:spPr>
        <p:txBody>
          <a:bodyPr wrap="square" lIns="90000" tIns="20250" rIns="90000" bIns="20250" rtlCol="0">
            <a:spAutoFit/>
          </a:bodyPr>
          <a:lstStyle/>
          <a:p>
            <a:pPr algn="just">
              <a:lnSpc>
                <a:spcPct val="107000"/>
              </a:lnSpc>
              <a:spcAft>
                <a:spcPts val="800"/>
              </a:spcAft>
            </a:pPr>
            <a:r>
              <a:rPr lang="es-419" sz="1100" dirty="0">
                <a:latin typeface="Calibri" panose="020F0502020204030204" pitchFamily="34" charset="0"/>
                <a:ea typeface="Calibri" panose="020F0502020204030204" pitchFamily="34" charset="0"/>
                <a:cs typeface="Calibri" panose="020F0502020204030204" pitchFamily="34" charset="0"/>
              </a:rPr>
              <a:t>En este contexto, la CEPAL ha propuesto una recuperación transformadora que tiene a la Agenda 2030 para el Desarrollo Sostenible como horizonte. Esta propuesta sostiene que para dar respuesta a la crisis se deben combinar medidas de corto y largo plazo, de modo de superar la emergencia al mismo tiempo que se corrigen problemas estructurales que enfrentan los países de la región (</a:t>
            </a:r>
            <a:r>
              <a:rPr lang="es-419" sz="1100"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CEPAL, 2021b</a:t>
            </a:r>
            <a:r>
              <a:rPr lang="es-419" sz="1100" dirty="0">
                <a:latin typeface="Calibri" panose="020F0502020204030204" pitchFamily="34" charset="0"/>
                <a:ea typeface="Calibri" panose="020F0502020204030204" pitchFamily="34" charset="0"/>
                <a:cs typeface="Calibri" panose="020F0502020204030204" pitchFamily="34" charset="0"/>
              </a:rPr>
              <a:t>).</a:t>
            </a:r>
          </a:p>
          <a:p>
            <a:pPr algn="just">
              <a:lnSpc>
                <a:spcPct val="107000"/>
              </a:lnSpc>
              <a:spcAft>
                <a:spcPts val="800"/>
              </a:spcAft>
            </a:pPr>
            <a:r>
              <a:rPr lang="es-419" sz="1100" dirty="0">
                <a:latin typeface="Calibri" panose="020F0502020204030204" pitchFamily="34" charset="0"/>
                <a:ea typeface="Calibri" panose="020F0502020204030204" pitchFamily="34" charset="0"/>
                <a:cs typeface="Calibri" panose="020F0502020204030204" pitchFamily="34" charset="0"/>
              </a:rPr>
              <a:t>La vulnerabilidad del sistema económico y la debilidad de las políticas públicas se han traducido en acciones desarticuladas y tardías, así como en decisiones que se han tomado sin contar con planes estratégicos sólidos y en ausencia de visiones de largo plazo. Si bien la pandemia aún continúa, es posible reconocer ciertas lecciones importantes de considerar para la construcción de otro futuro. La prospectiva puede cumplir un papel para atenuar los efectos regresivos, anticipar los cambios multidimensionales en un entorno incierto, impulsar las decisiones estratégicas y, al mismo tiempo, generar un aprendizaje colectivo, promoviendo el desarrollo y la visión de valores y capacidades de respuesta. La prospectiva, en consecuencia, permite tanto observar los cambios como responder institucionalmente a ellos, de manera proactiva</a:t>
            </a:r>
            <a:r>
              <a:rPr lang="es-AR" sz="1100" baseline="30000" dirty="0">
                <a:latin typeface="Calibri" panose="020F0502020204030204" pitchFamily="34" charset="0"/>
                <a:cs typeface="Calibri" panose="020F0502020204030204" pitchFamily="34" charset="0"/>
              </a:rPr>
              <a:t> </a:t>
            </a:r>
            <a:r>
              <a:rPr lang="es-AR" sz="1200" baseline="30000" dirty="0">
                <a:latin typeface="Calibri" panose="020F0502020204030204" pitchFamily="34" charset="0"/>
                <a:cs typeface="Calibri" panose="020F0502020204030204" pitchFamily="34" charset="0"/>
              </a:rPr>
              <a:t>4</a:t>
            </a:r>
            <a:r>
              <a:rPr lang="es-419" sz="1100" dirty="0">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800"/>
              </a:spcAft>
            </a:pPr>
            <a:r>
              <a:rPr lang="es-419" sz="1100" dirty="0">
                <a:latin typeface="Calibri" panose="020F0502020204030204" pitchFamily="34" charset="0"/>
                <a:ea typeface="Calibri" panose="020F0502020204030204" pitchFamily="34" charset="0"/>
                <a:cs typeface="Calibri" panose="020F0502020204030204" pitchFamily="34" charset="0"/>
              </a:rPr>
              <a:t>Los efectos del COVID-19 en las dimensiones económica, social y ambiental son de tal magnitud que obligan a replantearse la planificación y la prospectiva para mejorar la capacidad de respuesta de los Estados</a:t>
            </a:r>
            <a:r>
              <a:rPr lang="es-CL" sz="1100" baseline="30000" dirty="0">
                <a:latin typeface="Calibri" panose="020F0502020204030204" pitchFamily="34" charset="0"/>
                <a:cs typeface="Calibri" panose="020F0502020204030204" pitchFamily="34" charset="0"/>
              </a:rPr>
              <a:t>5</a:t>
            </a:r>
            <a:r>
              <a:rPr lang="es-419" sz="1100" dirty="0">
                <a:latin typeface="Calibri" panose="020F0502020204030204" pitchFamily="34" charset="0"/>
                <a:ea typeface="Calibri" panose="020F0502020204030204" pitchFamily="34" charset="0"/>
                <a:cs typeface="Calibri" panose="020F0502020204030204" pitchFamily="34" charset="0"/>
              </a:rPr>
              <a:t>. En este documento se presenta una reflexión sobre cómo puede incorporarse la prospectiva a la gestión pública para contribuir a los procesos de anticipación y preparación que podrían mejorar dicha capacidad de respuesta. </a:t>
            </a:r>
          </a:p>
        </p:txBody>
      </p:sp>
      <p:sp>
        <p:nvSpPr>
          <p:cNvPr id="6" name="TextBox 5">
            <a:extLst>
              <a:ext uri="{FF2B5EF4-FFF2-40B4-BE49-F238E27FC236}">
                <a16:creationId xmlns:a16="http://schemas.microsoft.com/office/drawing/2014/main" id="{B8D19AD8-CCD6-4523-A26D-1E0EDDE1D1EF}"/>
              </a:ext>
            </a:extLst>
          </p:cNvPr>
          <p:cNvSpPr txBox="1"/>
          <p:nvPr/>
        </p:nvSpPr>
        <p:spPr>
          <a:xfrm>
            <a:off x="573086" y="8491256"/>
            <a:ext cx="5707063" cy="1251291"/>
          </a:xfrm>
          <a:prstGeom prst="rect">
            <a:avLst/>
          </a:prstGeom>
          <a:noFill/>
        </p:spPr>
        <p:txBody>
          <a:bodyPr wrap="square" lIns="90000" tIns="20250" rIns="90000" bIns="20250" rtlCol="0">
            <a:spAutoFit/>
          </a:bodyPr>
          <a:lstStyle/>
          <a:p>
            <a:pPr algn="just">
              <a:lnSpc>
                <a:spcPct val="107000"/>
              </a:lnSpc>
              <a:spcAft>
                <a:spcPts val="800"/>
              </a:spcAft>
            </a:pPr>
            <a:r>
              <a:rPr lang="es-AR" sz="1200" baseline="30000" dirty="0">
                <a:latin typeface="Calibri" panose="020F0502020204030204" pitchFamily="34" charset="0"/>
                <a:ea typeface="Calibri" panose="020F0502020204030204" pitchFamily="34" charset="0"/>
                <a:cs typeface="Calibri" panose="020F0502020204030204" pitchFamily="34" charset="0"/>
              </a:rPr>
              <a:t>4</a:t>
            </a:r>
            <a:r>
              <a:rPr lang="es-AR" sz="900" baseline="30000" dirty="0">
                <a:latin typeface="Calibri" panose="020F0502020204030204" pitchFamily="34" charset="0"/>
                <a:ea typeface="Calibri" panose="020F0502020204030204" pitchFamily="34" charset="0"/>
                <a:cs typeface="Calibri" panose="020F0502020204030204" pitchFamily="34" charset="0"/>
              </a:rPr>
              <a:t> </a:t>
            </a:r>
            <a:r>
              <a:rPr lang="es-419" sz="900" dirty="0">
                <a:latin typeface="Calibri" panose="020F0502020204030204" pitchFamily="34" charset="0"/>
                <a:ea typeface="Calibri" panose="020F0502020204030204" pitchFamily="34" charset="0"/>
                <a:cs typeface="Times New Roman" panose="02020603050405020304" pitchFamily="18" charset="0"/>
              </a:rPr>
              <a:t>Un ejemplo de ello es el trabajo realizado por la empresa de combustibles y lubricantes Shell. Desde hace 50 años, Shell ha implementado y desarrollado la técnica de escenarios para identificar desafíos globales emergentes que pueden afectar sus servicios y para contar con una guía que oriente los procesos de cambios. Estos ejercicios de exploración de futuro le han permitido anticiparse y adaptarse a ciertos eventos, como la crisis del petróleo de 1973, y emprender una recuperación con mayor rapidez que sus competidores (Shell, 2013).                                                                  </a:t>
            </a:r>
            <a:r>
              <a:rPr lang="es-AR" sz="1200" baseline="30000" dirty="0">
                <a:latin typeface="Calibri" panose="020F0502020204030204" pitchFamily="34" charset="0"/>
                <a:ea typeface="Calibri" panose="020F0502020204030204" pitchFamily="34" charset="0"/>
                <a:cs typeface="Calibri" panose="020F0502020204030204" pitchFamily="34" charset="0"/>
              </a:rPr>
              <a:t>5 </a:t>
            </a:r>
            <a:r>
              <a:rPr lang="es-419" sz="900" dirty="0">
                <a:latin typeface="Calibri" panose="020F0502020204030204" pitchFamily="34" charset="0"/>
                <a:ea typeface="Calibri" panose="020F0502020204030204" pitchFamily="34" charset="0"/>
                <a:cs typeface="Times New Roman" panose="02020603050405020304" pitchFamily="18" charset="0"/>
              </a:rPr>
              <a:t>La planificación para el desarrollo es una herramienta poderosa que está a disposición del Estado para que pueda coordinar un proceso de transformación </a:t>
            </a:r>
            <a:r>
              <a:rPr lang="es-419" sz="900" dirty="0" err="1">
                <a:latin typeface="Calibri" panose="020F0502020204030204" pitchFamily="34" charset="0"/>
                <a:ea typeface="Calibri" panose="020F0502020204030204" pitchFamily="34" charset="0"/>
                <a:cs typeface="Times New Roman" panose="02020603050405020304" pitchFamily="18" charset="0"/>
              </a:rPr>
              <a:t>pospandemia</a:t>
            </a:r>
            <a:r>
              <a:rPr lang="es-419" sz="900" dirty="0">
                <a:latin typeface="Calibri" panose="020F0502020204030204" pitchFamily="34" charset="0"/>
                <a:ea typeface="Calibri" panose="020F0502020204030204" pitchFamily="34" charset="0"/>
                <a:cs typeface="Times New Roman" panose="02020603050405020304" pitchFamily="18" charset="0"/>
              </a:rPr>
              <a:t> resiliente y sostenible, articulando sectores, actores y niveles de gobierno en torno a una visión colectiva de país de largo plazo (</a:t>
            </a:r>
            <a:r>
              <a:rPr lang="es-419" sz="900"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CEPAL, 2021b</a:t>
            </a:r>
            <a:r>
              <a:rPr lang="es-419" sz="900" dirty="0">
                <a:latin typeface="Calibri" panose="020F0502020204030204" pitchFamily="34" charset="0"/>
                <a:ea typeface="Calibri" panose="020F0502020204030204" pitchFamily="34" charset="0"/>
                <a:cs typeface="Times New Roman" panose="02020603050405020304" pitchFamily="18" charset="0"/>
              </a:rPr>
              <a:t>).</a:t>
            </a:r>
          </a:p>
        </p:txBody>
      </p:sp>
      <p:cxnSp>
        <p:nvCxnSpPr>
          <p:cNvPr id="11" name="Straight Connector 10">
            <a:extLst>
              <a:ext uri="{FF2B5EF4-FFF2-40B4-BE49-F238E27FC236}">
                <a16:creationId xmlns:a16="http://schemas.microsoft.com/office/drawing/2014/main" id="{0F74458B-3F2F-4195-BACC-F68372497F3D}"/>
              </a:ext>
            </a:extLst>
          </p:cNvPr>
          <p:cNvCxnSpPr>
            <a:cxnSpLocks/>
          </p:cNvCxnSpPr>
          <p:nvPr/>
        </p:nvCxnSpPr>
        <p:spPr>
          <a:xfrm flipH="1">
            <a:off x="664502" y="8467835"/>
            <a:ext cx="554319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Line shape">
            <a:extLst>
              <a:ext uri="{FF2B5EF4-FFF2-40B4-BE49-F238E27FC236}">
                <a16:creationId xmlns:a16="http://schemas.microsoft.com/office/drawing/2014/main" id="{89B49B58-0F36-4C0C-906C-939DE8DFB5AD}"/>
              </a:ext>
            </a:extLst>
          </p:cNvPr>
          <p:cNvSpPr/>
          <p:nvPr/>
        </p:nvSpPr>
        <p:spPr>
          <a:xfrm>
            <a:off x="-175452" y="165801"/>
            <a:ext cx="2633334" cy="327620"/>
          </a:xfrm>
          <a:prstGeom prst="roundRect">
            <a:avLst>
              <a:gd name="adj" fmla="val 50000"/>
            </a:avLst>
          </a:prstGeom>
          <a:noFill/>
          <a:ln w="38100">
            <a:solidFill>
              <a:schemeClr val="accent6">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675" dirty="0">
              <a:solidFill>
                <a:srgbClr val="FFFFFF"/>
              </a:solidFill>
              <a:latin typeface="+mj-lt"/>
            </a:endParaRPr>
          </a:p>
        </p:txBody>
      </p:sp>
      <p:grpSp>
        <p:nvGrpSpPr>
          <p:cNvPr id="13" name="Dot shape">
            <a:extLst>
              <a:ext uri="{FF2B5EF4-FFF2-40B4-BE49-F238E27FC236}">
                <a16:creationId xmlns:a16="http://schemas.microsoft.com/office/drawing/2014/main" id="{44E56FA3-7CEC-4642-B747-5259C264104F}"/>
              </a:ext>
            </a:extLst>
          </p:cNvPr>
          <p:cNvGrpSpPr/>
          <p:nvPr/>
        </p:nvGrpSpPr>
        <p:grpSpPr>
          <a:xfrm>
            <a:off x="1721176" y="475418"/>
            <a:ext cx="208071" cy="36005"/>
            <a:chOff x="1773521" y="4054733"/>
            <a:chExt cx="369904" cy="64008"/>
          </a:xfrm>
        </p:grpSpPr>
        <p:sp>
          <p:nvSpPr>
            <p:cNvPr id="15" name="Rectangle 14">
              <a:extLst>
                <a:ext uri="{FF2B5EF4-FFF2-40B4-BE49-F238E27FC236}">
                  <a16:creationId xmlns:a16="http://schemas.microsoft.com/office/drawing/2014/main" id="{175DE901-A535-44D3-9021-FF4BDF874BBC}"/>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Oval 16">
              <a:extLst>
                <a:ext uri="{FF2B5EF4-FFF2-40B4-BE49-F238E27FC236}">
                  <a16:creationId xmlns:a16="http://schemas.microsoft.com/office/drawing/2014/main" id="{74844199-2C09-4DC7-B7D4-0D32C61520B2}"/>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7786988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8" decel="50000" fill="hold" grpId="0" nodeType="withEffect">
                                  <p:stCondLst>
                                    <p:cond delay="13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00" fill="hold"/>
                                        <p:tgtEl>
                                          <p:spTgt spid="6"/>
                                        </p:tgtEl>
                                        <p:attrNameLst>
                                          <p:attrName>ppt_x</p:attrName>
                                        </p:attrNameLst>
                                      </p:cBhvr>
                                      <p:tavLst>
                                        <p:tav tm="0">
                                          <p:val>
                                            <p:strVal val="0-#ppt_w/2"/>
                                          </p:val>
                                        </p:tav>
                                        <p:tav tm="100000">
                                          <p:val>
                                            <p:strVal val="#ppt_x"/>
                                          </p:val>
                                        </p:tav>
                                      </p:tavLst>
                                    </p:anim>
                                    <p:anim calcmode="lin" valueType="num">
                                      <p:cBhvr additive="base">
                                        <p:cTn id="12" dur="7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9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500" fill="hold"/>
                                        <p:tgtEl>
                                          <p:spTgt spid="12"/>
                                        </p:tgtEl>
                                        <p:attrNameLst>
                                          <p:attrName>ppt_x</p:attrName>
                                        </p:attrNameLst>
                                      </p:cBhvr>
                                      <p:tavLst>
                                        <p:tav tm="0">
                                          <p:val>
                                            <p:strVal val="0-#ppt_w/2"/>
                                          </p:val>
                                        </p:tav>
                                        <p:tav tm="100000">
                                          <p:val>
                                            <p:strVal val="#ppt_x"/>
                                          </p:val>
                                        </p:tav>
                                      </p:tavLst>
                                    </p:anim>
                                    <p:anim calcmode="lin" valueType="num">
                                      <p:cBhvr additive="base">
                                        <p:cTn id="20" dur="1500" fill="hold"/>
                                        <p:tgtEl>
                                          <p:spTgt spid="12"/>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23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500"/>
                                        <p:tgtEl>
                                          <p:spTgt spid="13"/>
                                        </p:tgtEl>
                                      </p:cBhvr>
                                    </p:animEffect>
                                  </p:childTnLst>
                                </p:cTn>
                              </p:par>
                              <p:par>
                                <p:cTn id="24" presetID="63" presetClass="path" presetSubtype="0" accel="50000" decel="50000" fill="hold" nodeType="withEffect">
                                  <p:stCondLst>
                                    <p:cond delay="2300"/>
                                  </p:stCondLst>
                                  <p:childTnLst>
                                    <p:animMotion origin="layout" path="M -0.17407 5.12821E-7 L -0.00046 5.12821E-7 " pathEditMode="relative" rAng="0" ptsTypes="AA">
                                      <p:cBhvr>
                                        <p:cTn id="25" dur="3500" fill="hold"/>
                                        <p:tgtEl>
                                          <p:spTgt spid="13"/>
                                        </p:tgtEl>
                                        <p:attrNameLst>
                                          <p:attrName>ppt_x</p:attrName>
                                          <p:attrName>ppt_y</p:attrName>
                                        </p:attrNameLst>
                                      </p:cBhvr>
                                      <p:rCtr x="8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a:extLst>
              <a:ext uri="{FF2B5EF4-FFF2-40B4-BE49-F238E27FC236}">
                <a16:creationId xmlns:a16="http://schemas.microsoft.com/office/drawing/2014/main" id="{AF373611-F26D-4522-ADE9-D15E260B1C8D}"/>
              </a:ext>
            </a:extLst>
          </p:cNvPr>
          <p:cNvGraphicFramePr/>
          <p:nvPr>
            <p:extLst>
              <p:ext uri="{D42A27DB-BD31-4B8C-83A1-F6EECF244321}">
                <p14:modId xmlns:p14="http://schemas.microsoft.com/office/powerpoint/2010/main" val="61356941"/>
              </p:ext>
            </p:extLst>
          </p:nvPr>
        </p:nvGraphicFramePr>
        <p:xfrm>
          <a:off x="555769" y="5622162"/>
          <a:ext cx="5746462" cy="3062965"/>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a:extLst>
              <a:ext uri="{FF2B5EF4-FFF2-40B4-BE49-F238E27FC236}">
                <a16:creationId xmlns:a16="http://schemas.microsoft.com/office/drawing/2014/main" id="{B8A8795A-E4D6-4918-B763-5D5FECB40D05}"/>
              </a:ext>
            </a:extLst>
          </p:cNvPr>
          <p:cNvSpPr/>
          <p:nvPr/>
        </p:nvSpPr>
        <p:spPr>
          <a:xfrm>
            <a:off x="0" y="366015"/>
            <a:ext cx="390691" cy="868747"/>
          </a:xfrm>
          <a:prstGeom prst="rect">
            <a:avLst/>
          </a:prstGeom>
          <a:solidFill>
            <a:schemeClr val="accent1"/>
          </a:solidFill>
          <a:ln>
            <a:noFill/>
          </a:ln>
          <a:effectLst>
            <a:outerShdw blurRad="762000" dist="254000" dir="5400000" sx="80000" sy="8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202500" rtlCol="0" anchor="ctr"/>
          <a:lstStyle/>
          <a:p>
            <a:pPr algn="r"/>
            <a:endParaRPr lang="en-US" sz="788" b="1" dirty="0">
              <a:latin typeface="Open Sans" charset="0"/>
              <a:ea typeface="Open Sans" charset="0"/>
              <a:cs typeface="Open Sans" charset="0"/>
            </a:endParaRPr>
          </a:p>
        </p:txBody>
      </p:sp>
      <p:sp>
        <p:nvSpPr>
          <p:cNvPr id="23" name="TextBox 22">
            <a:extLst>
              <a:ext uri="{FF2B5EF4-FFF2-40B4-BE49-F238E27FC236}">
                <a16:creationId xmlns:a16="http://schemas.microsoft.com/office/drawing/2014/main" id="{455B4680-6EF3-4922-871F-377723E708D9}"/>
              </a:ext>
            </a:extLst>
          </p:cNvPr>
          <p:cNvSpPr txBox="1"/>
          <p:nvPr/>
        </p:nvSpPr>
        <p:spPr>
          <a:xfrm>
            <a:off x="576971" y="803256"/>
            <a:ext cx="5710079" cy="887281"/>
          </a:xfrm>
          <a:prstGeom prst="rect">
            <a:avLst/>
          </a:prstGeom>
          <a:noFill/>
        </p:spPr>
        <p:txBody>
          <a:bodyPr wrap="square" lIns="90000" tIns="20250" rIns="90000" bIns="20250" rtlCol="0">
            <a:spAutoFit/>
          </a:bodyPr>
          <a:lstStyle/>
          <a:p>
            <a:pPr algn="just"/>
            <a:r>
              <a:rPr lang="es-419" sz="1100" dirty="0">
                <a:latin typeface="Calibri" panose="020F0502020204030204" pitchFamily="34" charset="0"/>
                <a:cs typeface="Calibri" panose="020F0502020204030204" pitchFamily="34" charset="0"/>
              </a:rPr>
              <a:t>El foro se organizó en torno a tres preguntas orientadoras. Los miembros de la Red compartieron sus opiniones y comentarios por escrito o mediante videos, y respondieron además una encuesta referente a esas mismas preguntas</a:t>
            </a:r>
            <a:r>
              <a:rPr lang="es-AR" sz="1100" baseline="30000" dirty="0">
                <a:latin typeface="Calibri" panose="020F0502020204030204" pitchFamily="34" charset="0"/>
                <a:cs typeface="Calibri" panose="020F0502020204030204" pitchFamily="34" charset="0"/>
              </a:rPr>
              <a:t>6</a:t>
            </a:r>
            <a:r>
              <a:rPr lang="es-419" sz="1100" dirty="0">
                <a:latin typeface="Calibri" panose="020F0502020204030204" pitchFamily="34" charset="0"/>
                <a:cs typeface="Calibri" panose="020F0502020204030204" pitchFamily="34" charset="0"/>
              </a:rPr>
              <a:t>. A continuación se presentan los resultados de la encuesta y posteriormente se exponen los principales temas abordados en el Foro de Discusión, incluida la Reunión de Expertos. </a:t>
            </a:r>
          </a:p>
        </p:txBody>
      </p:sp>
      <p:sp>
        <p:nvSpPr>
          <p:cNvPr id="24" name="Title 2">
            <a:extLst>
              <a:ext uri="{FF2B5EF4-FFF2-40B4-BE49-F238E27FC236}">
                <a16:creationId xmlns:a16="http://schemas.microsoft.com/office/drawing/2014/main" id="{B4150CCC-3A07-465D-A242-03D75DEDDB04}"/>
              </a:ext>
            </a:extLst>
          </p:cNvPr>
          <p:cNvSpPr txBox="1">
            <a:spLocks/>
          </p:cNvSpPr>
          <p:nvPr/>
        </p:nvSpPr>
        <p:spPr>
          <a:xfrm>
            <a:off x="577849" y="1613139"/>
            <a:ext cx="5709201" cy="444820"/>
          </a:xfrm>
          <a:prstGeom prst="rect">
            <a:avLst/>
          </a:prstGeom>
          <a:effectLst/>
        </p:spPr>
        <p:txBody>
          <a:bodyPr vert="horz" lIns="90000" tIns="192024" rIns="0" bIns="0" rtlCol="0" anchor="t" anchorCtr="0">
            <a:noAutofit/>
          </a:bodyPr>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s-419" sz="1800" dirty="0">
                <a:solidFill>
                  <a:schemeClr val="bg1">
                    <a:lumMod val="25000"/>
                  </a:schemeClr>
                </a:solidFill>
                <a:latin typeface="Calibri" panose="020F0502020204030204" pitchFamily="34" charset="0"/>
                <a:cs typeface="Calibri" panose="020F0502020204030204" pitchFamily="34" charset="0"/>
              </a:rPr>
              <a:t>1. Resultados de la encuesta </a:t>
            </a:r>
            <a:endParaRPr lang="en-US" sz="1800" dirty="0">
              <a:solidFill>
                <a:schemeClr val="bg1">
                  <a:lumMod val="25000"/>
                </a:schemeClr>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9B2C2D08-4F69-4B67-8D76-C6E38B07EBBF}"/>
              </a:ext>
            </a:extLst>
          </p:cNvPr>
          <p:cNvSpPr txBox="1"/>
          <p:nvPr/>
        </p:nvSpPr>
        <p:spPr>
          <a:xfrm>
            <a:off x="586720" y="2064290"/>
            <a:ext cx="5715511" cy="1056558"/>
          </a:xfrm>
          <a:prstGeom prst="rect">
            <a:avLst/>
          </a:prstGeom>
          <a:noFill/>
        </p:spPr>
        <p:txBody>
          <a:bodyPr wrap="square" lIns="90000" tIns="20250" rIns="90000" bIns="20250" rtlCol="0">
            <a:spAutoFit/>
          </a:bodyPr>
          <a:lstStyle/>
          <a:p>
            <a:pPr algn="just"/>
            <a:r>
              <a:rPr lang="es-419" sz="1100" dirty="0">
                <a:latin typeface="Calibri" panose="020F0502020204030204" pitchFamily="34" charset="0"/>
                <a:cs typeface="Calibri" panose="020F0502020204030204" pitchFamily="34" charset="0"/>
              </a:rPr>
              <a:t>Como complemento al Foro de Discusión y la Reunión de Expertos, se realizó una encuesta a través de la Red de Planificación para el Desarrollo en América Latina y el Caribe, cuyos resultados fueron posteriormente sistematizados y se presentan a continuación. La encuesta se diseñó con un formato mixto en que las preguntas incluyeron respuestas predefinidas y otras abiertas. El objetivo fue complementar el análisis, recogiendo la opinión de los miembros de la Red. </a:t>
            </a:r>
          </a:p>
        </p:txBody>
      </p:sp>
      <p:sp>
        <p:nvSpPr>
          <p:cNvPr id="29" name="Title 2">
            <a:extLst>
              <a:ext uri="{FF2B5EF4-FFF2-40B4-BE49-F238E27FC236}">
                <a16:creationId xmlns:a16="http://schemas.microsoft.com/office/drawing/2014/main" id="{AD88EE0D-92E6-43FB-A552-9234291B6D29}"/>
              </a:ext>
            </a:extLst>
          </p:cNvPr>
          <p:cNvSpPr txBox="1">
            <a:spLocks/>
          </p:cNvSpPr>
          <p:nvPr/>
        </p:nvSpPr>
        <p:spPr>
          <a:xfrm>
            <a:off x="616748" y="3119373"/>
            <a:ext cx="5709201" cy="440461"/>
          </a:xfrm>
          <a:prstGeom prst="rect">
            <a:avLst/>
          </a:prstGeom>
          <a:effectLst/>
        </p:spPr>
        <p:txBody>
          <a:bodyPr vert="horz" lIns="90000" tIns="192024" rIns="0" bIns="0" rtlCol="0" anchor="t" anchorCtr="0">
            <a:noAutofit/>
          </a:bodyPr>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s-419" sz="1400" dirty="0">
                <a:solidFill>
                  <a:schemeClr val="bg1">
                    <a:lumMod val="25000"/>
                  </a:schemeClr>
                </a:solidFill>
                <a:latin typeface="Calibri" panose="020F0502020204030204" pitchFamily="34" charset="0"/>
                <a:cs typeface="Calibri" panose="020F0502020204030204" pitchFamily="34" charset="0"/>
              </a:rPr>
              <a:t>a) ¿Por qué no fueron consideradas las alertas prospectivas sobre la pandemia?</a:t>
            </a:r>
            <a:endParaRPr lang="en-US" sz="1400" dirty="0">
              <a:solidFill>
                <a:schemeClr val="bg1">
                  <a:lumMod val="25000"/>
                </a:schemeClr>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3AA87CBE-C630-431B-94DE-26E1A1A120B9}"/>
              </a:ext>
            </a:extLst>
          </p:cNvPr>
          <p:cNvSpPr txBox="1"/>
          <p:nvPr/>
        </p:nvSpPr>
        <p:spPr>
          <a:xfrm>
            <a:off x="590306" y="3554401"/>
            <a:ext cx="5696744" cy="1564389"/>
          </a:xfrm>
          <a:prstGeom prst="rect">
            <a:avLst/>
          </a:prstGeom>
          <a:noFill/>
        </p:spPr>
        <p:txBody>
          <a:bodyPr wrap="square" lIns="90000" tIns="20250" rIns="90000" bIns="20250" rtlCol="0">
            <a:spAutoFit/>
          </a:bodyPr>
          <a:lstStyle/>
          <a:p>
            <a:pPr algn="just"/>
            <a:r>
              <a:rPr lang="es-419" sz="1100" dirty="0">
                <a:latin typeface="Calibri" panose="020F0502020204030204" pitchFamily="34" charset="0"/>
                <a:cs typeface="Calibri" panose="020F0502020204030204" pitchFamily="34" charset="0"/>
              </a:rPr>
              <a:t>Es necesario destacar que, de acuerdo con las opiniones recogidas en la encuesta, algunos países desconocían las alertas prospectivas sobre la ocurrencia de una pandemia y por ello no tomaron acciones, mientras que otros estaban en conocimiento de las investigaciones y los estudios sobre el tema y, sin embargo, los ignoraron. En el segundo caso se podría pensar que esta falta de acción se debió a un desconocimiento de la utilidad de la prospectiva o a la existencia de sesgos cognitivos y culturales que llevan a los Gobiernos a actuar en función de la resolución de problemas urgentes con una mirada de corto plazo.  En el gráfico 1 se presenta la distribución de las respuestas a esta pregunta.</a:t>
            </a:r>
          </a:p>
          <a:p>
            <a:pPr algn="just"/>
            <a:r>
              <a:rPr lang="es-419" sz="1100" dirty="0">
                <a:latin typeface="Calibri" panose="020F0502020204030204" pitchFamily="34" charset="0"/>
                <a:cs typeface="Calibri" panose="020F0502020204030204" pitchFamily="34" charset="0"/>
              </a:rPr>
              <a:t> </a:t>
            </a:r>
          </a:p>
        </p:txBody>
      </p:sp>
      <p:sp>
        <p:nvSpPr>
          <p:cNvPr id="32" name="Title 2">
            <a:extLst>
              <a:ext uri="{FF2B5EF4-FFF2-40B4-BE49-F238E27FC236}">
                <a16:creationId xmlns:a16="http://schemas.microsoft.com/office/drawing/2014/main" id="{E7BD79D4-D9FB-468C-A274-D4C8368E4EF9}"/>
              </a:ext>
            </a:extLst>
          </p:cNvPr>
          <p:cNvSpPr txBox="1">
            <a:spLocks/>
          </p:cNvSpPr>
          <p:nvPr/>
        </p:nvSpPr>
        <p:spPr>
          <a:xfrm>
            <a:off x="593030" y="4888064"/>
            <a:ext cx="5709201" cy="347774"/>
          </a:xfrm>
          <a:prstGeom prst="rect">
            <a:avLst/>
          </a:prstGeom>
          <a:effectLst/>
        </p:spPr>
        <p:txBody>
          <a:bodyPr vert="horz" lIns="90000" tIns="192024" rIns="0" bIns="0" rtlCol="0" anchor="t" anchorCtr="0">
            <a:noAutofit/>
          </a:bodyPr>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s-419" sz="1200" dirty="0">
                <a:solidFill>
                  <a:schemeClr val="bg1">
                    <a:lumMod val="25000"/>
                  </a:schemeClr>
                </a:solidFill>
                <a:latin typeface="Calibri" panose="020F0502020204030204" pitchFamily="34" charset="0"/>
                <a:cs typeface="Calibri" panose="020F0502020204030204" pitchFamily="34" charset="0"/>
              </a:rPr>
              <a:t>&gt;&gt; Gráfico 1</a:t>
            </a:r>
            <a:endParaRPr lang="en-US" sz="1200" dirty="0">
              <a:solidFill>
                <a:schemeClr val="bg1">
                  <a:lumMod val="25000"/>
                </a:schemeClr>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3D3689ED-ABF9-4B6A-9973-ED4CE5CAB1F3}"/>
              </a:ext>
            </a:extLst>
          </p:cNvPr>
          <p:cNvSpPr txBox="1"/>
          <p:nvPr/>
        </p:nvSpPr>
        <p:spPr>
          <a:xfrm>
            <a:off x="593030" y="5235838"/>
            <a:ext cx="5709201" cy="317894"/>
          </a:xfrm>
          <a:prstGeom prst="rect">
            <a:avLst/>
          </a:prstGeom>
          <a:noFill/>
        </p:spPr>
        <p:txBody>
          <a:bodyPr wrap="square" lIns="90000" tIns="20250" rIns="90000" bIns="20250" rtlCol="0">
            <a:spAutoFit/>
          </a:bodyPr>
          <a:lstStyle/>
          <a:p>
            <a:pPr algn="just"/>
            <a:r>
              <a:rPr lang="es-419" sz="900" b="1" dirty="0">
                <a:solidFill>
                  <a:schemeClr val="tx1">
                    <a:alpha val="85000"/>
                  </a:schemeClr>
                </a:solidFill>
                <a:latin typeface="Calibri" panose="020F0502020204030204" pitchFamily="34" charset="0"/>
                <a:cs typeface="Calibri" panose="020F0502020204030204" pitchFamily="34" charset="0"/>
              </a:rPr>
              <a:t>Respuestas a la primera pregunta: ¿Por qué no fueron consideradas las alertas prospectivas sobre la pandemia? </a:t>
            </a:r>
          </a:p>
          <a:p>
            <a:pPr algn="just"/>
            <a:r>
              <a:rPr lang="es-419" sz="900" dirty="0">
                <a:solidFill>
                  <a:schemeClr val="tx1">
                    <a:alpha val="85000"/>
                  </a:schemeClr>
                </a:solidFill>
                <a:latin typeface="Calibri" panose="020F0502020204030204" pitchFamily="34" charset="0"/>
                <a:cs typeface="Calibri" panose="020F0502020204030204" pitchFamily="34" charset="0"/>
              </a:rPr>
              <a:t>(En porcentajes de respuesta) </a:t>
            </a:r>
          </a:p>
        </p:txBody>
      </p:sp>
      <p:sp>
        <p:nvSpPr>
          <p:cNvPr id="36" name="TextBox 35">
            <a:extLst>
              <a:ext uri="{FF2B5EF4-FFF2-40B4-BE49-F238E27FC236}">
                <a16:creationId xmlns:a16="http://schemas.microsoft.com/office/drawing/2014/main" id="{3F8E5DAC-B09B-4329-9910-AC43BDFCAE08}"/>
              </a:ext>
            </a:extLst>
          </p:cNvPr>
          <p:cNvSpPr txBox="1"/>
          <p:nvPr/>
        </p:nvSpPr>
        <p:spPr>
          <a:xfrm>
            <a:off x="577850" y="9121223"/>
            <a:ext cx="5702299" cy="317894"/>
          </a:xfrm>
          <a:prstGeom prst="rect">
            <a:avLst/>
          </a:prstGeom>
          <a:noFill/>
        </p:spPr>
        <p:txBody>
          <a:bodyPr wrap="square" lIns="90000" tIns="20250" rIns="90000" bIns="20250" rtlCol="0">
            <a:spAutoFit/>
          </a:bodyPr>
          <a:lstStyle/>
          <a:p>
            <a:pPr lvl="0" algn="just"/>
            <a:r>
              <a:rPr lang="es-AR" sz="1200" baseline="30000" dirty="0">
                <a:solidFill>
                  <a:schemeClr val="bg1">
                    <a:lumMod val="25000"/>
                  </a:schemeClr>
                </a:solidFill>
                <a:latin typeface="Calibri" panose="020F0502020204030204" pitchFamily="34" charset="0"/>
                <a:cs typeface="Calibri" panose="020F0502020204030204" pitchFamily="34" charset="0"/>
              </a:rPr>
              <a:t>6</a:t>
            </a:r>
            <a:r>
              <a:rPr lang="es-419" sz="9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rPr>
              <a:t>La encuesta fue respondida por 77 personas, incluidos miembros de la Red de Planificación para el Desarrollo en América Latina y el Caribe y otras personas, y estuvo disponible durante tres semanas.</a:t>
            </a:r>
            <a:endParaRPr lang="es-AR" sz="9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D36F6E4F-A853-4546-BE3F-F40F05D9AEC3}"/>
              </a:ext>
            </a:extLst>
          </p:cNvPr>
          <p:cNvSpPr txBox="1"/>
          <p:nvPr/>
        </p:nvSpPr>
        <p:spPr>
          <a:xfrm>
            <a:off x="577850" y="8059557"/>
            <a:ext cx="2852029" cy="871892"/>
          </a:xfrm>
          <a:prstGeom prst="rect">
            <a:avLst/>
          </a:prstGeom>
          <a:noFill/>
        </p:spPr>
        <p:txBody>
          <a:bodyPr wrap="square" lIns="90000" tIns="20250" rIns="90000" bIns="20250" rtlCol="0">
            <a:spAutoFit/>
          </a:bodyPr>
          <a:lstStyle/>
          <a:p>
            <a:pPr algn="just"/>
            <a:r>
              <a:rPr lang="es-419" sz="900" dirty="0">
                <a:latin typeface="Calibri" panose="020F0502020204030204" pitchFamily="34" charset="0"/>
                <a:cs typeface="Calibri" panose="020F0502020204030204" pitchFamily="34" charset="0"/>
              </a:rPr>
              <a:t>Fuente: Elaboración propia, sobre la base de los resultados de la encuesta realizada a través de la Red de Planificación para el Desarrollo en América Latina y el Caribe de la Comisión Económica para América Latina y el Caribe (CEPAL) y la Agencia Española de Cooperación Internacional para el Desarrollo (AECID).</a:t>
            </a:r>
          </a:p>
        </p:txBody>
      </p:sp>
      <p:cxnSp>
        <p:nvCxnSpPr>
          <p:cNvPr id="39" name="Straight Connector 38">
            <a:extLst>
              <a:ext uri="{FF2B5EF4-FFF2-40B4-BE49-F238E27FC236}">
                <a16:creationId xmlns:a16="http://schemas.microsoft.com/office/drawing/2014/main" id="{627FE474-DC87-45CE-8D07-615C0941D4EA}"/>
              </a:ext>
            </a:extLst>
          </p:cNvPr>
          <p:cNvCxnSpPr>
            <a:cxnSpLocks/>
          </p:cNvCxnSpPr>
          <p:nvPr/>
        </p:nvCxnSpPr>
        <p:spPr>
          <a:xfrm flipH="1">
            <a:off x="664502" y="9086502"/>
            <a:ext cx="5543195"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itle 2">
            <a:extLst>
              <a:ext uri="{FF2B5EF4-FFF2-40B4-BE49-F238E27FC236}">
                <a16:creationId xmlns:a16="http://schemas.microsoft.com/office/drawing/2014/main" id="{358215F3-F1A9-40B7-9661-0FA1B04AB84C}"/>
              </a:ext>
            </a:extLst>
          </p:cNvPr>
          <p:cNvSpPr txBox="1">
            <a:spLocks/>
          </p:cNvSpPr>
          <p:nvPr/>
        </p:nvSpPr>
        <p:spPr>
          <a:xfrm>
            <a:off x="577849" y="366015"/>
            <a:ext cx="5629848" cy="351058"/>
          </a:xfrm>
          <a:prstGeom prst="rect">
            <a:avLst/>
          </a:prstGeom>
        </p:spPr>
        <p:txBody>
          <a:bodyPr lIns="90000"/>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n-US" sz="2000" dirty="0">
                <a:solidFill>
                  <a:schemeClr val="bg1">
                    <a:lumMod val="25000"/>
                  </a:schemeClr>
                </a:solidFill>
                <a:latin typeface="Calibri" panose="020F0502020204030204" pitchFamily="34" charset="0"/>
                <a:cs typeface="Calibri" panose="020F0502020204030204" pitchFamily="34" charset="0"/>
              </a:rPr>
              <a:t>C. </a:t>
            </a:r>
            <a:r>
              <a:rPr lang="en-US" sz="2000" dirty="0" err="1">
                <a:solidFill>
                  <a:schemeClr val="bg1">
                    <a:lumMod val="25000"/>
                  </a:schemeClr>
                </a:solidFill>
                <a:latin typeface="Calibri" panose="020F0502020204030204" pitchFamily="34" charset="0"/>
                <a:cs typeface="Calibri" panose="020F0502020204030204" pitchFamily="34" charset="0"/>
              </a:rPr>
              <a:t>Resultados</a:t>
            </a:r>
            <a:r>
              <a:rPr lang="en-US" sz="2000" dirty="0">
                <a:solidFill>
                  <a:schemeClr val="bg1">
                    <a:lumMod val="25000"/>
                  </a:schemeClr>
                </a:solidFill>
                <a:latin typeface="Calibri" panose="020F0502020204030204" pitchFamily="34" charset="0"/>
                <a:cs typeface="Calibri" panose="020F0502020204030204" pitchFamily="34" charset="0"/>
              </a:rPr>
              <a:t> del </a:t>
            </a:r>
            <a:r>
              <a:rPr lang="en-US" sz="2000" dirty="0" err="1">
                <a:solidFill>
                  <a:schemeClr val="bg1">
                    <a:lumMod val="25000"/>
                  </a:schemeClr>
                </a:solidFill>
                <a:latin typeface="Calibri" panose="020F0502020204030204" pitchFamily="34" charset="0"/>
                <a:cs typeface="Calibri" panose="020F0502020204030204" pitchFamily="34" charset="0"/>
              </a:rPr>
              <a:t>Foro</a:t>
            </a:r>
            <a:r>
              <a:rPr lang="en-US" sz="2000" dirty="0">
                <a:solidFill>
                  <a:schemeClr val="bg1">
                    <a:lumMod val="25000"/>
                  </a:schemeClr>
                </a:solidFill>
                <a:latin typeface="Calibri" panose="020F0502020204030204" pitchFamily="34" charset="0"/>
                <a:cs typeface="Calibri" panose="020F0502020204030204" pitchFamily="34" charset="0"/>
              </a:rPr>
              <a:t> de </a:t>
            </a:r>
            <a:r>
              <a:rPr lang="en-US" sz="2000" dirty="0" err="1">
                <a:solidFill>
                  <a:schemeClr val="bg1">
                    <a:lumMod val="25000"/>
                  </a:schemeClr>
                </a:solidFill>
                <a:latin typeface="Calibri" panose="020F0502020204030204" pitchFamily="34" charset="0"/>
                <a:cs typeface="Calibri" panose="020F0502020204030204" pitchFamily="34" charset="0"/>
              </a:rPr>
              <a:t>Discusión</a:t>
            </a:r>
            <a:endParaRPr lang="en-US" sz="2000" dirty="0">
              <a:solidFill>
                <a:schemeClr val="bg1">
                  <a:lumMod val="25000"/>
                </a:schemeClr>
              </a:solidFill>
              <a:latin typeface="Calibri" panose="020F0502020204030204" pitchFamily="34" charset="0"/>
              <a:cs typeface="Calibri" panose="020F0502020204030204" pitchFamily="34" charset="0"/>
            </a:endParaRPr>
          </a:p>
        </p:txBody>
      </p:sp>
      <p:cxnSp>
        <p:nvCxnSpPr>
          <p:cNvPr id="41" name="Straight Connector 40">
            <a:extLst>
              <a:ext uri="{FF2B5EF4-FFF2-40B4-BE49-F238E27FC236}">
                <a16:creationId xmlns:a16="http://schemas.microsoft.com/office/drawing/2014/main" id="{537DB93C-CFE9-4B8D-952E-FF5E06D45C82}"/>
              </a:ext>
            </a:extLst>
          </p:cNvPr>
          <p:cNvCxnSpPr>
            <a:cxnSpLocks/>
          </p:cNvCxnSpPr>
          <p:nvPr/>
        </p:nvCxnSpPr>
        <p:spPr>
          <a:xfrm flipH="1">
            <a:off x="641800" y="366014"/>
            <a:ext cx="55658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11D9B7C-FF0E-48AA-9F4E-80EB29FDE0FD}"/>
              </a:ext>
            </a:extLst>
          </p:cNvPr>
          <p:cNvCxnSpPr>
            <a:cxnSpLocks/>
          </p:cNvCxnSpPr>
          <p:nvPr/>
        </p:nvCxnSpPr>
        <p:spPr>
          <a:xfrm flipH="1">
            <a:off x="641800" y="717072"/>
            <a:ext cx="556589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5321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400"/>
                                  </p:stCondLst>
                                  <p:childTnLst>
                                    <p:set>
                                      <p:cBhvr>
                                        <p:cTn id="6"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left)">
                                      <p:cBhvr>
                                        <p:cTn id="7" dur="350"/>
                                        <p:tgtEl>
                                          <p:spTgt spid="33">
                                            <p:graphicEl>
                                              <a:chart seriesIdx="-3" categoryIdx="-3" bldStep="gridLegend"/>
                                            </p:graphicEl>
                                          </p:spTgt>
                                        </p:tgtEl>
                                      </p:cBhvr>
                                    </p:animEffect>
                                  </p:childTnLst>
                                </p:cTn>
                              </p:par>
                              <p:par>
                                <p:cTn id="8" presetID="22" presetClass="entr" presetSubtype="8" fill="hold" grpId="0" nodeType="withEffect">
                                  <p:stCondLst>
                                    <p:cond delay="1400"/>
                                  </p:stCondLst>
                                  <p:childTnLst>
                                    <p:set>
                                      <p:cBhvr>
                                        <p:cTn id="9" dur="1" fill="hold">
                                          <p:stCondLst>
                                            <p:cond delay="0"/>
                                          </p:stCondLst>
                                        </p:cTn>
                                        <p:tgtEl>
                                          <p:spTgt spid="33">
                                            <p:graphicEl>
                                              <a:chart seriesIdx="0" categoryIdx="0" bldStep="ptInSeries"/>
                                            </p:graphicEl>
                                          </p:spTgt>
                                        </p:tgtEl>
                                        <p:attrNameLst>
                                          <p:attrName>style.visibility</p:attrName>
                                        </p:attrNameLst>
                                      </p:cBhvr>
                                      <p:to>
                                        <p:strVal val="visible"/>
                                      </p:to>
                                    </p:set>
                                    <p:animEffect transition="in" filter="wipe(left)">
                                      <p:cBhvr>
                                        <p:cTn id="10" dur="550"/>
                                        <p:tgtEl>
                                          <p:spTgt spid="33">
                                            <p:graphicEl>
                                              <a:chart seriesIdx="0" categoryIdx="0" bldStep="ptInSeries"/>
                                            </p:graphicEl>
                                          </p:spTgt>
                                        </p:tgtEl>
                                      </p:cBhvr>
                                    </p:animEffect>
                                  </p:childTnLst>
                                </p:cTn>
                              </p:par>
                              <p:par>
                                <p:cTn id="11" presetID="22" presetClass="entr" presetSubtype="8" fill="hold" grpId="0" nodeType="withEffect">
                                  <p:stCondLst>
                                    <p:cond delay="1400"/>
                                  </p:stCondLst>
                                  <p:childTnLst>
                                    <p:set>
                                      <p:cBhvr>
                                        <p:cTn id="12" dur="1" fill="hold">
                                          <p:stCondLst>
                                            <p:cond delay="0"/>
                                          </p:stCondLst>
                                        </p:cTn>
                                        <p:tgtEl>
                                          <p:spTgt spid="33">
                                            <p:graphicEl>
                                              <a:chart seriesIdx="0" categoryIdx="1" bldStep="ptInSeries"/>
                                            </p:graphicEl>
                                          </p:spTgt>
                                        </p:tgtEl>
                                        <p:attrNameLst>
                                          <p:attrName>style.visibility</p:attrName>
                                        </p:attrNameLst>
                                      </p:cBhvr>
                                      <p:to>
                                        <p:strVal val="visible"/>
                                      </p:to>
                                    </p:set>
                                    <p:animEffect transition="in" filter="wipe(left)">
                                      <p:cBhvr>
                                        <p:cTn id="13" dur="550"/>
                                        <p:tgtEl>
                                          <p:spTgt spid="33">
                                            <p:graphicEl>
                                              <a:chart seriesIdx="0" categoryIdx="1" bldStep="ptInSeries"/>
                                            </p:graphicEl>
                                          </p:spTgt>
                                        </p:tgtEl>
                                      </p:cBhvr>
                                    </p:animEffect>
                                  </p:childTnLst>
                                </p:cTn>
                              </p:par>
                              <p:par>
                                <p:cTn id="14" presetID="22" presetClass="entr" presetSubtype="8" fill="hold" grpId="0" nodeType="withEffect">
                                  <p:stCondLst>
                                    <p:cond delay="1400"/>
                                  </p:stCondLst>
                                  <p:childTnLst>
                                    <p:set>
                                      <p:cBhvr>
                                        <p:cTn id="15" dur="1" fill="hold">
                                          <p:stCondLst>
                                            <p:cond delay="0"/>
                                          </p:stCondLst>
                                        </p:cTn>
                                        <p:tgtEl>
                                          <p:spTgt spid="33">
                                            <p:graphicEl>
                                              <a:chart seriesIdx="0" categoryIdx="2" bldStep="ptInSeries"/>
                                            </p:graphicEl>
                                          </p:spTgt>
                                        </p:tgtEl>
                                        <p:attrNameLst>
                                          <p:attrName>style.visibility</p:attrName>
                                        </p:attrNameLst>
                                      </p:cBhvr>
                                      <p:to>
                                        <p:strVal val="visible"/>
                                      </p:to>
                                    </p:set>
                                    <p:animEffect transition="in" filter="wipe(left)">
                                      <p:cBhvr>
                                        <p:cTn id="16" dur="750"/>
                                        <p:tgtEl>
                                          <p:spTgt spid="33">
                                            <p:graphicEl>
                                              <a:chart seriesIdx="0" categoryIdx="2" bldStep="ptInSeries"/>
                                            </p:graphicEl>
                                          </p:spTgt>
                                        </p:tgtEl>
                                      </p:cBhvr>
                                    </p:animEffect>
                                  </p:childTnLst>
                                </p:cTn>
                              </p:par>
                              <p:par>
                                <p:cTn id="17" presetID="22" presetClass="entr" presetSubtype="8" fill="hold" grpId="0" nodeType="withEffect">
                                  <p:stCondLst>
                                    <p:cond delay="1400"/>
                                  </p:stCondLst>
                                  <p:childTnLst>
                                    <p:set>
                                      <p:cBhvr>
                                        <p:cTn id="18" dur="1" fill="hold">
                                          <p:stCondLst>
                                            <p:cond delay="0"/>
                                          </p:stCondLst>
                                        </p:cTn>
                                        <p:tgtEl>
                                          <p:spTgt spid="33">
                                            <p:graphicEl>
                                              <a:chart seriesIdx="0" categoryIdx="3" bldStep="ptInSeries"/>
                                            </p:graphicEl>
                                          </p:spTgt>
                                        </p:tgtEl>
                                        <p:attrNameLst>
                                          <p:attrName>style.visibility</p:attrName>
                                        </p:attrNameLst>
                                      </p:cBhvr>
                                      <p:to>
                                        <p:strVal val="visible"/>
                                      </p:to>
                                    </p:set>
                                    <p:animEffect transition="in" filter="wipe(left)">
                                      <p:cBhvr>
                                        <p:cTn id="19" dur="950"/>
                                        <p:tgtEl>
                                          <p:spTgt spid="33">
                                            <p:graphicEl>
                                              <a:chart seriesIdx="0" categoryIdx="3" bldStep="ptInSeries"/>
                                            </p:graphicEl>
                                          </p:spTgt>
                                        </p:tgtEl>
                                      </p:cBhvr>
                                    </p:animEffect>
                                  </p:childTnLst>
                                </p:cTn>
                              </p:par>
                              <p:par>
                                <p:cTn id="20" presetID="22" presetClass="entr" presetSubtype="8" fill="hold" grpId="0" nodeType="withEffect">
                                  <p:stCondLst>
                                    <p:cond delay="1400"/>
                                  </p:stCondLst>
                                  <p:childTnLst>
                                    <p:set>
                                      <p:cBhvr>
                                        <p:cTn id="21" dur="1" fill="hold">
                                          <p:stCondLst>
                                            <p:cond delay="0"/>
                                          </p:stCondLst>
                                        </p:cTn>
                                        <p:tgtEl>
                                          <p:spTgt spid="33">
                                            <p:graphicEl>
                                              <a:chart seriesIdx="0" categoryIdx="4" bldStep="ptInSeries"/>
                                            </p:graphicEl>
                                          </p:spTgt>
                                        </p:tgtEl>
                                        <p:attrNameLst>
                                          <p:attrName>style.visibility</p:attrName>
                                        </p:attrNameLst>
                                      </p:cBhvr>
                                      <p:to>
                                        <p:strVal val="visible"/>
                                      </p:to>
                                    </p:set>
                                    <p:animEffect transition="in" filter="wipe(left)">
                                      <p:cBhvr>
                                        <p:cTn id="22" dur="950"/>
                                        <p:tgtEl>
                                          <p:spTgt spid="33">
                                            <p:graphicEl>
                                              <a:chart seriesIdx="0" categoryIdx="4" bldStep="ptInSeries"/>
                                            </p:graphicEl>
                                          </p:spTgt>
                                        </p:tgtEl>
                                      </p:cBhvr>
                                    </p:animEffect>
                                  </p:childTnLst>
                                </p:cTn>
                              </p:par>
                              <p:par>
                                <p:cTn id="23" presetID="22" presetClass="entr" presetSubtype="8" fill="hold" grpId="0" nodeType="withEffect">
                                  <p:stCondLst>
                                    <p:cond delay="1400"/>
                                  </p:stCondLst>
                                  <p:childTnLst>
                                    <p:set>
                                      <p:cBhvr>
                                        <p:cTn id="24" dur="1" fill="hold">
                                          <p:stCondLst>
                                            <p:cond delay="0"/>
                                          </p:stCondLst>
                                        </p:cTn>
                                        <p:tgtEl>
                                          <p:spTgt spid="33">
                                            <p:graphicEl>
                                              <a:chart seriesIdx="0" categoryIdx="5" bldStep="ptInSeries"/>
                                            </p:graphicEl>
                                          </p:spTgt>
                                        </p:tgtEl>
                                        <p:attrNameLst>
                                          <p:attrName>style.visibility</p:attrName>
                                        </p:attrNameLst>
                                      </p:cBhvr>
                                      <p:to>
                                        <p:strVal val="visible"/>
                                      </p:to>
                                    </p:set>
                                    <p:animEffect transition="in" filter="wipe(left)">
                                      <p:cBhvr>
                                        <p:cTn id="25" dur="350"/>
                                        <p:tgtEl>
                                          <p:spTgt spid="33">
                                            <p:graphicEl>
                                              <a:chart seriesIdx="0" categoryIdx="5" bldStep="ptInSeries"/>
                                            </p:graphicEl>
                                          </p:spTgt>
                                        </p:tgtEl>
                                      </p:cBhvr>
                                    </p:animEffect>
                                  </p:childTnLst>
                                </p:cTn>
                              </p:par>
                              <p:par>
                                <p:cTn id="26" presetID="22" presetClass="entr" presetSubtype="8" fill="hold" grpId="0" nodeType="withEffect">
                                  <p:stCondLst>
                                    <p:cond delay="110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6" presetClass="emph" presetSubtype="0" accel="50000" decel="50000" autoRev="1" fill="hold" grpId="1" nodeType="withEffect">
                                  <p:stCondLst>
                                    <p:cond delay="1100"/>
                                  </p:stCondLst>
                                  <p:childTnLst>
                                    <p:animScale>
                                      <p:cBhvr>
                                        <p:cTn id="30" dur="500" fill="hold"/>
                                        <p:tgtEl>
                                          <p:spTgt spid="22"/>
                                        </p:tgtEl>
                                      </p:cBhvr>
                                      <p:by x="105000" y="105000"/>
                                    </p:animScale>
                                  </p:childTnLst>
                                </p:cTn>
                              </p:par>
                              <p:par>
                                <p:cTn id="31" presetID="2" presetClass="entr" presetSubtype="4" decel="50000" fill="hold" grpId="0" nodeType="withEffect">
                                  <p:stCondLst>
                                    <p:cond delay="50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1000" fill="hold"/>
                                        <p:tgtEl>
                                          <p:spTgt spid="23"/>
                                        </p:tgtEl>
                                        <p:attrNameLst>
                                          <p:attrName>ppt_x</p:attrName>
                                        </p:attrNameLst>
                                      </p:cBhvr>
                                      <p:tavLst>
                                        <p:tav tm="0">
                                          <p:val>
                                            <p:strVal val="#ppt_x"/>
                                          </p:val>
                                        </p:tav>
                                        <p:tav tm="100000">
                                          <p:val>
                                            <p:strVal val="#ppt_x"/>
                                          </p:val>
                                        </p:tav>
                                      </p:tavLst>
                                    </p:anim>
                                    <p:anim calcmode="lin" valueType="num">
                                      <p:cBhvr additive="base">
                                        <p:cTn id="34" dur="10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decel="50000" fill="hold" grpId="0" nodeType="withEffect">
                                  <p:stCondLst>
                                    <p:cond delay="50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1000" fill="hold"/>
                                        <p:tgtEl>
                                          <p:spTgt spid="25"/>
                                        </p:tgtEl>
                                        <p:attrNameLst>
                                          <p:attrName>ppt_x</p:attrName>
                                        </p:attrNameLst>
                                      </p:cBhvr>
                                      <p:tavLst>
                                        <p:tav tm="0">
                                          <p:val>
                                            <p:strVal val="#ppt_x"/>
                                          </p:val>
                                        </p:tav>
                                        <p:tav tm="100000">
                                          <p:val>
                                            <p:strVal val="#ppt_x"/>
                                          </p:val>
                                        </p:tav>
                                      </p:tavLst>
                                    </p:anim>
                                    <p:anim calcmode="lin" valueType="num">
                                      <p:cBhvr additive="base">
                                        <p:cTn id="38" dur="10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decel="50000" fill="hold" grpId="0" nodeType="withEffect">
                                  <p:stCondLst>
                                    <p:cond delay="50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par>
                                <p:cTn id="43" presetID="2" presetClass="entr" presetSubtype="4" decel="50000" fill="hold" grpId="0" nodeType="withEffect">
                                  <p:stCondLst>
                                    <p:cond delay="50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1000" fill="hold"/>
                                        <p:tgtEl>
                                          <p:spTgt spid="35"/>
                                        </p:tgtEl>
                                        <p:attrNameLst>
                                          <p:attrName>ppt_x</p:attrName>
                                        </p:attrNameLst>
                                      </p:cBhvr>
                                      <p:tavLst>
                                        <p:tav tm="0">
                                          <p:val>
                                            <p:strVal val="#ppt_x"/>
                                          </p:val>
                                        </p:tav>
                                        <p:tav tm="100000">
                                          <p:val>
                                            <p:strVal val="#ppt_x"/>
                                          </p:val>
                                        </p:tav>
                                      </p:tavLst>
                                    </p:anim>
                                    <p:anim calcmode="lin" valueType="num">
                                      <p:cBhvr additive="base">
                                        <p:cTn id="46" dur="1000" fill="hold"/>
                                        <p:tgtEl>
                                          <p:spTgt spid="35"/>
                                        </p:tgtEl>
                                        <p:attrNameLst>
                                          <p:attrName>ppt_y</p:attrName>
                                        </p:attrNameLst>
                                      </p:cBhvr>
                                      <p:tavLst>
                                        <p:tav tm="0">
                                          <p:val>
                                            <p:strVal val="1+#ppt_h/2"/>
                                          </p:val>
                                        </p:tav>
                                        <p:tav tm="100000">
                                          <p:val>
                                            <p:strVal val="#ppt_y"/>
                                          </p:val>
                                        </p:tav>
                                      </p:tavLst>
                                    </p:anim>
                                  </p:childTnLst>
                                </p:cTn>
                              </p:par>
                              <p:par>
                                <p:cTn id="47" presetID="2" presetClass="entr" presetSubtype="4" decel="50000" fill="hold" grpId="0" nodeType="withEffect">
                                  <p:stCondLst>
                                    <p:cond delay="50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1000" fill="hold"/>
                                        <p:tgtEl>
                                          <p:spTgt spid="38"/>
                                        </p:tgtEl>
                                        <p:attrNameLst>
                                          <p:attrName>ppt_x</p:attrName>
                                        </p:attrNameLst>
                                      </p:cBhvr>
                                      <p:tavLst>
                                        <p:tav tm="0">
                                          <p:val>
                                            <p:strVal val="#ppt_x"/>
                                          </p:val>
                                        </p:tav>
                                        <p:tav tm="100000">
                                          <p:val>
                                            <p:strVal val="#ppt_x"/>
                                          </p:val>
                                        </p:tav>
                                      </p:tavLst>
                                    </p:anim>
                                    <p:anim calcmode="lin" valueType="num">
                                      <p:cBhvr additive="base">
                                        <p:cTn id="50" dur="1000" fill="hold"/>
                                        <p:tgtEl>
                                          <p:spTgt spid="38"/>
                                        </p:tgtEl>
                                        <p:attrNameLst>
                                          <p:attrName>ppt_y</p:attrName>
                                        </p:attrNameLst>
                                      </p:cBhvr>
                                      <p:tavLst>
                                        <p:tav tm="0">
                                          <p:val>
                                            <p:strVal val="1+#ppt_h/2"/>
                                          </p:val>
                                        </p:tav>
                                        <p:tav tm="100000">
                                          <p:val>
                                            <p:strVal val="#ppt_y"/>
                                          </p:val>
                                        </p:tav>
                                      </p:tavLst>
                                    </p:anim>
                                  </p:childTnLst>
                                </p:cTn>
                              </p:par>
                              <p:par>
                                <p:cTn id="51" presetID="2" presetClass="entr" presetSubtype="8" fill="hold" grpId="0" nodeType="withEffect">
                                  <p:stCondLst>
                                    <p:cond delay="140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1000" fill="hold"/>
                                        <p:tgtEl>
                                          <p:spTgt spid="24"/>
                                        </p:tgtEl>
                                        <p:attrNameLst>
                                          <p:attrName>ppt_x</p:attrName>
                                        </p:attrNameLst>
                                      </p:cBhvr>
                                      <p:tavLst>
                                        <p:tav tm="0">
                                          <p:val>
                                            <p:strVal val="0-#ppt_w/2"/>
                                          </p:val>
                                        </p:tav>
                                        <p:tav tm="100000">
                                          <p:val>
                                            <p:strVal val="#ppt_x"/>
                                          </p:val>
                                        </p:tav>
                                      </p:tavLst>
                                    </p:anim>
                                    <p:anim calcmode="lin" valueType="num">
                                      <p:cBhvr additive="base">
                                        <p:cTn id="54" dur="1000" fill="hold"/>
                                        <p:tgtEl>
                                          <p:spTgt spid="24"/>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14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1100" fill="hold"/>
                                        <p:tgtEl>
                                          <p:spTgt spid="29"/>
                                        </p:tgtEl>
                                        <p:attrNameLst>
                                          <p:attrName>ppt_x</p:attrName>
                                        </p:attrNameLst>
                                      </p:cBhvr>
                                      <p:tavLst>
                                        <p:tav tm="0">
                                          <p:val>
                                            <p:strVal val="0-#ppt_w/2"/>
                                          </p:val>
                                        </p:tav>
                                        <p:tav tm="100000">
                                          <p:val>
                                            <p:strVal val="#ppt_x"/>
                                          </p:val>
                                        </p:tav>
                                      </p:tavLst>
                                    </p:anim>
                                    <p:anim calcmode="lin" valueType="num">
                                      <p:cBhvr additive="base">
                                        <p:cTn id="58" dur="1100" fill="hold"/>
                                        <p:tgtEl>
                                          <p:spTgt spid="2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140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1100" fill="hold"/>
                                        <p:tgtEl>
                                          <p:spTgt spid="32"/>
                                        </p:tgtEl>
                                        <p:attrNameLst>
                                          <p:attrName>ppt_x</p:attrName>
                                        </p:attrNameLst>
                                      </p:cBhvr>
                                      <p:tavLst>
                                        <p:tav tm="0">
                                          <p:val>
                                            <p:strVal val="0-#ppt_w/2"/>
                                          </p:val>
                                        </p:tav>
                                        <p:tav tm="100000">
                                          <p:val>
                                            <p:strVal val="#ppt_x"/>
                                          </p:val>
                                        </p:tav>
                                      </p:tavLst>
                                    </p:anim>
                                    <p:anim calcmode="lin" valueType="num">
                                      <p:cBhvr additive="base">
                                        <p:cTn id="62" dur="1100" fill="hold"/>
                                        <p:tgtEl>
                                          <p:spTgt spid="32"/>
                                        </p:tgtEl>
                                        <p:attrNameLst>
                                          <p:attrName>ppt_y</p:attrName>
                                        </p:attrNameLst>
                                      </p:cBhvr>
                                      <p:tavLst>
                                        <p:tav tm="0">
                                          <p:val>
                                            <p:strVal val="#ppt_y"/>
                                          </p:val>
                                        </p:tav>
                                        <p:tav tm="100000">
                                          <p:val>
                                            <p:strVal val="#ppt_y"/>
                                          </p:val>
                                        </p:tav>
                                      </p:tavLst>
                                    </p:anim>
                                  </p:childTnLst>
                                </p:cTn>
                              </p:par>
                              <p:par>
                                <p:cTn id="63" presetID="2" presetClass="entr" presetSubtype="1" fill="hold" grpId="0" nodeType="withEffect">
                                  <p:stCondLst>
                                    <p:cond delay="50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par>
                                <p:cTn id="67" presetID="2" presetClass="entr" presetSubtype="2" fill="hold" nodeType="withEffect">
                                  <p:stCondLst>
                                    <p:cond delay="110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fill="hold"/>
                                        <p:tgtEl>
                                          <p:spTgt spid="41"/>
                                        </p:tgtEl>
                                        <p:attrNameLst>
                                          <p:attrName>ppt_x</p:attrName>
                                        </p:attrNameLst>
                                      </p:cBhvr>
                                      <p:tavLst>
                                        <p:tav tm="0">
                                          <p:val>
                                            <p:strVal val="1+#ppt_w/2"/>
                                          </p:val>
                                        </p:tav>
                                        <p:tav tm="100000">
                                          <p:val>
                                            <p:strVal val="#ppt_x"/>
                                          </p:val>
                                        </p:tav>
                                      </p:tavLst>
                                    </p:anim>
                                    <p:anim calcmode="lin" valueType="num">
                                      <p:cBhvr additive="base">
                                        <p:cTn id="70" dur="500" fill="hold"/>
                                        <p:tgtEl>
                                          <p:spTgt spid="41"/>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110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1+#ppt_w/2"/>
                                          </p:val>
                                        </p:tav>
                                        <p:tav tm="100000">
                                          <p:val>
                                            <p:strVal val="#ppt_x"/>
                                          </p:val>
                                        </p:tav>
                                      </p:tavLst>
                                    </p:anim>
                                    <p:anim calcmode="lin" valueType="num">
                                      <p:cBhvr additive="base">
                                        <p:cTn id="74" dur="500" fill="hold"/>
                                        <p:tgtEl>
                                          <p:spTgt spid="42"/>
                                        </p:tgtEl>
                                        <p:attrNameLst>
                                          <p:attrName>ppt_y</p:attrName>
                                        </p:attrNameLst>
                                      </p:cBhvr>
                                      <p:tavLst>
                                        <p:tav tm="0">
                                          <p:val>
                                            <p:strVal val="#ppt_y"/>
                                          </p:val>
                                        </p:tav>
                                        <p:tav tm="100000">
                                          <p:val>
                                            <p:strVal val="#ppt_y"/>
                                          </p:val>
                                        </p:tav>
                                      </p:tavLst>
                                    </p:anim>
                                  </p:childTnLst>
                                </p:cTn>
                              </p:par>
                              <p:par>
                                <p:cTn id="75" presetID="2" presetClass="entr" presetSubtype="8" decel="50000" fill="hold" grpId="0" nodeType="withEffect">
                                  <p:stCondLst>
                                    <p:cond delay="2500"/>
                                  </p:stCondLst>
                                  <p:childTnLst>
                                    <p:set>
                                      <p:cBhvr>
                                        <p:cTn id="76" dur="1" fill="hold">
                                          <p:stCondLst>
                                            <p:cond delay="0"/>
                                          </p:stCondLst>
                                        </p:cTn>
                                        <p:tgtEl>
                                          <p:spTgt spid="36"/>
                                        </p:tgtEl>
                                        <p:attrNameLst>
                                          <p:attrName>style.visibility</p:attrName>
                                        </p:attrNameLst>
                                      </p:cBhvr>
                                      <p:to>
                                        <p:strVal val="visible"/>
                                      </p:to>
                                    </p:set>
                                    <p:anim calcmode="lin" valueType="num">
                                      <p:cBhvr additive="base">
                                        <p:cTn id="77" dur="1000" fill="hold"/>
                                        <p:tgtEl>
                                          <p:spTgt spid="36"/>
                                        </p:tgtEl>
                                        <p:attrNameLst>
                                          <p:attrName>ppt_x</p:attrName>
                                        </p:attrNameLst>
                                      </p:cBhvr>
                                      <p:tavLst>
                                        <p:tav tm="0">
                                          <p:val>
                                            <p:strVal val="0-#ppt_w/2"/>
                                          </p:val>
                                        </p:tav>
                                        <p:tav tm="100000">
                                          <p:val>
                                            <p:strVal val="#ppt_x"/>
                                          </p:val>
                                        </p:tav>
                                      </p:tavLst>
                                    </p:anim>
                                    <p:anim calcmode="lin" valueType="num">
                                      <p:cBhvr additive="base">
                                        <p:cTn id="78" dur="1000" fill="hold"/>
                                        <p:tgtEl>
                                          <p:spTgt spid="36"/>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330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0-#ppt_w/2"/>
                                          </p:val>
                                        </p:tav>
                                        <p:tav tm="100000">
                                          <p:val>
                                            <p:strVal val="#ppt_x"/>
                                          </p:val>
                                        </p:tav>
                                      </p:tavLst>
                                    </p:anim>
                                    <p:anim calcmode="lin" valueType="num">
                                      <p:cBhvr additive="base">
                                        <p:cTn id="82"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uiExpand="1">
        <p:bldSub>
          <a:bldChart bld="seriesEl"/>
        </p:bldSub>
      </p:bldGraphic>
      <p:bldP spid="22" grpId="0" animBg="1"/>
      <p:bldP spid="22" grpId="1" animBg="1"/>
      <p:bldP spid="23" grpId="0"/>
      <p:bldP spid="24" grpId="0"/>
      <p:bldP spid="25" grpId="0"/>
      <p:bldP spid="29" grpId="0"/>
      <p:bldP spid="30" grpId="0"/>
      <p:bldP spid="32" grpId="0"/>
      <p:bldP spid="35" grpId="0"/>
      <p:bldP spid="36" grpId="0"/>
      <p:bldP spid="38"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
            <a:extLst>
              <a:ext uri="{FF2B5EF4-FFF2-40B4-BE49-F238E27FC236}">
                <a16:creationId xmlns:a16="http://schemas.microsoft.com/office/drawing/2014/main" id="{AD88EE0D-92E6-43FB-A552-9234291B6D29}"/>
              </a:ext>
            </a:extLst>
          </p:cNvPr>
          <p:cNvSpPr txBox="1">
            <a:spLocks/>
          </p:cNvSpPr>
          <p:nvPr/>
        </p:nvSpPr>
        <p:spPr>
          <a:xfrm>
            <a:off x="577850" y="646499"/>
            <a:ext cx="5709201" cy="705564"/>
          </a:xfrm>
          <a:prstGeom prst="rect">
            <a:avLst/>
          </a:prstGeom>
          <a:effectLst/>
        </p:spPr>
        <p:txBody>
          <a:bodyPr vert="horz" lIns="90000" tIns="192024" rIns="0" bIns="0" rtlCol="0" anchor="t" anchorCtr="0">
            <a:noAutofit/>
          </a:bodyPr>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s-419" sz="1400" dirty="0">
                <a:solidFill>
                  <a:schemeClr val="bg1">
                    <a:lumMod val="25000"/>
                  </a:schemeClr>
                </a:solidFill>
                <a:latin typeface="Calibri" panose="020F0502020204030204" pitchFamily="34" charset="0"/>
                <a:cs typeface="Calibri" panose="020F0502020204030204" pitchFamily="34" charset="0"/>
              </a:rPr>
              <a:t>b) ¿De quién es la responsabilidad de que no se hayan considerado las alertas prospectivas? </a:t>
            </a:r>
            <a:endParaRPr lang="en-US" sz="1400" dirty="0">
              <a:solidFill>
                <a:schemeClr val="bg1">
                  <a:lumMod val="25000"/>
                </a:schemeClr>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3AA87CBE-C630-431B-94DE-26E1A1A120B9}"/>
              </a:ext>
            </a:extLst>
          </p:cNvPr>
          <p:cNvSpPr txBox="1"/>
          <p:nvPr/>
        </p:nvSpPr>
        <p:spPr>
          <a:xfrm>
            <a:off x="573088" y="1253711"/>
            <a:ext cx="5713963" cy="887281"/>
          </a:xfrm>
          <a:prstGeom prst="rect">
            <a:avLst/>
          </a:prstGeom>
          <a:noFill/>
        </p:spPr>
        <p:txBody>
          <a:bodyPr wrap="square" lIns="90000" tIns="20250" rIns="90000" bIns="20250" rtlCol="0">
            <a:spAutoFit/>
          </a:bodyPr>
          <a:lstStyle/>
          <a:p>
            <a:pPr algn="just"/>
            <a:r>
              <a:rPr lang="es-419" sz="1100" dirty="0">
                <a:solidFill>
                  <a:schemeClr val="tx1">
                    <a:alpha val="85000"/>
                  </a:schemeClr>
                </a:solidFill>
                <a:latin typeface="Calibri" panose="020F0502020204030204" pitchFamily="34" charset="0"/>
                <a:cs typeface="Calibri" panose="020F0502020204030204" pitchFamily="34" charset="0"/>
              </a:rPr>
              <a:t>Las opiniones sobre la responsabilidad por no haber considerado las alertas prospectivas indican que, a juicio de quienes respondieron la encuesta, los principales responsables son los políticos, seguidos de quienes ejercen funciones de liderazgo, en tanto que en tercer lugar se señalan las deficiencias en los sistemas de gestión del Estado. La distribución de las respuestas a esta pregunta se presenta en el gráfico 2.</a:t>
            </a:r>
          </a:p>
        </p:txBody>
      </p:sp>
      <p:sp>
        <p:nvSpPr>
          <p:cNvPr id="32" name="Title 2">
            <a:extLst>
              <a:ext uri="{FF2B5EF4-FFF2-40B4-BE49-F238E27FC236}">
                <a16:creationId xmlns:a16="http://schemas.microsoft.com/office/drawing/2014/main" id="{E7BD79D4-D9FB-468C-A274-D4C8368E4EF9}"/>
              </a:ext>
            </a:extLst>
          </p:cNvPr>
          <p:cNvSpPr txBox="1">
            <a:spLocks/>
          </p:cNvSpPr>
          <p:nvPr/>
        </p:nvSpPr>
        <p:spPr>
          <a:xfrm>
            <a:off x="593030" y="2110592"/>
            <a:ext cx="5709201" cy="370882"/>
          </a:xfrm>
          <a:prstGeom prst="rect">
            <a:avLst/>
          </a:prstGeom>
          <a:effectLst/>
        </p:spPr>
        <p:txBody>
          <a:bodyPr vert="horz" lIns="90000" tIns="192024" rIns="0" bIns="0" rtlCol="0" anchor="t" anchorCtr="0">
            <a:noAutofit/>
          </a:bodyPr>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s-419" sz="1200" dirty="0">
                <a:solidFill>
                  <a:schemeClr val="bg1">
                    <a:lumMod val="25000"/>
                  </a:schemeClr>
                </a:solidFill>
                <a:latin typeface="Calibri" panose="020F0502020204030204" pitchFamily="34" charset="0"/>
                <a:cs typeface="Calibri" panose="020F0502020204030204" pitchFamily="34" charset="0"/>
              </a:rPr>
              <a:t>&gt;&gt; Gráfico 2</a:t>
            </a:r>
            <a:endParaRPr lang="en-US" sz="1200" dirty="0">
              <a:solidFill>
                <a:schemeClr val="bg1">
                  <a:lumMod val="25000"/>
                </a:schemeClr>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3D3689ED-ABF9-4B6A-9973-ED4CE5CAB1F3}"/>
              </a:ext>
            </a:extLst>
          </p:cNvPr>
          <p:cNvSpPr txBox="1"/>
          <p:nvPr/>
        </p:nvSpPr>
        <p:spPr>
          <a:xfrm>
            <a:off x="593030" y="2458366"/>
            <a:ext cx="5709201" cy="317894"/>
          </a:xfrm>
          <a:prstGeom prst="rect">
            <a:avLst/>
          </a:prstGeom>
          <a:noFill/>
        </p:spPr>
        <p:txBody>
          <a:bodyPr wrap="square" lIns="90000" tIns="20250" rIns="90000" bIns="20250" rtlCol="0">
            <a:spAutoFit/>
          </a:bodyPr>
          <a:lstStyle/>
          <a:p>
            <a:pPr algn="just"/>
            <a:r>
              <a:rPr lang="es-419" sz="900" b="1" dirty="0">
                <a:solidFill>
                  <a:schemeClr val="tx1">
                    <a:alpha val="85000"/>
                  </a:schemeClr>
                </a:solidFill>
                <a:latin typeface="Calibri" panose="020F0502020204030204" pitchFamily="34" charset="0"/>
                <a:cs typeface="Calibri" panose="020F0502020204030204" pitchFamily="34" charset="0"/>
              </a:rPr>
              <a:t>Respuestas a la segunda pregunta: ¿De quién es la responsabilidad de que no se hayan considerado las alertas prospectivas? </a:t>
            </a:r>
            <a:r>
              <a:rPr lang="es-419" sz="900" dirty="0">
                <a:solidFill>
                  <a:schemeClr val="tx1">
                    <a:alpha val="85000"/>
                  </a:schemeClr>
                </a:solidFill>
                <a:latin typeface="Calibri" panose="020F0502020204030204" pitchFamily="34" charset="0"/>
                <a:cs typeface="Calibri" panose="020F0502020204030204" pitchFamily="34" charset="0"/>
              </a:rPr>
              <a:t>(En porcentajes de respuesta) </a:t>
            </a:r>
          </a:p>
        </p:txBody>
      </p:sp>
      <p:sp>
        <p:nvSpPr>
          <p:cNvPr id="38" name="TextBox 37">
            <a:extLst>
              <a:ext uri="{FF2B5EF4-FFF2-40B4-BE49-F238E27FC236}">
                <a16:creationId xmlns:a16="http://schemas.microsoft.com/office/drawing/2014/main" id="{D36F6E4F-A853-4546-BE3F-F40F05D9AEC3}"/>
              </a:ext>
            </a:extLst>
          </p:cNvPr>
          <p:cNvSpPr txBox="1"/>
          <p:nvPr/>
        </p:nvSpPr>
        <p:spPr>
          <a:xfrm>
            <a:off x="577850" y="5557191"/>
            <a:ext cx="5724381" cy="456394"/>
          </a:xfrm>
          <a:prstGeom prst="rect">
            <a:avLst/>
          </a:prstGeom>
          <a:noFill/>
        </p:spPr>
        <p:txBody>
          <a:bodyPr wrap="square" lIns="90000" tIns="20250" rIns="90000" bIns="20250" rtlCol="0">
            <a:spAutoFit/>
          </a:bodyPr>
          <a:lstStyle/>
          <a:p>
            <a:pPr algn="just"/>
            <a:r>
              <a:rPr lang="es-419" sz="900" dirty="0">
                <a:solidFill>
                  <a:schemeClr val="tx1">
                    <a:alpha val="85000"/>
                  </a:schemeClr>
                </a:solidFill>
                <a:latin typeface="Calibri" panose="020F0502020204030204" pitchFamily="34" charset="0"/>
                <a:cs typeface="Calibri" panose="020F0502020204030204" pitchFamily="34" charset="0"/>
              </a:rPr>
              <a:t>Fuente: Elaboración propia, sobre la base de los resultados de la encuesta realizada a través de la Red de Planificación para el Desarrollo en América Latina y el Caribe de la Comisión Económica para América Latina y el Caribe (CEPAL) y la Agencia Española de Cooperación Internacional para el Desarrollo (AECID).</a:t>
            </a:r>
          </a:p>
        </p:txBody>
      </p:sp>
      <p:graphicFrame>
        <p:nvGraphicFramePr>
          <p:cNvPr id="27" name="Chart 26">
            <a:extLst>
              <a:ext uri="{FF2B5EF4-FFF2-40B4-BE49-F238E27FC236}">
                <a16:creationId xmlns:a16="http://schemas.microsoft.com/office/drawing/2014/main" id="{50B99F91-A1A3-4E88-9393-F852F451E71D}"/>
              </a:ext>
            </a:extLst>
          </p:cNvPr>
          <p:cNvGraphicFramePr/>
          <p:nvPr>
            <p:extLst>
              <p:ext uri="{D42A27DB-BD31-4B8C-83A1-F6EECF244321}">
                <p14:modId xmlns:p14="http://schemas.microsoft.com/office/powerpoint/2010/main" val="481212718"/>
              </p:ext>
            </p:extLst>
          </p:nvPr>
        </p:nvGraphicFramePr>
        <p:xfrm>
          <a:off x="555769" y="2853216"/>
          <a:ext cx="5746462" cy="3062965"/>
        </p:xfrm>
        <a:graphic>
          <a:graphicData uri="http://schemas.openxmlformats.org/drawingml/2006/chart">
            <c:chart xmlns:c="http://schemas.openxmlformats.org/drawingml/2006/chart" xmlns:r="http://schemas.openxmlformats.org/officeDocument/2006/relationships" r:id="rId2"/>
          </a:graphicData>
        </a:graphic>
      </p:graphicFrame>
      <p:sp>
        <p:nvSpPr>
          <p:cNvPr id="34" name="Title 2">
            <a:extLst>
              <a:ext uri="{FF2B5EF4-FFF2-40B4-BE49-F238E27FC236}">
                <a16:creationId xmlns:a16="http://schemas.microsoft.com/office/drawing/2014/main" id="{29D9071A-3EBE-4317-9D77-0C834B02C0AA}"/>
              </a:ext>
            </a:extLst>
          </p:cNvPr>
          <p:cNvSpPr txBox="1">
            <a:spLocks/>
          </p:cNvSpPr>
          <p:nvPr/>
        </p:nvSpPr>
        <p:spPr>
          <a:xfrm>
            <a:off x="585163" y="6133593"/>
            <a:ext cx="5709201" cy="705564"/>
          </a:xfrm>
          <a:prstGeom prst="rect">
            <a:avLst/>
          </a:prstGeom>
          <a:effectLst/>
        </p:spPr>
        <p:txBody>
          <a:bodyPr vert="horz" lIns="90000" tIns="192024" rIns="0" bIns="0" rtlCol="0" anchor="t" anchorCtr="0">
            <a:noAutofit/>
          </a:bodyPr>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s-419" sz="1400" dirty="0">
                <a:solidFill>
                  <a:schemeClr val="bg1">
                    <a:lumMod val="25000"/>
                  </a:schemeClr>
                </a:solidFill>
                <a:latin typeface="Calibri" panose="020F0502020204030204" pitchFamily="34" charset="0"/>
                <a:cs typeface="Calibri" panose="020F0502020204030204" pitchFamily="34" charset="0"/>
              </a:rPr>
              <a:t>c) ¿Cómo institucionalizar la función prospectiva en los países de la región?</a:t>
            </a:r>
            <a:endParaRPr lang="en-US" sz="1400" dirty="0">
              <a:solidFill>
                <a:schemeClr val="bg1">
                  <a:lumMod val="25000"/>
                </a:schemeClr>
              </a:solidFill>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B3FE6FDD-7D79-426B-8A0A-E6E34273BA90}"/>
              </a:ext>
            </a:extLst>
          </p:cNvPr>
          <p:cNvSpPr txBox="1"/>
          <p:nvPr/>
        </p:nvSpPr>
        <p:spPr>
          <a:xfrm>
            <a:off x="607217" y="6590548"/>
            <a:ext cx="5679834" cy="1395112"/>
          </a:xfrm>
          <a:prstGeom prst="rect">
            <a:avLst/>
          </a:prstGeom>
          <a:noFill/>
        </p:spPr>
        <p:txBody>
          <a:bodyPr wrap="square" lIns="90000" tIns="20250" rIns="90000" bIns="20250" rtlCol="0">
            <a:spAutoFit/>
          </a:bodyPr>
          <a:lstStyle/>
          <a:p>
            <a:pPr algn="just"/>
            <a:r>
              <a:rPr lang="es-419" sz="1100" dirty="0">
                <a:solidFill>
                  <a:schemeClr val="tx1">
                    <a:alpha val="85000"/>
                  </a:schemeClr>
                </a:solidFill>
                <a:latin typeface="Calibri" panose="020F0502020204030204" pitchFamily="34" charset="0"/>
                <a:cs typeface="Calibri" panose="020F0502020204030204" pitchFamily="34" charset="0"/>
              </a:rPr>
              <a:t>El mayor porcentaje de respuestas a esta pregunta se enfocó en la utilización de mecanismos normativos (creación de una ley). Le sigue el establecimiento de mecanismos institucionales (creación de un ministerio, secretaría u otra forma institucional) y se destaca también la recomendación de implementar la función prospectiva en las instituciones del sistema de planificación ya existente, para garantizar que dicha función se realice. A continuación se señala la formación de capacidades en el sector académico y  el sector público, así como el impulso a investigaciones en esta área. En el gráfico 3 se presentan las respuestas a esta pregunta.</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p:txBody>
      </p:sp>
      <p:sp>
        <p:nvSpPr>
          <p:cNvPr id="12" name="Line shape">
            <a:extLst>
              <a:ext uri="{FF2B5EF4-FFF2-40B4-BE49-F238E27FC236}">
                <a16:creationId xmlns:a16="http://schemas.microsoft.com/office/drawing/2014/main" id="{90A0C6F9-CF2B-4F2A-B49F-104BCA643DDD}"/>
              </a:ext>
            </a:extLst>
          </p:cNvPr>
          <p:cNvSpPr/>
          <p:nvPr/>
        </p:nvSpPr>
        <p:spPr>
          <a:xfrm>
            <a:off x="-175452" y="165801"/>
            <a:ext cx="2633334" cy="327620"/>
          </a:xfrm>
          <a:prstGeom prst="roundRect">
            <a:avLst>
              <a:gd name="adj" fmla="val 50000"/>
            </a:avLst>
          </a:prstGeom>
          <a:noFill/>
          <a:ln w="38100">
            <a:solidFill>
              <a:schemeClr val="accent6">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675" dirty="0">
              <a:solidFill>
                <a:srgbClr val="FFFFFF"/>
              </a:solidFill>
              <a:latin typeface="+mj-lt"/>
            </a:endParaRPr>
          </a:p>
        </p:txBody>
      </p:sp>
      <p:grpSp>
        <p:nvGrpSpPr>
          <p:cNvPr id="13" name="Dot shape">
            <a:extLst>
              <a:ext uri="{FF2B5EF4-FFF2-40B4-BE49-F238E27FC236}">
                <a16:creationId xmlns:a16="http://schemas.microsoft.com/office/drawing/2014/main" id="{81C4526D-3373-4D65-A27E-FDE25D42E94F}"/>
              </a:ext>
            </a:extLst>
          </p:cNvPr>
          <p:cNvGrpSpPr/>
          <p:nvPr/>
        </p:nvGrpSpPr>
        <p:grpSpPr>
          <a:xfrm>
            <a:off x="1721176" y="475418"/>
            <a:ext cx="208071" cy="36005"/>
            <a:chOff x="1773521" y="4054733"/>
            <a:chExt cx="369904" cy="64008"/>
          </a:xfrm>
        </p:grpSpPr>
        <p:sp>
          <p:nvSpPr>
            <p:cNvPr id="14" name="Rectangle 13">
              <a:extLst>
                <a:ext uri="{FF2B5EF4-FFF2-40B4-BE49-F238E27FC236}">
                  <a16:creationId xmlns:a16="http://schemas.microsoft.com/office/drawing/2014/main" id="{EDCB19A8-6687-4E10-A55F-4A89FDC6E0B3}"/>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Oval 14">
              <a:extLst>
                <a:ext uri="{FF2B5EF4-FFF2-40B4-BE49-F238E27FC236}">
                  <a16:creationId xmlns:a16="http://schemas.microsoft.com/office/drawing/2014/main" id="{C9921C92-C2D0-49A8-8793-2F51CE12B171}"/>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19308901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ppt_x"/>
                                          </p:val>
                                        </p:tav>
                                        <p:tav tm="100000">
                                          <p:val>
                                            <p:strVal val="#ppt_x"/>
                                          </p:val>
                                        </p:tav>
                                      </p:tavLst>
                                    </p:anim>
                                    <p:anim calcmode="lin" valueType="num">
                                      <p:cBhvr additive="base">
                                        <p:cTn id="12" dur="10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8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8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2" presetClass="entr" presetSubtype="8" fill="hold" grpId="0" nodeType="withEffect">
                                  <p:stCondLst>
                                    <p:cond delay="1000"/>
                                  </p:stCondLst>
                                  <p:childTnLst>
                                    <p:set>
                                      <p:cBhvr>
                                        <p:cTn id="30" dur="1" fill="hold">
                                          <p:stCondLst>
                                            <p:cond delay="0"/>
                                          </p:stCondLst>
                                        </p:cTn>
                                        <p:tgtEl>
                                          <p:spTgt spid="27">
                                            <p:graphicEl>
                                              <a:chart seriesIdx="-3" categoryIdx="-3" bldStep="gridLegend"/>
                                            </p:graphicEl>
                                          </p:spTgt>
                                        </p:tgtEl>
                                        <p:attrNameLst>
                                          <p:attrName>style.visibility</p:attrName>
                                        </p:attrNameLst>
                                      </p:cBhvr>
                                      <p:to>
                                        <p:strVal val="visible"/>
                                      </p:to>
                                    </p:set>
                                    <p:animEffect transition="in" filter="wipe(left)">
                                      <p:cBhvr>
                                        <p:cTn id="31" dur="350"/>
                                        <p:tgtEl>
                                          <p:spTgt spid="27">
                                            <p:graphicEl>
                                              <a:chart seriesIdx="-3" categoryIdx="-3" bldStep="gridLegend"/>
                                            </p:graphicEl>
                                          </p:spTgt>
                                        </p:tgtEl>
                                      </p:cBhvr>
                                    </p:animEffect>
                                  </p:childTnLst>
                                </p:cTn>
                              </p:par>
                              <p:par>
                                <p:cTn id="32" presetID="22" presetClass="entr" presetSubtype="8" fill="hold" grpId="0" nodeType="withEffect">
                                  <p:stCondLst>
                                    <p:cond delay="1000"/>
                                  </p:stCondLst>
                                  <p:childTnLst>
                                    <p:set>
                                      <p:cBhvr>
                                        <p:cTn id="33" dur="1" fill="hold">
                                          <p:stCondLst>
                                            <p:cond delay="0"/>
                                          </p:stCondLst>
                                        </p:cTn>
                                        <p:tgtEl>
                                          <p:spTgt spid="27">
                                            <p:graphicEl>
                                              <a:chart seriesIdx="0" categoryIdx="0" bldStep="ptInSeries"/>
                                            </p:graphicEl>
                                          </p:spTgt>
                                        </p:tgtEl>
                                        <p:attrNameLst>
                                          <p:attrName>style.visibility</p:attrName>
                                        </p:attrNameLst>
                                      </p:cBhvr>
                                      <p:to>
                                        <p:strVal val="visible"/>
                                      </p:to>
                                    </p:set>
                                    <p:animEffect transition="in" filter="wipe(left)">
                                      <p:cBhvr>
                                        <p:cTn id="34" dur="550"/>
                                        <p:tgtEl>
                                          <p:spTgt spid="27">
                                            <p:graphicEl>
                                              <a:chart seriesIdx="0" categoryIdx="0" bldStep="ptInSeries"/>
                                            </p:graphicEl>
                                          </p:spTgt>
                                        </p:tgtEl>
                                      </p:cBhvr>
                                    </p:animEffect>
                                  </p:childTnLst>
                                </p:cTn>
                              </p:par>
                              <p:par>
                                <p:cTn id="35" presetID="22" presetClass="entr" presetSubtype="8" fill="hold" grpId="0" nodeType="withEffect">
                                  <p:stCondLst>
                                    <p:cond delay="1000"/>
                                  </p:stCondLst>
                                  <p:childTnLst>
                                    <p:set>
                                      <p:cBhvr>
                                        <p:cTn id="36" dur="1" fill="hold">
                                          <p:stCondLst>
                                            <p:cond delay="0"/>
                                          </p:stCondLst>
                                        </p:cTn>
                                        <p:tgtEl>
                                          <p:spTgt spid="27">
                                            <p:graphicEl>
                                              <a:chart seriesIdx="0" categoryIdx="1" bldStep="ptInSeries"/>
                                            </p:graphicEl>
                                          </p:spTgt>
                                        </p:tgtEl>
                                        <p:attrNameLst>
                                          <p:attrName>style.visibility</p:attrName>
                                        </p:attrNameLst>
                                      </p:cBhvr>
                                      <p:to>
                                        <p:strVal val="visible"/>
                                      </p:to>
                                    </p:set>
                                    <p:animEffect transition="in" filter="wipe(left)">
                                      <p:cBhvr>
                                        <p:cTn id="37" dur="350"/>
                                        <p:tgtEl>
                                          <p:spTgt spid="27">
                                            <p:graphicEl>
                                              <a:chart seriesIdx="0" categoryIdx="1" bldStep="ptInSeries"/>
                                            </p:graphicEl>
                                          </p:spTgt>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27">
                                            <p:graphicEl>
                                              <a:chart seriesIdx="0" categoryIdx="2" bldStep="ptInSeries"/>
                                            </p:graphicEl>
                                          </p:spTgt>
                                        </p:tgtEl>
                                        <p:attrNameLst>
                                          <p:attrName>style.visibility</p:attrName>
                                        </p:attrNameLst>
                                      </p:cBhvr>
                                      <p:to>
                                        <p:strVal val="visible"/>
                                      </p:to>
                                    </p:set>
                                    <p:animEffect transition="in" filter="wipe(left)">
                                      <p:cBhvr>
                                        <p:cTn id="40" dur="350"/>
                                        <p:tgtEl>
                                          <p:spTgt spid="27">
                                            <p:graphicEl>
                                              <a:chart seriesIdx="0" categoryIdx="2" bldStep="ptInSeries"/>
                                            </p:graphicEl>
                                          </p:spTgt>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27">
                                            <p:graphicEl>
                                              <a:chart seriesIdx="0" categoryIdx="3" bldStep="ptInSeries"/>
                                            </p:graphicEl>
                                          </p:spTgt>
                                        </p:tgtEl>
                                        <p:attrNameLst>
                                          <p:attrName>style.visibility</p:attrName>
                                        </p:attrNameLst>
                                      </p:cBhvr>
                                      <p:to>
                                        <p:strVal val="visible"/>
                                      </p:to>
                                    </p:set>
                                    <p:animEffect transition="in" filter="wipe(left)">
                                      <p:cBhvr>
                                        <p:cTn id="43" dur="350"/>
                                        <p:tgtEl>
                                          <p:spTgt spid="27">
                                            <p:graphicEl>
                                              <a:chart seriesIdx="0" categoryIdx="3" bldStep="ptInSeries"/>
                                            </p:graphicEl>
                                          </p:spTgt>
                                        </p:tgtEl>
                                      </p:cBhvr>
                                    </p:animEffect>
                                  </p:childTnLst>
                                </p:cTn>
                              </p:par>
                              <p:par>
                                <p:cTn id="44" presetID="22" presetClass="entr" presetSubtype="8" fill="hold" grpId="0" nodeType="withEffect">
                                  <p:stCondLst>
                                    <p:cond delay="1000"/>
                                  </p:stCondLst>
                                  <p:childTnLst>
                                    <p:set>
                                      <p:cBhvr>
                                        <p:cTn id="45" dur="1" fill="hold">
                                          <p:stCondLst>
                                            <p:cond delay="0"/>
                                          </p:stCondLst>
                                        </p:cTn>
                                        <p:tgtEl>
                                          <p:spTgt spid="27">
                                            <p:graphicEl>
                                              <a:chart seriesIdx="0" categoryIdx="4" bldStep="ptInSeries"/>
                                            </p:graphicEl>
                                          </p:spTgt>
                                        </p:tgtEl>
                                        <p:attrNameLst>
                                          <p:attrName>style.visibility</p:attrName>
                                        </p:attrNameLst>
                                      </p:cBhvr>
                                      <p:to>
                                        <p:strVal val="visible"/>
                                      </p:to>
                                    </p:set>
                                    <p:animEffect transition="in" filter="wipe(left)">
                                      <p:cBhvr>
                                        <p:cTn id="46" dur="350"/>
                                        <p:tgtEl>
                                          <p:spTgt spid="27">
                                            <p:graphicEl>
                                              <a:chart seriesIdx="0" categoryIdx="4" bldStep="ptInSeries"/>
                                            </p:graphicEl>
                                          </p:spTgt>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27">
                                            <p:graphicEl>
                                              <a:chart seriesIdx="0" categoryIdx="5" bldStep="ptInSeries"/>
                                            </p:graphicEl>
                                          </p:spTgt>
                                        </p:tgtEl>
                                        <p:attrNameLst>
                                          <p:attrName>style.visibility</p:attrName>
                                        </p:attrNameLst>
                                      </p:cBhvr>
                                      <p:to>
                                        <p:strVal val="visible"/>
                                      </p:to>
                                    </p:set>
                                    <p:animEffect transition="in" filter="wipe(left)">
                                      <p:cBhvr>
                                        <p:cTn id="49" dur="350"/>
                                        <p:tgtEl>
                                          <p:spTgt spid="27">
                                            <p:graphicEl>
                                              <a:chart seriesIdx="0" categoryIdx="5" bldStep="ptInSeries"/>
                                            </p:graphicEl>
                                          </p:spTgt>
                                        </p:tgtEl>
                                      </p:cBhvr>
                                    </p:animEffect>
                                  </p:childTnLst>
                                </p:cTn>
                              </p:par>
                              <p:par>
                                <p:cTn id="50" presetID="22" presetClass="entr" presetSubtype="8" fill="hold" grpId="0" nodeType="withEffect">
                                  <p:stCondLst>
                                    <p:cond delay="1000"/>
                                  </p:stCondLst>
                                  <p:childTnLst>
                                    <p:set>
                                      <p:cBhvr>
                                        <p:cTn id="51" dur="1" fill="hold">
                                          <p:stCondLst>
                                            <p:cond delay="0"/>
                                          </p:stCondLst>
                                        </p:cTn>
                                        <p:tgtEl>
                                          <p:spTgt spid="27">
                                            <p:graphicEl>
                                              <a:chart seriesIdx="0" categoryIdx="6" bldStep="ptInSeries"/>
                                            </p:graphicEl>
                                          </p:spTgt>
                                        </p:tgtEl>
                                        <p:attrNameLst>
                                          <p:attrName>style.visibility</p:attrName>
                                        </p:attrNameLst>
                                      </p:cBhvr>
                                      <p:to>
                                        <p:strVal val="visible"/>
                                      </p:to>
                                    </p:set>
                                    <p:animEffect transition="in" filter="wipe(left)">
                                      <p:cBhvr>
                                        <p:cTn id="52" dur="350"/>
                                        <p:tgtEl>
                                          <p:spTgt spid="27">
                                            <p:graphicEl>
                                              <a:chart seriesIdx="0" categoryIdx="6" bldStep="ptInSeries"/>
                                            </p:graphicEl>
                                          </p:spTgt>
                                        </p:tgtEl>
                                      </p:cBhvr>
                                    </p:animEffect>
                                  </p:childTnLst>
                                </p:cTn>
                              </p:par>
                              <p:par>
                                <p:cTn id="53" presetID="2" presetClass="entr" presetSubtype="4" decel="5000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1000" fill="hold"/>
                                        <p:tgtEl>
                                          <p:spTgt spid="39"/>
                                        </p:tgtEl>
                                        <p:attrNameLst>
                                          <p:attrName>ppt_x</p:attrName>
                                        </p:attrNameLst>
                                      </p:cBhvr>
                                      <p:tavLst>
                                        <p:tav tm="0">
                                          <p:val>
                                            <p:strVal val="#ppt_x"/>
                                          </p:val>
                                        </p:tav>
                                        <p:tav tm="100000">
                                          <p:val>
                                            <p:strVal val="#ppt_x"/>
                                          </p:val>
                                        </p:tav>
                                      </p:tavLst>
                                    </p:anim>
                                    <p:anim calcmode="lin" valueType="num">
                                      <p:cBhvr additive="base">
                                        <p:cTn id="56" dur="1000" fill="hold"/>
                                        <p:tgtEl>
                                          <p:spTgt spid="39"/>
                                        </p:tgtEl>
                                        <p:attrNameLst>
                                          <p:attrName>ppt_y</p:attrName>
                                        </p:attrNameLst>
                                      </p:cBhvr>
                                      <p:tavLst>
                                        <p:tav tm="0">
                                          <p:val>
                                            <p:strVal val="1+#ppt_h/2"/>
                                          </p:val>
                                        </p:tav>
                                        <p:tav tm="100000">
                                          <p:val>
                                            <p:strVal val="#ppt_y"/>
                                          </p:val>
                                        </p:tav>
                                      </p:tavLst>
                                    </p:anim>
                                  </p:childTnLst>
                                </p:cTn>
                              </p:par>
                              <p:par>
                                <p:cTn id="57" presetID="2" presetClass="entr" presetSubtype="8" decel="10000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1500" fill="hold"/>
                                        <p:tgtEl>
                                          <p:spTgt spid="12"/>
                                        </p:tgtEl>
                                        <p:attrNameLst>
                                          <p:attrName>ppt_x</p:attrName>
                                        </p:attrNameLst>
                                      </p:cBhvr>
                                      <p:tavLst>
                                        <p:tav tm="0">
                                          <p:val>
                                            <p:strVal val="0-#ppt_w/2"/>
                                          </p:val>
                                        </p:tav>
                                        <p:tav tm="100000">
                                          <p:val>
                                            <p:strVal val="#ppt_x"/>
                                          </p:val>
                                        </p:tav>
                                      </p:tavLst>
                                    </p:anim>
                                    <p:anim calcmode="lin" valueType="num">
                                      <p:cBhvr additive="base">
                                        <p:cTn id="60" dur="1500" fill="hold"/>
                                        <p:tgtEl>
                                          <p:spTgt spid="12"/>
                                        </p:tgtEl>
                                        <p:attrNameLst>
                                          <p:attrName>ppt_y</p:attrName>
                                        </p:attrNameLst>
                                      </p:cBhvr>
                                      <p:tavLst>
                                        <p:tav tm="0">
                                          <p:val>
                                            <p:strVal val="#ppt_y"/>
                                          </p:val>
                                        </p:tav>
                                        <p:tav tm="100000">
                                          <p:val>
                                            <p:strVal val="#ppt_y"/>
                                          </p:val>
                                        </p:tav>
                                      </p:tavLst>
                                    </p:anim>
                                  </p:childTnLst>
                                </p:cTn>
                              </p:par>
                              <p:par>
                                <p:cTn id="61" presetID="10" presetClass="entr" presetSubtype="0" fill="hold" nodeType="withEffect">
                                  <p:stCondLst>
                                    <p:cond delay="230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500"/>
                                        <p:tgtEl>
                                          <p:spTgt spid="13"/>
                                        </p:tgtEl>
                                      </p:cBhvr>
                                    </p:animEffect>
                                  </p:childTnLst>
                                </p:cTn>
                              </p:par>
                              <p:par>
                                <p:cTn id="64" presetID="63" presetClass="path" presetSubtype="0" accel="50000" decel="50000" fill="hold" nodeType="withEffect">
                                  <p:stCondLst>
                                    <p:cond delay="2300"/>
                                  </p:stCondLst>
                                  <p:childTnLst>
                                    <p:animMotion origin="layout" path="M -0.17407 5.12821E-7 L -0.00046 5.12821E-7 " pathEditMode="relative" rAng="0" ptsTypes="AA">
                                      <p:cBhvr>
                                        <p:cTn id="65" dur="3500" fill="hold"/>
                                        <p:tgtEl>
                                          <p:spTgt spid="13"/>
                                        </p:tgtEl>
                                        <p:attrNameLst>
                                          <p:attrName>ppt_x</p:attrName>
                                          <p:attrName>ppt_y</p:attrName>
                                        </p:attrNameLst>
                                      </p:cBhvr>
                                      <p:rCtr x="8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5" grpId="0"/>
      <p:bldP spid="38" grpId="0"/>
      <p:bldGraphic spid="27" grpId="0" uiExpand="1">
        <p:bldSub>
          <a:bldChart bld="seriesEl"/>
        </p:bldSub>
      </p:bldGraphic>
      <p:bldP spid="34" grpId="0"/>
      <p:bldP spid="39"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2">
            <a:extLst>
              <a:ext uri="{FF2B5EF4-FFF2-40B4-BE49-F238E27FC236}">
                <a16:creationId xmlns:a16="http://schemas.microsoft.com/office/drawing/2014/main" id="{E7BD79D4-D9FB-468C-A274-D4C8368E4EF9}"/>
              </a:ext>
            </a:extLst>
          </p:cNvPr>
          <p:cNvSpPr txBox="1">
            <a:spLocks/>
          </p:cNvSpPr>
          <p:nvPr/>
        </p:nvSpPr>
        <p:spPr>
          <a:xfrm>
            <a:off x="593030" y="634056"/>
            <a:ext cx="5709201" cy="370882"/>
          </a:xfrm>
          <a:prstGeom prst="rect">
            <a:avLst/>
          </a:prstGeom>
          <a:effectLst/>
        </p:spPr>
        <p:txBody>
          <a:bodyPr vert="horz" lIns="90000" tIns="192024" rIns="0" bIns="0" rtlCol="0" anchor="t" anchorCtr="0">
            <a:noAutofit/>
          </a:bodyPr>
          <a:lstStyle>
            <a:lvl1pPr algn="l" defTabSz="514317" rtl="0" eaLnBrk="1" latinLnBrk="0" hangingPunct="1">
              <a:lnSpc>
                <a:spcPct val="80000"/>
              </a:lnSpc>
              <a:spcBef>
                <a:spcPct val="0"/>
              </a:spcBef>
              <a:buNone/>
              <a:defRPr sz="2025" b="1" i="0" kern="1200" spc="-85" baseline="0">
                <a:solidFill>
                  <a:schemeClr val="tx1"/>
                </a:solidFill>
                <a:latin typeface="Montserrat SemiBold" charset="0"/>
                <a:ea typeface="Montserrat SemiBold" charset="0"/>
                <a:cs typeface="Montserrat SemiBold" charset="0"/>
              </a:defRPr>
            </a:lvl1pPr>
          </a:lstStyle>
          <a:p>
            <a:r>
              <a:rPr lang="es-419" sz="1200" dirty="0">
                <a:solidFill>
                  <a:schemeClr val="bg1">
                    <a:lumMod val="25000"/>
                  </a:schemeClr>
                </a:solidFill>
                <a:latin typeface="Calibri" panose="020F0502020204030204" pitchFamily="34" charset="0"/>
                <a:cs typeface="Calibri" panose="020F0502020204030204" pitchFamily="34" charset="0"/>
              </a:rPr>
              <a:t>&gt;&gt; Gráfico 3</a:t>
            </a:r>
            <a:endParaRPr lang="en-US" sz="1200" dirty="0">
              <a:solidFill>
                <a:schemeClr val="bg1">
                  <a:lumMod val="25000"/>
                </a:schemeClr>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3D3689ED-ABF9-4B6A-9973-ED4CE5CAB1F3}"/>
              </a:ext>
            </a:extLst>
          </p:cNvPr>
          <p:cNvSpPr txBox="1"/>
          <p:nvPr/>
        </p:nvSpPr>
        <p:spPr>
          <a:xfrm>
            <a:off x="593030" y="981830"/>
            <a:ext cx="5709201" cy="317894"/>
          </a:xfrm>
          <a:prstGeom prst="rect">
            <a:avLst/>
          </a:prstGeom>
          <a:noFill/>
        </p:spPr>
        <p:txBody>
          <a:bodyPr wrap="square" lIns="90000" tIns="20250" rIns="90000" bIns="20250" rtlCol="0">
            <a:spAutoFit/>
          </a:bodyPr>
          <a:lstStyle/>
          <a:p>
            <a:pPr algn="just"/>
            <a:r>
              <a:rPr lang="es-419" sz="900" b="1" dirty="0">
                <a:solidFill>
                  <a:schemeClr val="tx1">
                    <a:alpha val="85000"/>
                  </a:schemeClr>
                </a:solidFill>
                <a:latin typeface="Calibri" panose="020F0502020204030204" pitchFamily="34" charset="0"/>
                <a:cs typeface="Calibri" panose="020F0502020204030204" pitchFamily="34" charset="0"/>
              </a:rPr>
              <a:t>Respuestas a la tercera pregunta: ¿Cómo institucionalizar la función prospectiva en los países de la región? </a:t>
            </a:r>
          </a:p>
          <a:p>
            <a:pPr algn="just"/>
            <a:r>
              <a:rPr lang="es-419" sz="900" dirty="0">
                <a:solidFill>
                  <a:schemeClr val="tx1">
                    <a:alpha val="85000"/>
                  </a:schemeClr>
                </a:solidFill>
                <a:latin typeface="Calibri" panose="020F0502020204030204" pitchFamily="34" charset="0"/>
                <a:cs typeface="Calibri" panose="020F0502020204030204" pitchFamily="34" charset="0"/>
              </a:rPr>
              <a:t>(En porcentajes de respuesta) </a:t>
            </a:r>
          </a:p>
        </p:txBody>
      </p:sp>
      <p:sp>
        <p:nvSpPr>
          <p:cNvPr id="38" name="TextBox 37">
            <a:extLst>
              <a:ext uri="{FF2B5EF4-FFF2-40B4-BE49-F238E27FC236}">
                <a16:creationId xmlns:a16="http://schemas.microsoft.com/office/drawing/2014/main" id="{D36F6E4F-A853-4546-BE3F-F40F05D9AEC3}"/>
              </a:ext>
            </a:extLst>
          </p:cNvPr>
          <p:cNvSpPr txBox="1"/>
          <p:nvPr/>
        </p:nvSpPr>
        <p:spPr>
          <a:xfrm>
            <a:off x="577850" y="4692903"/>
            <a:ext cx="5707063" cy="456394"/>
          </a:xfrm>
          <a:prstGeom prst="rect">
            <a:avLst/>
          </a:prstGeom>
          <a:noFill/>
        </p:spPr>
        <p:txBody>
          <a:bodyPr wrap="square" lIns="90000" tIns="20250" rIns="90000" bIns="20250" rtlCol="0">
            <a:spAutoFit/>
          </a:bodyPr>
          <a:lstStyle/>
          <a:p>
            <a:pPr algn="just"/>
            <a:r>
              <a:rPr lang="es-419" sz="900" dirty="0">
                <a:solidFill>
                  <a:schemeClr val="tx1">
                    <a:alpha val="85000"/>
                  </a:schemeClr>
                </a:solidFill>
                <a:latin typeface="Calibri" panose="020F0502020204030204" pitchFamily="34" charset="0"/>
                <a:cs typeface="Calibri" panose="020F0502020204030204" pitchFamily="34" charset="0"/>
              </a:rPr>
              <a:t>Fuente: Elaboración propia, sobre la base de los resultados de la encuesta realizada a través de la Red de Planificación para el Desarrollo en América Latina y el Caribe de la Comisión Económica para América Latina y el Caribe (CEPAL) y la Agencia Española de Cooperación Internacional para el Desarrollo (AECID).</a:t>
            </a:r>
          </a:p>
        </p:txBody>
      </p:sp>
      <p:sp>
        <p:nvSpPr>
          <p:cNvPr id="39" name="TextBox 38">
            <a:extLst>
              <a:ext uri="{FF2B5EF4-FFF2-40B4-BE49-F238E27FC236}">
                <a16:creationId xmlns:a16="http://schemas.microsoft.com/office/drawing/2014/main" id="{B3FE6FDD-7D79-426B-8A0A-E6E34273BA90}"/>
              </a:ext>
            </a:extLst>
          </p:cNvPr>
          <p:cNvSpPr txBox="1"/>
          <p:nvPr/>
        </p:nvSpPr>
        <p:spPr>
          <a:xfrm>
            <a:off x="593030" y="5499206"/>
            <a:ext cx="5691883" cy="1733667"/>
          </a:xfrm>
          <a:prstGeom prst="rect">
            <a:avLst/>
          </a:prstGeom>
          <a:noFill/>
        </p:spPr>
        <p:txBody>
          <a:bodyPr wrap="square" lIns="90000" tIns="20250" rIns="90000" bIns="20250" rtlCol="0">
            <a:spAutoFit/>
          </a:bodyPr>
          <a:lstStyle/>
          <a:p>
            <a:pPr algn="just"/>
            <a:r>
              <a:rPr lang="es-419" sz="1100" dirty="0">
                <a:solidFill>
                  <a:schemeClr val="tx1">
                    <a:alpha val="85000"/>
                  </a:schemeClr>
                </a:solidFill>
                <a:latin typeface="Calibri" panose="020F0502020204030204" pitchFamily="34" charset="0"/>
                <a:cs typeface="Calibri" panose="020F0502020204030204" pitchFamily="34" charset="0"/>
              </a:rPr>
              <a:t>Más allá de los resultados de la encuesta, es preciso destacar que la prospectiva se presenta como una disciplina complementaria a la planificación estratégica, que debe estar inserta dentro del ciclo de la política pública. Es necesario ampliar su ámbito de acción desde una perspectiva centrada en el órgano ejecutivo a una visión que integre las diferentes esferas del Estado, es decir, los poderes judicial y legislativo y otras instituciones mixtas. Por otra parte, la estrategia para institucionalizar la función prospectiva debe ser liderada por el Estado con una perspectiva de largo plazo, incorporando a múltiples actores: el sector público, el sector privado, el sector académico y las organizaciones sociales. Solo así la función prospectiva tendrá validación y un sustento social que promueva la construcción de escenarios futuros. </a:t>
            </a:r>
          </a:p>
          <a:p>
            <a:pPr algn="just"/>
            <a:endParaRPr lang="es-419" sz="1100" dirty="0">
              <a:solidFill>
                <a:schemeClr val="tx1">
                  <a:alpha val="85000"/>
                </a:schemeClr>
              </a:solidFill>
              <a:latin typeface="Calibri" panose="020F0502020204030204" pitchFamily="34" charset="0"/>
              <a:cs typeface="Calibri" panose="020F0502020204030204" pitchFamily="34" charset="0"/>
            </a:endParaRPr>
          </a:p>
        </p:txBody>
      </p:sp>
      <p:graphicFrame>
        <p:nvGraphicFramePr>
          <p:cNvPr id="15" name="Chart 14">
            <a:extLst>
              <a:ext uri="{FF2B5EF4-FFF2-40B4-BE49-F238E27FC236}">
                <a16:creationId xmlns:a16="http://schemas.microsoft.com/office/drawing/2014/main" id="{351F12C5-43F6-4111-9535-42BACAB46200}"/>
              </a:ext>
            </a:extLst>
          </p:cNvPr>
          <p:cNvGraphicFramePr/>
          <p:nvPr>
            <p:extLst>
              <p:ext uri="{D42A27DB-BD31-4B8C-83A1-F6EECF244321}">
                <p14:modId xmlns:p14="http://schemas.microsoft.com/office/powerpoint/2010/main" val="3945922455"/>
              </p:ext>
            </p:extLst>
          </p:nvPr>
        </p:nvGraphicFramePr>
        <p:xfrm>
          <a:off x="555769" y="1464831"/>
          <a:ext cx="5746462" cy="3062965"/>
        </p:xfrm>
        <a:graphic>
          <a:graphicData uri="http://schemas.openxmlformats.org/drawingml/2006/chart">
            <c:chart xmlns:c="http://schemas.openxmlformats.org/drawingml/2006/chart" xmlns:r="http://schemas.openxmlformats.org/officeDocument/2006/relationships" r:id="rId2"/>
          </a:graphicData>
        </a:graphic>
      </p:graphicFrame>
      <p:sp>
        <p:nvSpPr>
          <p:cNvPr id="7" name="Line shape">
            <a:extLst>
              <a:ext uri="{FF2B5EF4-FFF2-40B4-BE49-F238E27FC236}">
                <a16:creationId xmlns:a16="http://schemas.microsoft.com/office/drawing/2014/main" id="{893FC7AE-816F-4B6D-9071-69B1C1C63D97}"/>
              </a:ext>
            </a:extLst>
          </p:cNvPr>
          <p:cNvSpPr/>
          <p:nvPr/>
        </p:nvSpPr>
        <p:spPr>
          <a:xfrm>
            <a:off x="-175452" y="165801"/>
            <a:ext cx="2633334" cy="327620"/>
          </a:xfrm>
          <a:prstGeom prst="roundRect">
            <a:avLst>
              <a:gd name="adj" fmla="val 50000"/>
            </a:avLst>
          </a:prstGeom>
          <a:noFill/>
          <a:ln w="38100">
            <a:solidFill>
              <a:schemeClr val="accent6">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675" dirty="0">
              <a:solidFill>
                <a:srgbClr val="FFFFFF"/>
              </a:solidFill>
              <a:latin typeface="+mj-lt"/>
            </a:endParaRPr>
          </a:p>
        </p:txBody>
      </p:sp>
      <p:grpSp>
        <p:nvGrpSpPr>
          <p:cNvPr id="8" name="Dot shape">
            <a:extLst>
              <a:ext uri="{FF2B5EF4-FFF2-40B4-BE49-F238E27FC236}">
                <a16:creationId xmlns:a16="http://schemas.microsoft.com/office/drawing/2014/main" id="{5614A984-2A6C-4D71-8F64-8F4C7EC493EC}"/>
              </a:ext>
            </a:extLst>
          </p:cNvPr>
          <p:cNvGrpSpPr/>
          <p:nvPr/>
        </p:nvGrpSpPr>
        <p:grpSpPr>
          <a:xfrm>
            <a:off x="1721176" y="475418"/>
            <a:ext cx="208071" cy="36005"/>
            <a:chOff x="1773521" y="4054733"/>
            <a:chExt cx="369904" cy="64008"/>
          </a:xfrm>
        </p:grpSpPr>
        <p:sp>
          <p:nvSpPr>
            <p:cNvPr id="9" name="Rectangle 8">
              <a:extLst>
                <a:ext uri="{FF2B5EF4-FFF2-40B4-BE49-F238E27FC236}">
                  <a16:creationId xmlns:a16="http://schemas.microsoft.com/office/drawing/2014/main" id="{832AAABB-A3D5-46A2-9D6C-41F122D5C851}"/>
                </a:ext>
              </a:extLst>
            </p:cNvPr>
            <p:cNvSpPr/>
            <p:nvPr/>
          </p:nvSpPr>
          <p:spPr>
            <a:xfrm>
              <a:off x="1773521" y="4054733"/>
              <a:ext cx="337900" cy="64008"/>
            </a:xfrm>
            <a:prstGeom prst="rect">
              <a:avLst/>
            </a:prstGeom>
            <a:gradFill>
              <a:gsLst>
                <a:gs pos="0">
                  <a:schemeClr val="accent1">
                    <a:alpha val="0"/>
                  </a:schemeClr>
                </a:gs>
                <a:gs pos="100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Oval 9">
              <a:extLst>
                <a:ext uri="{FF2B5EF4-FFF2-40B4-BE49-F238E27FC236}">
                  <a16:creationId xmlns:a16="http://schemas.microsoft.com/office/drawing/2014/main" id="{28702841-AA92-424E-A45D-E3001A19BE75}"/>
                </a:ext>
              </a:extLst>
            </p:cNvPr>
            <p:cNvSpPr/>
            <p:nvPr/>
          </p:nvSpPr>
          <p:spPr>
            <a:xfrm>
              <a:off x="2079417" y="4054733"/>
              <a:ext cx="64008" cy="6400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2507887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ppt_x"/>
                                          </p:val>
                                        </p:tav>
                                        <p:tav tm="100000">
                                          <p:val>
                                            <p:strVal val="#ppt_x"/>
                                          </p:val>
                                        </p:tav>
                                      </p:tavLst>
                                    </p:anim>
                                    <p:anim calcmode="lin" valueType="num">
                                      <p:cBhvr additive="base">
                                        <p:cTn id="12" dur="10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000" fill="hold"/>
                                        <p:tgtEl>
                                          <p:spTgt spid="39"/>
                                        </p:tgtEl>
                                        <p:attrNameLst>
                                          <p:attrName>ppt_x</p:attrName>
                                        </p:attrNameLst>
                                      </p:cBhvr>
                                      <p:tavLst>
                                        <p:tav tm="0">
                                          <p:val>
                                            <p:strVal val="#ppt_x"/>
                                          </p:val>
                                        </p:tav>
                                        <p:tav tm="100000">
                                          <p:val>
                                            <p:strVal val="#ppt_x"/>
                                          </p:val>
                                        </p:tav>
                                      </p:tavLst>
                                    </p:anim>
                                    <p:anim calcmode="lin" valueType="num">
                                      <p:cBhvr additive="base">
                                        <p:cTn id="20" dur="1000" fill="hold"/>
                                        <p:tgtEl>
                                          <p:spTgt spid="39"/>
                                        </p:tgtEl>
                                        <p:attrNameLst>
                                          <p:attrName>ppt_y</p:attrName>
                                        </p:attrNameLst>
                                      </p:cBhvr>
                                      <p:tavLst>
                                        <p:tav tm="0">
                                          <p:val>
                                            <p:strVal val="1+#ppt_h/2"/>
                                          </p:val>
                                        </p:tav>
                                        <p:tav tm="100000">
                                          <p:val>
                                            <p:strVal val="#ppt_y"/>
                                          </p:val>
                                        </p:tav>
                                      </p:tavLst>
                                    </p:anim>
                                  </p:childTnLst>
                                </p:cTn>
                              </p:par>
                              <p:par>
                                <p:cTn id="21" presetID="22" presetClass="entr" presetSubtype="8" fill="hold" grpId="0" nodeType="withEffect">
                                  <p:stCondLst>
                                    <p:cond delay="1000"/>
                                  </p:stCondLst>
                                  <p:childTnLst>
                                    <p:set>
                                      <p:cBhvr>
                                        <p:cTn id="22"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left)">
                                      <p:cBhvr>
                                        <p:cTn id="23" dur="350"/>
                                        <p:tgtEl>
                                          <p:spTgt spid="15">
                                            <p:graphicEl>
                                              <a:chart seriesIdx="-3" categoryIdx="-3" bldStep="gridLegend"/>
                                            </p:graphicEl>
                                          </p:spTgt>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15">
                                            <p:graphicEl>
                                              <a:chart seriesIdx="0" categoryIdx="0" bldStep="ptInSeries"/>
                                            </p:graphicEl>
                                          </p:spTgt>
                                        </p:tgtEl>
                                        <p:attrNameLst>
                                          <p:attrName>style.visibility</p:attrName>
                                        </p:attrNameLst>
                                      </p:cBhvr>
                                      <p:to>
                                        <p:strVal val="visible"/>
                                      </p:to>
                                    </p:set>
                                    <p:animEffect transition="in" filter="wipe(left)">
                                      <p:cBhvr>
                                        <p:cTn id="26" dur="550"/>
                                        <p:tgtEl>
                                          <p:spTgt spid="15">
                                            <p:graphicEl>
                                              <a:chart seriesIdx="0" categoryIdx="0" bldStep="ptInSeries"/>
                                            </p:graphicEl>
                                          </p:spTgt>
                                        </p:tgtEl>
                                      </p:cBhvr>
                                    </p:animEffect>
                                  </p:childTnLst>
                                </p:cTn>
                              </p:par>
                              <p:par>
                                <p:cTn id="27" presetID="22" presetClass="entr" presetSubtype="8" fill="hold" grpId="0" nodeType="withEffect">
                                  <p:stCondLst>
                                    <p:cond delay="1000"/>
                                  </p:stCondLst>
                                  <p:childTnLst>
                                    <p:set>
                                      <p:cBhvr>
                                        <p:cTn id="28" dur="1" fill="hold">
                                          <p:stCondLst>
                                            <p:cond delay="0"/>
                                          </p:stCondLst>
                                        </p:cTn>
                                        <p:tgtEl>
                                          <p:spTgt spid="15">
                                            <p:graphicEl>
                                              <a:chart seriesIdx="0" categoryIdx="1" bldStep="ptInSeries"/>
                                            </p:graphicEl>
                                          </p:spTgt>
                                        </p:tgtEl>
                                        <p:attrNameLst>
                                          <p:attrName>style.visibility</p:attrName>
                                        </p:attrNameLst>
                                      </p:cBhvr>
                                      <p:to>
                                        <p:strVal val="visible"/>
                                      </p:to>
                                    </p:set>
                                    <p:animEffect transition="in" filter="wipe(left)">
                                      <p:cBhvr>
                                        <p:cTn id="29" dur="350"/>
                                        <p:tgtEl>
                                          <p:spTgt spid="15">
                                            <p:graphicEl>
                                              <a:chart seriesIdx="0" categoryIdx="1" bldStep="ptInSeries"/>
                                            </p:graphicEl>
                                          </p:spTgt>
                                        </p:tgtEl>
                                      </p:cBhvr>
                                    </p:animEffect>
                                  </p:childTnLst>
                                </p:cTn>
                              </p:par>
                              <p:par>
                                <p:cTn id="30" presetID="22" presetClass="entr" presetSubtype="8" fill="hold" grpId="0" nodeType="withEffect">
                                  <p:stCondLst>
                                    <p:cond delay="1000"/>
                                  </p:stCondLst>
                                  <p:childTnLst>
                                    <p:set>
                                      <p:cBhvr>
                                        <p:cTn id="31" dur="1" fill="hold">
                                          <p:stCondLst>
                                            <p:cond delay="0"/>
                                          </p:stCondLst>
                                        </p:cTn>
                                        <p:tgtEl>
                                          <p:spTgt spid="15">
                                            <p:graphicEl>
                                              <a:chart seriesIdx="0" categoryIdx="2" bldStep="ptInSeries"/>
                                            </p:graphicEl>
                                          </p:spTgt>
                                        </p:tgtEl>
                                        <p:attrNameLst>
                                          <p:attrName>style.visibility</p:attrName>
                                        </p:attrNameLst>
                                      </p:cBhvr>
                                      <p:to>
                                        <p:strVal val="visible"/>
                                      </p:to>
                                    </p:set>
                                    <p:animEffect transition="in" filter="wipe(left)">
                                      <p:cBhvr>
                                        <p:cTn id="32" dur="350"/>
                                        <p:tgtEl>
                                          <p:spTgt spid="15">
                                            <p:graphicEl>
                                              <a:chart seriesIdx="0" categoryIdx="2" bldStep="ptInSeries"/>
                                            </p:graphicEl>
                                          </p:spTgt>
                                        </p:tgtEl>
                                      </p:cBhvr>
                                    </p:animEffect>
                                  </p:childTnLst>
                                </p:cTn>
                              </p:par>
                              <p:par>
                                <p:cTn id="33" presetID="22" presetClass="entr" presetSubtype="8" fill="hold" grpId="0" nodeType="withEffect">
                                  <p:stCondLst>
                                    <p:cond delay="1000"/>
                                  </p:stCondLst>
                                  <p:childTnLst>
                                    <p:set>
                                      <p:cBhvr>
                                        <p:cTn id="34" dur="1" fill="hold">
                                          <p:stCondLst>
                                            <p:cond delay="0"/>
                                          </p:stCondLst>
                                        </p:cTn>
                                        <p:tgtEl>
                                          <p:spTgt spid="15">
                                            <p:graphicEl>
                                              <a:chart seriesIdx="0" categoryIdx="3" bldStep="ptInSeries"/>
                                            </p:graphicEl>
                                          </p:spTgt>
                                        </p:tgtEl>
                                        <p:attrNameLst>
                                          <p:attrName>style.visibility</p:attrName>
                                        </p:attrNameLst>
                                      </p:cBhvr>
                                      <p:to>
                                        <p:strVal val="visible"/>
                                      </p:to>
                                    </p:set>
                                    <p:animEffect transition="in" filter="wipe(left)">
                                      <p:cBhvr>
                                        <p:cTn id="35" dur="350"/>
                                        <p:tgtEl>
                                          <p:spTgt spid="15">
                                            <p:graphicEl>
                                              <a:chart seriesIdx="0" categoryIdx="3" bldStep="ptInSeries"/>
                                            </p:graphicEl>
                                          </p:spTgt>
                                        </p:tgtEl>
                                      </p:cBhvr>
                                    </p:animEffect>
                                  </p:childTnLst>
                                </p:cTn>
                              </p:par>
                              <p:par>
                                <p:cTn id="36" presetID="22" presetClass="entr" presetSubtype="8" fill="hold" grpId="0" nodeType="withEffect">
                                  <p:stCondLst>
                                    <p:cond delay="1000"/>
                                  </p:stCondLst>
                                  <p:childTnLst>
                                    <p:set>
                                      <p:cBhvr>
                                        <p:cTn id="37" dur="1" fill="hold">
                                          <p:stCondLst>
                                            <p:cond delay="0"/>
                                          </p:stCondLst>
                                        </p:cTn>
                                        <p:tgtEl>
                                          <p:spTgt spid="15">
                                            <p:graphicEl>
                                              <a:chart seriesIdx="0" categoryIdx="4" bldStep="ptInSeries"/>
                                            </p:graphicEl>
                                          </p:spTgt>
                                        </p:tgtEl>
                                        <p:attrNameLst>
                                          <p:attrName>style.visibility</p:attrName>
                                        </p:attrNameLst>
                                      </p:cBhvr>
                                      <p:to>
                                        <p:strVal val="visible"/>
                                      </p:to>
                                    </p:set>
                                    <p:animEffect transition="in" filter="wipe(left)">
                                      <p:cBhvr>
                                        <p:cTn id="38" dur="350"/>
                                        <p:tgtEl>
                                          <p:spTgt spid="15">
                                            <p:graphicEl>
                                              <a:chart seriesIdx="0" categoryIdx="4" bldStep="ptInSeries"/>
                                            </p:graphicEl>
                                          </p:spTgt>
                                        </p:tgtEl>
                                      </p:cBhvr>
                                    </p:animEffect>
                                  </p:childTnLst>
                                </p:cTn>
                              </p:par>
                              <p:par>
                                <p:cTn id="39" presetID="22" presetClass="entr" presetSubtype="8" fill="hold" grpId="0" nodeType="withEffect">
                                  <p:stCondLst>
                                    <p:cond delay="1000"/>
                                  </p:stCondLst>
                                  <p:childTnLst>
                                    <p:set>
                                      <p:cBhvr>
                                        <p:cTn id="40" dur="1" fill="hold">
                                          <p:stCondLst>
                                            <p:cond delay="0"/>
                                          </p:stCondLst>
                                        </p:cTn>
                                        <p:tgtEl>
                                          <p:spTgt spid="15">
                                            <p:graphicEl>
                                              <a:chart seriesIdx="0" categoryIdx="5" bldStep="ptInSeries"/>
                                            </p:graphicEl>
                                          </p:spTgt>
                                        </p:tgtEl>
                                        <p:attrNameLst>
                                          <p:attrName>style.visibility</p:attrName>
                                        </p:attrNameLst>
                                      </p:cBhvr>
                                      <p:to>
                                        <p:strVal val="visible"/>
                                      </p:to>
                                    </p:set>
                                    <p:animEffect transition="in" filter="wipe(left)">
                                      <p:cBhvr>
                                        <p:cTn id="41" dur="350"/>
                                        <p:tgtEl>
                                          <p:spTgt spid="15">
                                            <p:graphicEl>
                                              <a:chart seriesIdx="0" categoryIdx="5" bldStep="ptInSeries"/>
                                            </p:graphicEl>
                                          </p:spTgt>
                                        </p:tgtEl>
                                      </p:cBhvr>
                                    </p:animEffect>
                                  </p:childTnLst>
                                </p:cTn>
                              </p:par>
                              <p:par>
                                <p:cTn id="42" presetID="22" presetClass="entr" presetSubtype="8" fill="hold" grpId="0" nodeType="withEffect">
                                  <p:stCondLst>
                                    <p:cond delay="1000"/>
                                  </p:stCondLst>
                                  <p:childTnLst>
                                    <p:set>
                                      <p:cBhvr>
                                        <p:cTn id="43" dur="1" fill="hold">
                                          <p:stCondLst>
                                            <p:cond delay="0"/>
                                          </p:stCondLst>
                                        </p:cTn>
                                        <p:tgtEl>
                                          <p:spTgt spid="15">
                                            <p:graphicEl>
                                              <a:chart seriesIdx="0" categoryIdx="6" bldStep="ptInSeries"/>
                                            </p:graphicEl>
                                          </p:spTgt>
                                        </p:tgtEl>
                                        <p:attrNameLst>
                                          <p:attrName>style.visibility</p:attrName>
                                        </p:attrNameLst>
                                      </p:cBhvr>
                                      <p:to>
                                        <p:strVal val="visible"/>
                                      </p:to>
                                    </p:set>
                                    <p:animEffect transition="in" filter="wipe(left)">
                                      <p:cBhvr>
                                        <p:cTn id="44" dur="350"/>
                                        <p:tgtEl>
                                          <p:spTgt spid="15">
                                            <p:graphicEl>
                                              <a:chart seriesIdx="0" categoryIdx="6" bldStep="ptInSeries"/>
                                            </p:graphicEl>
                                          </p:spTgt>
                                        </p:tgtEl>
                                      </p:cBhvr>
                                    </p:animEffect>
                                  </p:childTnLst>
                                </p:cTn>
                              </p:par>
                              <p:par>
                                <p:cTn id="45" presetID="2" presetClass="entr" presetSubtype="8" decel="10000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1500" fill="hold"/>
                                        <p:tgtEl>
                                          <p:spTgt spid="7"/>
                                        </p:tgtEl>
                                        <p:attrNameLst>
                                          <p:attrName>ppt_x</p:attrName>
                                        </p:attrNameLst>
                                      </p:cBhvr>
                                      <p:tavLst>
                                        <p:tav tm="0">
                                          <p:val>
                                            <p:strVal val="0-#ppt_w/2"/>
                                          </p:val>
                                        </p:tav>
                                        <p:tav tm="100000">
                                          <p:val>
                                            <p:strVal val="#ppt_x"/>
                                          </p:val>
                                        </p:tav>
                                      </p:tavLst>
                                    </p:anim>
                                    <p:anim calcmode="lin" valueType="num">
                                      <p:cBhvr additive="base">
                                        <p:cTn id="48" dur="1500" fill="hold"/>
                                        <p:tgtEl>
                                          <p:spTgt spid="7"/>
                                        </p:tgtEl>
                                        <p:attrNameLst>
                                          <p:attrName>ppt_y</p:attrName>
                                        </p:attrNameLst>
                                      </p:cBhvr>
                                      <p:tavLst>
                                        <p:tav tm="0">
                                          <p:val>
                                            <p:strVal val="#ppt_y"/>
                                          </p:val>
                                        </p:tav>
                                        <p:tav tm="100000">
                                          <p:val>
                                            <p:strVal val="#ppt_y"/>
                                          </p:val>
                                        </p:tav>
                                      </p:tavLst>
                                    </p:anim>
                                  </p:childTnLst>
                                </p:cTn>
                              </p:par>
                              <p:par>
                                <p:cTn id="49" presetID="10" presetClass="entr" presetSubtype="0" fill="hold" nodeType="withEffect">
                                  <p:stCondLst>
                                    <p:cond delay="230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500"/>
                                        <p:tgtEl>
                                          <p:spTgt spid="8"/>
                                        </p:tgtEl>
                                      </p:cBhvr>
                                    </p:animEffect>
                                  </p:childTnLst>
                                </p:cTn>
                              </p:par>
                              <p:par>
                                <p:cTn id="52" presetID="63" presetClass="path" presetSubtype="0" accel="50000" decel="50000" fill="hold" nodeType="withEffect">
                                  <p:stCondLst>
                                    <p:cond delay="2300"/>
                                  </p:stCondLst>
                                  <p:childTnLst>
                                    <p:animMotion origin="layout" path="M -0.17407 5.12821E-7 L -0.00046 5.12821E-7 " pathEditMode="relative" rAng="0" ptsTypes="AA">
                                      <p:cBhvr>
                                        <p:cTn id="53" dur="3500" fill="hold"/>
                                        <p:tgtEl>
                                          <p:spTgt spid="8"/>
                                        </p:tgtEl>
                                        <p:attrNameLst>
                                          <p:attrName>ppt_x</p:attrName>
                                          <p:attrName>ppt_y</p:attrName>
                                        </p:attrNameLst>
                                      </p:cBhvr>
                                      <p:rCtr x="8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8" grpId="0"/>
      <p:bldP spid="39" grpId="0"/>
      <p:bldGraphic spid="15" grpId="0" uiExpand="1">
        <p:bldSub>
          <a:bldChart bld="seriesEl"/>
        </p:bldSub>
      </p:bldGraphic>
      <p:bldP spid="7" grpId="0" animBg="1"/>
    </p:bldLst>
  </p:timing>
</p:sld>
</file>

<file path=ppt/theme/theme1.xml><?xml version="1.0" encoding="utf-8"?>
<a:theme xmlns:a="http://schemas.openxmlformats.org/drawingml/2006/main" name="Voodoo Powerpoint Template">
  <a:themeElements>
    <a:clrScheme name="Voodoo Color">
      <a:dk1>
        <a:srgbClr val="222222"/>
      </a:dk1>
      <a:lt1>
        <a:srgbClr val="F0F0F0"/>
      </a:lt1>
      <a:dk2>
        <a:srgbClr val="222222"/>
      </a:dk2>
      <a:lt2>
        <a:srgbClr val="FEFFFF"/>
      </a:lt2>
      <a:accent1>
        <a:srgbClr val="1D46F3"/>
      </a:accent1>
      <a:accent2>
        <a:srgbClr val="FE5757"/>
      </a:accent2>
      <a:accent3>
        <a:srgbClr val="FE0061"/>
      </a:accent3>
      <a:accent4>
        <a:srgbClr val="A905B7"/>
      </a:accent4>
      <a:accent5>
        <a:srgbClr val="7030BD"/>
      </a:accent5>
      <a:accent6>
        <a:srgbClr val="3C4EBC"/>
      </a:accent6>
      <a:hlink>
        <a:srgbClr val="5352F5"/>
      </a:hlink>
      <a:folHlink>
        <a:srgbClr val="BFBFBF"/>
      </a:folHlink>
    </a:clrScheme>
    <a:fontScheme name="Custom 4">
      <a:majorFont>
        <a:latin typeface="Montserrat 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outerShdw blurRad="38100" dist="12700" dir="5400000" algn="ctr" rotWithShape="0">
            <a:prstClr val="black">
              <a:alpha val="15000"/>
            </a:prstClr>
          </a:outerShdw>
        </a:effectLst>
      </a:spPr>
      <a:bodyPr wrap="square" lIns="0" tIns="0" rIns="0" bIns="0" rtlCol="0" anchor="t">
        <a:noAutofit/>
      </a:bodyPr>
      <a:lstStyle>
        <a:defPPr algn="ctr">
          <a:spcBef>
            <a:spcPts val="1000"/>
          </a:spcBef>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gn="r">
          <a:lnSpc>
            <a:spcPct val="130000"/>
          </a:lnSpc>
          <a:spcBef>
            <a:spcPts val="1000"/>
          </a:spcBef>
          <a:defRPr sz="1600" b="1" dirty="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Voodoo2 Powerpoint Template">
  <a:themeElements>
    <a:clrScheme name="Voodoo Color">
      <a:dk1>
        <a:srgbClr val="222222"/>
      </a:dk1>
      <a:lt1>
        <a:srgbClr val="F0F0F0"/>
      </a:lt1>
      <a:dk2>
        <a:srgbClr val="222222"/>
      </a:dk2>
      <a:lt2>
        <a:srgbClr val="FEFFFF"/>
      </a:lt2>
      <a:accent1>
        <a:srgbClr val="1D46F3"/>
      </a:accent1>
      <a:accent2>
        <a:srgbClr val="FE5757"/>
      </a:accent2>
      <a:accent3>
        <a:srgbClr val="FE0061"/>
      </a:accent3>
      <a:accent4>
        <a:srgbClr val="A905B7"/>
      </a:accent4>
      <a:accent5>
        <a:srgbClr val="7030BD"/>
      </a:accent5>
      <a:accent6>
        <a:srgbClr val="3C4EBC"/>
      </a:accent6>
      <a:hlink>
        <a:srgbClr val="5352F5"/>
      </a:hlink>
      <a:folHlink>
        <a:srgbClr val="BFBFBF"/>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144000" bIns="36000" rtlCol="0">
        <a:spAutoFit/>
      </a:bodyPr>
      <a:lstStyle>
        <a:defPPr>
          <a:lnSpc>
            <a:spcPct val="120000"/>
          </a:lnSpc>
          <a:spcBef>
            <a:spcPts val="1000"/>
          </a:spcBef>
          <a:defRPr sz="1400" b="1" dirty="0" smtClean="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1_Voodoo2 Powerpoint Template">
  <a:themeElements>
    <a:clrScheme name="Voodoo Color">
      <a:dk1>
        <a:srgbClr val="222222"/>
      </a:dk1>
      <a:lt1>
        <a:srgbClr val="F0F0F0"/>
      </a:lt1>
      <a:dk2>
        <a:srgbClr val="222222"/>
      </a:dk2>
      <a:lt2>
        <a:srgbClr val="FEFFFF"/>
      </a:lt2>
      <a:accent1>
        <a:srgbClr val="1D46F3"/>
      </a:accent1>
      <a:accent2>
        <a:srgbClr val="FE5757"/>
      </a:accent2>
      <a:accent3>
        <a:srgbClr val="FE0061"/>
      </a:accent3>
      <a:accent4>
        <a:srgbClr val="A905B7"/>
      </a:accent4>
      <a:accent5>
        <a:srgbClr val="7030BD"/>
      </a:accent5>
      <a:accent6>
        <a:srgbClr val="3C4EBC"/>
      </a:accent6>
      <a:hlink>
        <a:srgbClr val="5352F5"/>
      </a:hlink>
      <a:folHlink>
        <a:srgbClr val="BFBFBF"/>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144000" bIns="36000" rtlCol="0">
        <a:spAutoFit/>
      </a:bodyPr>
      <a:lstStyle>
        <a:defPPr>
          <a:lnSpc>
            <a:spcPct val="120000"/>
          </a:lnSpc>
          <a:spcBef>
            <a:spcPts val="1000"/>
          </a:spcBef>
          <a:defRPr sz="1400" b="1" dirty="0" smtClean="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19539</TotalTime>
  <Words>9697</Words>
  <Application>Microsoft Office PowerPoint</Application>
  <PresentationFormat>A4 Paper (210x297 mm)</PresentationFormat>
  <Paragraphs>254</Paragraphs>
  <Slides>25</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25</vt:i4>
      </vt:variant>
    </vt:vector>
  </HeadingPairs>
  <TitlesOfParts>
    <vt:vector size="38" baseType="lpstr">
      <vt:lpstr>Arial</vt:lpstr>
      <vt:lpstr>Calibri</vt:lpstr>
      <vt:lpstr>Montserrat Bold</vt:lpstr>
      <vt:lpstr>Montserrat SemiBold</vt:lpstr>
      <vt:lpstr>Montserrat-Bold</vt:lpstr>
      <vt:lpstr>Open Sans</vt:lpstr>
      <vt:lpstr>Open Sans SemiBold</vt:lpstr>
      <vt:lpstr>Roboto</vt:lpstr>
      <vt:lpstr>Roboto Condensed</vt:lpstr>
      <vt:lpstr>Symbol</vt:lpstr>
      <vt:lpstr>Voodoo Powerpoint Template</vt:lpstr>
      <vt:lpstr>Voodoo2 Powerpoint Template</vt:lpstr>
      <vt:lpstr>1_Voodoo2 Powerpoint Template</vt:lpstr>
      <vt:lpstr>PowerPoint Presentation</vt:lpstr>
      <vt:lpstr>PowerPoint Presentation</vt:lpstr>
      <vt:lpstr>Índice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Únete a la Red de Planificación para el Desarrollo                                en América Latina y el Caribe ILPES/AECID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Voodoo Powerpoint</dc:title>
  <dc:subject/>
  <dc:creator>TemplateZuu Team</dc:creator>
  <cp:keywords/>
  <dc:description/>
  <cp:lastModifiedBy>Sebastián Moya Urra</cp:lastModifiedBy>
  <cp:revision>1063</cp:revision>
  <dcterms:created xsi:type="dcterms:W3CDTF">2017-07-25T02:03:18Z</dcterms:created>
  <dcterms:modified xsi:type="dcterms:W3CDTF">2021-08-31T15:43:58Z</dcterms:modified>
  <cp:category/>
</cp:coreProperties>
</file>